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8" r:id="rId3"/>
    <p:sldId id="259" r:id="rId4"/>
    <p:sldId id="279" r:id="rId5"/>
    <p:sldId id="280" r:id="rId6"/>
    <p:sldId id="281" r:id="rId7"/>
    <p:sldId id="282" r:id="rId8"/>
    <p:sldId id="283" r:id="rId9"/>
    <p:sldId id="284" r:id="rId10"/>
    <p:sldId id="286" r:id="rId11"/>
    <p:sldId id="285" r:id="rId12"/>
    <p:sldId id="287" r:id="rId13"/>
    <p:sldId id="288" r:id="rId14"/>
    <p:sldId id="289" r:id="rId15"/>
    <p:sldId id="290" r:id="rId16"/>
    <p:sldId id="263" r:id="rId17"/>
    <p:sldId id="291" r:id="rId18"/>
    <p:sldId id="315" r:id="rId19"/>
    <p:sldId id="292" r:id="rId20"/>
    <p:sldId id="293" r:id="rId21"/>
    <p:sldId id="294" r:id="rId22"/>
    <p:sldId id="269" r:id="rId23"/>
    <p:sldId id="270" r:id="rId24"/>
    <p:sldId id="295" r:id="rId25"/>
    <p:sldId id="298" r:id="rId26"/>
    <p:sldId id="299" r:id="rId27"/>
    <p:sldId id="300" r:id="rId28"/>
    <p:sldId id="301" r:id="rId29"/>
    <p:sldId id="302" r:id="rId30"/>
    <p:sldId id="304" r:id="rId31"/>
    <p:sldId id="305" r:id="rId32"/>
    <p:sldId id="306" r:id="rId33"/>
    <p:sldId id="307" r:id="rId34"/>
    <p:sldId id="308" r:id="rId35"/>
    <p:sldId id="312" r:id="rId36"/>
    <p:sldId id="309" r:id="rId37"/>
    <p:sldId id="311" r:id="rId38"/>
    <p:sldId id="313" r:id="rId39"/>
    <p:sldId id="314" r:id="rId40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CCFFFF"/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47" autoAdjust="0"/>
    <p:restoredTop sz="94660"/>
  </p:normalViewPr>
  <p:slideViewPr>
    <p:cSldViewPr>
      <p:cViewPr varScale="1">
        <p:scale>
          <a:sx n="85" d="100"/>
          <a:sy n="85" d="100"/>
        </p:scale>
        <p:origin x="-1764" y="-84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3A9C668-8DEB-4826-BDDB-D476566B16D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71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6C5DBA3-23F9-4D56-90E8-E07114D1D80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144F0A-2952-417B-8946-5D4003431D24}" type="slidenum">
              <a:rPr lang="en-US" altLang="zh-TW" smtClean="0"/>
              <a:pPr/>
              <a:t>1</a:t>
            </a:fld>
            <a:endParaRPr lang="en-US" altLang="zh-TW" smtClean="0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zh-TW" altLang="zh-TW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zh-TW" altLang="zh-TW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zh-TW" altLang="zh-TW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zh-TW" altLang="zh-TW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zh-TW" altLang="zh-TW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zh-TW" altLang="zh-TW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zh-TW" altLang="zh-TW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zh-TW" altLang="zh-TW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zh-TW" altLang="zh-TW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zh-TW" altLang="zh-TW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zh-TW" altLang="zh-TW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zh-TW" altLang="zh-TW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941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5941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4B53B-6077-4F25-9D3F-D507468EB53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E9BE0-7B5C-4F7E-AD20-717ECE7DB57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00906-FFE0-4774-A5B2-DE4F6F8B08C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D43F7-F0AB-47CA-860A-3B50564D685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49431-6DF8-4182-88F0-9DF5FF7D418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BB780-0BF0-497C-AB7D-1D3878323ED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2C426-E634-4C4A-9F7B-F82D67DC066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14B5D-20F1-4A4E-8F27-6FA0E6F6B6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650D5-0276-48F2-A931-4B08BD20AF9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B53F0-7C34-48C7-8472-9E5E7BC436A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8BF10-8785-4CDF-9AA3-0E2B2AE43BB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59219-E6C1-4795-B92D-AB158A2A739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249FB-7BEC-4F73-AAB0-BF74B83A5AC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 Black" pitchFamily="34" charset="0"/>
              </a:defRPr>
            </a:lvl1pPr>
          </a:lstStyle>
          <a:p>
            <a:pPr>
              <a:defRPr/>
            </a:pPr>
            <a:fld id="{72440649-E23A-4319-84CC-2C97E379AC6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5837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zh-TW" altLang="zh-TW" sz="2400">
                <a:latin typeface="Times New Roman" pitchFamily="18" charset="0"/>
              </a:endParaRPr>
            </a:p>
          </p:txBody>
        </p:sp>
        <p:sp>
          <p:nvSpPr>
            <p:cNvPr id="5837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zh-TW" altLang="zh-TW" sz="2400">
                <a:latin typeface="Times New Roman" pitchFamily="18" charset="0"/>
              </a:endParaRPr>
            </a:p>
          </p:txBody>
        </p:sp>
        <p:sp>
          <p:nvSpPr>
            <p:cNvPr id="5837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zh-TW" altLang="zh-TW">
                <a:solidFill>
                  <a:schemeClr val="hlink"/>
                </a:solidFill>
              </a:endParaRPr>
            </a:p>
          </p:txBody>
        </p:sp>
        <p:sp>
          <p:nvSpPr>
            <p:cNvPr id="5837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zh-TW" altLang="zh-TW">
                <a:solidFill>
                  <a:schemeClr val="hlink"/>
                </a:solidFill>
              </a:endParaRPr>
            </a:p>
          </p:txBody>
        </p:sp>
        <p:sp>
          <p:nvSpPr>
            <p:cNvPr id="5837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zh-TW" altLang="zh-TW">
                <a:solidFill>
                  <a:schemeClr val="accent2"/>
                </a:solidFill>
              </a:endParaRPr>
            </a:p>
          </p:txBody>
        </p:sp>
        <p:sp>
          <p:nvSpPr>
            <p:cNvPr id="5837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zh-TW" altLang="zh-TW">
                <a:solidFill>
                  <a:schemeClr val="hlink"/>
                </a:solidFill>
              </a:endParaRPr>
            </a:p>
          </p:txBody>
        </p:sp>
        <p:sp>
          <p:nvSpPr>
            <p:cNvPr id="5837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zh-TW" altLang="zh-TW" sz="2400">
                <a:latin typeface="Times New Roman" pitchFamily="18" charset="0"/>
              </a:endParaRPr>
            </a:p>
          </p:txBody>
        </p:sp>
        <p:sp>
          <p:nvSpPr>
            <p:cNvPr id="5838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zh-TW" altLang="zh-TW">
                <a:solidFill>
                  <a:schemeClr val="accent2"/>
                </a:solidFill>
              </a:endParaRPr>
            </a:p>
          </p:txBody>
        </p:sp>
        <p:sp>
          <p:nvSpPr>
            <p:cNvPr id="5838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zh-TW" altLang="zh-TW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838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</p:sldLayoutIdLst>
  <p:transition spd="slow">
    <p:randomBar dir="vert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5150" y="2082800"/>
            <a:ext cx="7083425" cy="1993900"/>
          </a:xfrm>
        </p:spPr>
        <p:txBody>
          <a:bodyPr/>
          <a:lstStyle/>
          <a:p>
            <a:pPr algn="ctr" eaLnBrk="1" hangingPunct="1"/>
            <a:r>
              <a:rPr lang="zh-TW" altLang="en-US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3600" b="1" smtClean="0">
                <a:latin typeface="Times New Roman" pitchFamily="18" charset="0"/>
                <a:cs typeface="Times New Roman" pitchFamily="18" charset="0"/>
              </a:rPr>
              <a:t>House price diffusion and cross-border house price dynamics in the Greater China Economic Area</a:t>
            </a:r>
            <a:r>
              <a:rPr lang="zh-TW" altLang="zh-TW" sz="36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zh-TW" altLang="zh-TW" sz="3600" smtClean="0">
                <a:latin typeface="Times New Roman" pitchFamily="18" charset="0"/>
                <a:cs typeface="Times New Roman" pitchFamily="18" charset="0"/>
              </a:rPr>
            </a:br>
            <a:endParaRPr lang="zh-TW" altLang="en-US" sz="3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4941888"/>
            <a:ext cx="7634287" cy="1249362"/>
          </a:xfrm>
        </p:spPr>
        <p:txBody>
          <a:bodyPr/>
          <a:lstStyle/>
          <a:p>
            <a:pPr algn="ctr" eaLnBrk="1" hangingPunct="1"/>
            <a:r>
              <a:rPr lang="en-US" altLang="zh-TW" sz="3200" dirty="0" smtClean="0"/>
              <a:t>Mei-Se</a:t>
            </a:r>
            <a:r>
              <a:rPr lang="en-US" altLang="zh-TW" sz="3200" dirty="0" smtClean="0"/>
              <a:t>, </a:t>
            </a:r>
            <a:r>
              <a:rPr lang="en-US" altLang="zh-TW" sz="3200" dirty="0" err="1" smtClean="0"/>
              <a:t>Chien</a:t>
            </a:r>
            <a:r>
              <a:rPr lang="en-US" altLang="zh-TW" sz="3200" dirty="0" smtClean="0"/>
              <a:t>  </a:t>
            </a:r>
            <a:r>
              <a:rPr lang="en-US" altLang="zh-TW" sz="3200" dirty="0" smtClean="0"/>
              <a:t>and </a:t>
            </a:r>
            <a:r>
              <a:rPr lang="en-US" altLang="zh-TW" sz="3200" dirty="0" err="1" smtClean="0"/>
              <a:t>Chien</a:t>
            </a:r>
            <a:r>
              <a:rPr lang="en-US" altLang="zh-TW" sz="3200" dirty="0" smtClean="0"/>
              <a:t>-Chiang, </a:t>
            </a:r>
            <a:r>
              <a:rPr lang="en-US" altLang="zh-TW" sz="3200" dirty="0" smtClean="0"/>
              <a:t>Lee</a:t>
            </a:r>
          </a:p>
          <a:p>
            <a:pPr algn="ctr" eaLnBrk="1" hangingPunct="1"/>
            <a:r>
              <a:rPr lang="en-US" altLang="zh-TW" sz="3200" dirty="0" smtClean="0"/>
              <a:t>2012/6/15  ERES2012</a:t>
            </a:r>
            <a:endParaRPr lang="en-US" altLang="zh-TW" sz="3200" dirty="0" smtClean="0"/>
          </a:p>
          <a:p>
            <a:pPr algn="ctr" eaLnBrk="1" hangingPunct="1"/>
            <a:endParaRPr lang="zh-TW" altLang="zh-TW" sz="3200" dirty="0" smtClean="0"/>
          </a:p>
          <a:p>
            <a:pPr algn="ctr" eaLnBrk="1" hangingPunct="1"/>
            <a:endParaRPr lang="zh-TW" altLang="en-US" sz="3000" dirty="0" smtClean="0">
              <a:ea typeface="標楷體" pitchFamily="65" charset="-12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標題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507413" cy="1208087"/>
          </a:xfrm>
        </p:spPr>
        <p:txBody>
          <a:bodyPr/>
          <a:lstStyle/>
          <a:p>
            <a:pPr eaLnBrk="1" hangingPunct="1"/>
            <a:r>
              <a:rPr lang="en-US" altLang="zh-TW" sz="3600" b="1" smtClean="0">
                <a:latin typeface="Times New Roman" pitchFamily="18" charset="0"/>
                <a:cs typeface="Times New Roman" pitchFamily="18" charset="0"/>
              </a:rPr>
              <a:t>2.1 </a:t>
            </a:r>
            <a:r>
              <a:rPr lang="en-US" altLang="zh-TW" sz="3200" b="1" smtClean="0">
                <a:latin typeface="Times New Roman" pitchFamily="18" charset="0"/>
                <a:cs typeface="Times New Roman" pitchFamily="18" charset="0"/>
              </a:rPr>
              <a:t>Economic Integration in the GCEA(1/3)</a:t>
            </a:r>
            <a:r>
              <a:rPr lang="zh-TW" altLang="zh-TW" sz="32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zh-TW" altLang="zh-TW" sz="3200" smtClean="0">
                <a:latin typeface="Times New Roman" pitchFamily="18" charset="0"/>
                <a:cs typeface="Times New Roman" pitchFamily="18" charset="0"/>
              </a:rPr>
            </a:br>
            <a:endParaRPr lang="zh-TW" altLang="en-US" sz="3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內容版面配置區 2"/>
          <p:cNvSpPr>
            <a:spLocks noGrp="1"/>
          </p:cNvSpPr>
          <p:nvPr>
            <p:ph idx="1"/>
          </p:nvPr>
        </p:nvSpPr>
        <p:spPr>
          <a:xfrm>
            <a:off x="250825" y="1628775"/>
            <a:ext cx="8435975" cy="4679950"/>
          </a:xfrm>
        </p:spPr>
        <p:txBody>
          <a:bodyPr/>
          <a:lstStyle/>
          <a:p>
            <a:pPr algn="just" eaLnBrk="1" hangingPunct="1"/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One way to </a:t>
            </a:r>
            <a:r>
              <a:rPr lang="en-US" altLang="zh-TW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assess the extent of integration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is to look at trade and investment flows. 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altLang="zh-TW" sz="24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altLang="zh-TW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trade relationships of the GCEA </a:t>
            </a:r>
            <a:r>
              <a:rPr lang="en-US" altLang="zh-TW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sz="2400" b="1" dirty="0" err="1" smtClean="0">
                <a:latin typeface="Times New Roman" pitchFamily="18" charset="0"/>
                <a:cs typeface="Times New Roman" pitchFamily="18" charset="0"/>
              </a:rPr>
              <a:t>Thorbecke</a:t>
            </a:r>
            <a:r>
              <a:rPr lang="en-US" altLang="zh-TW" sz="2400" b="1" dirty="0" smtClean="0">
                <a:latin typeface="Times New Roman" pitchFamily="18" charset="0"/>
                <a:cs typeface="Times New Roman" pitchFamily="18" charset="0"/>
              </a:rPr>
              <a:t> ,2011)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altLang="zh-TW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China has significantly intensified its trade relationship with Hong Kong and Taiwan. In 2009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 eaLnBrk="1" hangingPunct="1">
              <a:buFont typeface="Arial" charset="0"/>
              <a:buChar char="•"/>
            </a:pPr>
            <a:r>
              <a:rPr lang="en-US" altLang="zh-TW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China’s exports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to the others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TW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Hong Kong - 20.57%,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Singapore - 3.36%, Taiwan-1.86%</a:t>
            </a:r>
          </a:p>
          <a:p>
            <a:pPr algn="just" eaLnBrk="1" hangingPunct="1">
              <a:buFont typeface="Arial" charset="0"/>
              <a:buChar char="•"/>
            </a:pPr>
            <a:r>
              <a:rPr lang="en-US" altLang="zh-TW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China’s imports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from the others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Taiwan-16.96% , Singapore - 2.18%, Hong Kong -1.32%,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en-US" altLang="zh-TW" sz="2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altLang="zh-TW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foreign direct investment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relationships </a:t>
            </a:r>
          </a:p>
          <a:p>
            <a:pPr algn="just">
              <a:buFont typeface="Wingdings" pitchFamily="2" charset="2"/>
              <a:buChar char="Ø"/>
            </a:pPr>
            <a:r>
              <a:rPr lang="en-US" altLang="zh-TW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2011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,  Hong Kong, Taiwan, and Singapore are </a:t>
            </a:r>
            <a:r>
              <a:rPr lang="en-US" altLang="zh-TW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top 3 foreign direct investors in China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 (see Table 1). </a:t>
            </a:r>
          </a:p>
          <a:p>
            <a:pPr algn="just">
              <a:buFont typeface="Wingdings" pitchFamily="2" charset="2"/>
              <a:buNone/>
            </a:pP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TW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 total is 77.7%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in 2011 </a:t>
            </a:r>
          </a:p>
          <a:p>
            <a:pPr algn="just">
              <a:buFont typeface="Wingdings" pitchFamily="2" charset="2"/>
              <a:buChar char="Ø"/>
            </a:pPr>
            <a:r>
              <a:rPr lang="en-US" altLang="zh-TW" sz="2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the capital from these three economies has played an important role in China’s recent economic success</a:t>
            </a:r>
            <a:r>
              <a:rPr lang="en-US" altLang="zh-TW" sz="28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zh-TW" altLang="en-US" sz="28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標題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507413" cy="1208087"/>
          </a:xfrm>
        </p:spPr>
        <p:txBody>
          <a:bodyPr/>
          <a:lstStyle/>
          <a:p>
            <a:pPr eaLnBrk="1" hangingPunct="1"/>
            <a:r>
              <a:rPr lang="en-US" altLang="zh-TW" sz="3600" b="1" smtClean="0">
                <a:latin typeface="Times New Roman" pitchFamily="18" charset="0"/>
                <a:cs typeface="Times New Roman" pitchFamily="18" charset="0"/>
              </a:rPr>
              <a:t>2.1 </a:t>
            </a:r>
            <a:r>
              <a:rPr lang="en-US" altLang="zh-TW" sz="3200" b="1" smtClean="0">
                <a:latin typeface="Times New Roman" pitchFamily="18" charset="0"/>
                <a:cs typeface="Times New Roman" pitchFamily="18" charset="0"/>
              </a:rPr>
              <a:t>Economic Integration in the GCEA(2/3)</a:t>
            </a:r>
            <a:r>
              <a:rPr lang="zh-TW" altLang="zh-TW" sz="32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zh-TW" altLang="zh-TW" sz="3200" smtClean="0">
                <a:latin typeface="Times New Roman" pitchFamily="18" charset="0"/>
                <a:cs typeface="Times New Roman" pitchFamily="18" charset="0"/>
              </a:rPr>
            </a:br>
            <a:endParaRPr lang="zh-TW" altLang="en-US" sz="32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530350"/>
            <a:ext cx="8183563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標題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507413" cy="863600"/>
          </a:xfrm>
        </p:spPr>
        <p:txBody>
          <a:bodyPr/>
          <a:lstStyle/>
          <a:p>
            <a:pPr eaLnBrk="1" hangingPunct="1"/>
            <a:r>
              <a:rPr lang="en-US" altLang="zh-TW" sz="3600" b="1" smtClean="0">
                <a:latin typeface="Times New Roman" pitchFamily="18" charset="0"/>
                <a:cs typeface="Times New Roman" pitchFamily="18" charset="0"/>
              </a:rPr>
              <a:t>2.1 </a:t>
            </a:r>
            <a:r>
              <a:rPr lang="en-US" altLang="zh-TW" sz="3200" b="1" smtClean="0">
                <a:latin typeface="Times New Roman" pitchFamily="18" charset="0"/>
                <a:cs typeface="Times New Roman" pitchFamily="18" charset="0"/>
              </a:rPr>
              <a:t>Economic Integration in the GCEA(3/3)</a:t>
            </a:r>
            <a:r>
              <a:rPr lang="zh-TW" altLang="zh-TW" sz="32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zh-TW" altLang="zh-TW" sz="3200" smtClean="0">
                <a:latin typeface="Times New Roman" pitchFamily="18" charset="0"/>
                <a:cs typeface="Times New Roman" pitchFamily="18" charset="0"/>
              </a:rPr>
            </a:br>
            <a:endParaRPr lang="zh-TW" altLang="en-US" sz="32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4741862"/>
          </a:xfrm>
        </p:spPr>
        <p:txBody>
          <a:bodyPr/>
          <a:lstStyle/>
          <a:p>
            <a:pPr algn="just">
              <a:defRPr/>
            </a:pPr>
            <a:r>
              <a:rPr lang="en-US" altLang="zh-TW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By the late 1990s in the GCEA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, a consensus had emerged around </a:t>
            </a:r>
            <a:r>
              <a:rPr lang="en-US" altLang="zh-TW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promotion of home ownership with government policies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indent="-457200" algn="just">
              <a:buFont typeface="Wingdings" pitchFamily="2" charset="2"/>
              <a:buChar char="Ø"/>
              <a:defRPr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altLang="zh-TW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Singapore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, home ownership increased from </a:t>
            </a:r>
            <a:r>
              <a:rPr lang="en-US" altLang="zh-TW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29% </a:t>
            </a:r>
            <a:r>
              <a:rPr lang="en-US" altLang="zh-TW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 92%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(1970 -2003 )   (Chua, 2003)</a:t>
            </a:r>
          </a:p>
          <a:p>
            <a:pPr marL="457200" indent="-457200" algn="just">
              <a:buFont typeface="Wingdings" pitchFamily="2" charset="2"/>
              <a:buChar char="Ø"/>
              <a:defRPr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altLang="zh-TW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Hong Kong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, from </a:t>
            </a:r>
            <a:r>
              <a:rPr lang="en-US" altLang="zh-TW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23% to 52%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(1976-1997) (Ronald, 2010).</a:t>
            </a:r>
          </a:p>
          <a:p>
            <a:pPr marL="457200" indent="-457200" algn="just">
              <a:buFont typeface="Wingdings" pitchFamily="2" charset="2"/>
              <a:buChar char="Ø"/>
              <a:defRPr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Although </a:t>
            </a:r>
            <a:r>
              <a:rPr lang="en-US" altLang="zh-TW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Taiwan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has had a very high rate of home ownership,  in Taiwan, from </a:t>
            </a:r>
            <a:r>
              <a:rPr lang="en-US" altLang="zh-TW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73% to 85% 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(1981- 1999). </a:t>
            </a:r>
          </a:p>
          <a:p>
            <a:pPr marL="457200" indent="-457200" algn="just">
              <a:buFont typeface="Wingdings" pitchFamily="2" charset="2"/>
              <a:buChar char="Ø"/>
              <a:defRPr/>
            </a:pPr>
            <a:r>
              <a:rPr lang="en-US" altLang="zh-TW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China’s urban home ownership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was from </a:t>
            </a:r>
            <a:r>
              <a:rPr lang="en-US" altLang="zh-TW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17% to 82%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(1985 - 2003 (Wang and </a:t>
            </a:r>
            <a:r>
              <a:rPr lang="en-US" altLang="zh-TW" sz="2400" dirty="0" err="1" smtClean="0">
                <a:latin typeface="Times New Roman" pitchFamily="18" charset="0"/>
                <a:cs typeface="Times New Roman" pitchFamily="18" charset="0"/>
              </a:rPr>
              <a:t>Murie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, 2000). </a:t>
            </a:r>
            <a:endParaRPr lang="zh-TW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標題 1"/>
          <p:cNvSpPr>
            <a:spLocks noGrp="1"/>
          </p:cNvSpPr>
          <p:nvPr>
            <p:ph type="title"/>
          </p:nvPr>
        </p:nvSpPr>
        <p:spPr>
          <a:xfrm>
            <a:off x="395288" y="692150"/>
            <a:ext cx="8507412" cy="504825"/>
          </a:xfrm>
        </p:spPr>
        <p:txBody>
          <a:bodyPr/>
          <a:lstStyle/>
          <a:p>
            <a:pPr eaLnBrk="1" hangingPunct="1"/>
            <a:r>
              <a:rPr lang="en-US" altLang="zh-TW" sz="3600" b="1" smtClean="0">
                <a:latin typeface="Times New Roman" pitchFamily="18" charset="0"/>
                <a:cs typeface="Times New Roman" pitchFamily="18" charset="0"/>
              </a:rPr>
              <a:t>2.2 </a:t>
            </a:r>
            <a:r>
              <a:rPr lang="en-US" altLang="zh-TW" sz="3200" b="1" smtClean="0">
                <a:latin typeface="Times New Roman" pitchFamily="18" charset="0"/>
                <a:cs typeface="Times New Roman" pitchFamily="18" charset="0"/>
              </a:rPr>
              <a:t>Housing Markets in the GCEA(1/3)</a:t>
            </a:r>
            <a:r>
              <a:rPr lang="zh-TW" altLang="zh-TW" sz="32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zh-TW" altLang="zh-TW" sz="3200" smtClean="0">
                <a:latin typeface="Times New Roman" pitchFamily="18" charset="0"/>
                <a:cs typeface="Times New Roman" pitchFamily="18" charset="0"/>
              </a:rPr>
            </a:br>
            <a:endParaRPr lang="zh-TW" altLang="en-US" sz="32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內容版面配置區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4741862"/>
          </a:xfrm>
        </p:spPr>
        <p:txBody>
          <a:bodyPr/>
          <a:lstStyle/>
          <a:p>
            <a:pPr algn="just"/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In the GCEA,  one characteristic of the high speed economic growth period </a:t>
            </a:r>
            <a:r>
              <a:rPr lang="en-US" altLang="zh-TW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(1960s – 1990s) was government participation in the housing sector. </a:t>
            </a:r>
          </a:p>
          <a:p>
            <a:pPr algn="just">
              <a:buFont typeface="Arial" charset="0"/>
              <a:buChar char="•"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The state </a:t>
            </a:r>
            <a:r>
              <a:rPr lang="en-US" altLang="zh-TW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arranges the developmental stage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with grand, highly directive plans and state control over the economy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, affecting the speed, location, and nature of development. </a:t>
            </a:r>
          </a:p>
          <a:p>
            <a:pPr algn="just">
              <a:buFont typeface="Arial" charset="0"/>
              <a:buChar char="•"/>
            </a:pPr>
            <a:r>
              <a:rPr lang="en-US" altLang="zh-TW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Construction is executed by private companies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altLang="zh-TW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housing sold as a market good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is in terms of ability to pay. </a:t>
            </a:r>
          </a:p>
          <a:p>
            <a:pPr algn="just"/>
            <a:r>
              <a:rPr lang="en-US" altLang="zh-TW" sz="24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Housing policies have thus taken a particular role in GCEA’s social and economic development. (Ronald, 2007).</a:t>
            </a:r>
            <a:endParaRPr lang="zh-TW" altLang="zh-TW" sz="2400" b="1" dirty="0" smtClean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altLang="zh-TW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標題 1"/>
          <p:cNvSpPr>
            <a:spLocks noGrp="1"/>
          </p:cNvSpPr>
          <p:nvPr>
            <p:ph type="title"/>
          </p:nvPr>
        </p:nvSpPr>
        <p:spPr>
          <a:xfrm>
            <a:off x="395288" y="692150"/>
            <a:ext cx="8507412" cy="504825"/>
          </a:xfrm>
        </p:spPr>
        <p:txBody>
          <a:bodyPr/>
          <a:lstStyle/>
          <a:p>
            <a:pPr eaLnBrk="1" hangingPunct="1"/>
            <a:r>
              <a:rPr lang="en-US" altLang="zh-TW" sz="3600" b="1" smtClean="0">
                <a:latin typeface="Times New Roman" pitchFamily="18" charset="0"/>
                <a:cs typeface="Times New Roman" pitchFamily="18" charset="0"/>
              </a:rPr>
              <a:t>2.2 </a:t>
            </a:r>
            <a:r>
              <a:rPr lang="en-US" altLang="zh-TW" sz="3200" b="1" smtClean="0">
                <a:latin typeface="Times New Roman" pitchFamily="18" charset="0"/>
                <a:cs typeface="Times New Roman" pitchFamily="18" charset="0"/>
              </a:rPr>
              <a:t>Housing Markets in the GCEA(2/3)</a:t>
            </a:r>
            <a:r>
              <a:rPr lang="zh-TW" altLang="zh-TW" sz="32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zh-TW" altLang="zh-TW" sz="3200" smtClean="0">
                <a:latin typeface="Times New Roman" pitchFamily="18" charset="0"/>
                <a:cs typeface="Times New Roman" pitchFamily="18" charset="0"/>
              </a:rPr>
            </a:br>
            <a:endParaRPr lang="zh-TW" altLang="en-US" sz="32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內容版面配置區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4741862"/>
          </a:xfrm>
        </p:spPr>
        <p:txBody>
          <a:bodyPr/>
          <a:lstStyle/>
          <a:p>
            <a:pPr algn="just"/>
            <a:r>
              <a:rPr lang="en-US" altLang="zh-TW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turning point in policy and housing system trajectories in the GCEA is 1997. The Asian financial crisis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that year had a significant impact on currency and stock market values, and there was also a deep crash in housing markets. </a:t>
            </a:r>
          </a:p>
          <a:p>
            <a:pPr algn="just"/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After the Asian financial crisis, the changes in housing policies among </a:t>
            </a:r>
            <a:r>
              <a:rPr lang="en-US" altLang="zh-TW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these four economies converged towards a similar direction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, that is, </a:t>
            </a:r>
            <a:r>
              <a:rPr lang="en-US" altLang="zh-TW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increasingly market-led, for the purpose of facilitating economic recovery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. As such, </a:t>
            </a:r>
            <a:r>
              <a:rPr lang="en-US" altLang="zh-TW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subsidy policies protecting the low-income groups were retained or even expanded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zh-TW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altLang="zh-TW" sz="2800" dirty="0" smtClean="0"/>
          </a:p>
        </p:txBody>
      </p:sp>
      <p:sp>
        <p:nvSpPr>
          <p:cNvPr id="17411" name="標題 1"/>
          <p:cNvSpPr>
            <a:spLocks noGrp="1"/>
          </p:cNvSpPr>
          <p:nvPr>
            <p:ph type="title"/>
          </p:nvPr>
        </p:nvSpPr>
        <p:spPr>
          <a:xfrm>
            <a:off x="395288" y="692150"/>
            <a:ext cx="8507412" cy="504825"/>
          </a:xfrm>
        </p:spPr>
        <p:txBody>
          <a:bodyPr/>
          <a:lstStyle/>
          <a:p>
            <a:pPr eaLnBrk="1" hangingPunct="1"/>
            <a:r>
              <a:rPr lang="en-US" altLang="zh-TW" sz="3600" b="1" smtClean="0">
                <a:latin typeface="Times New Roman" pitchFamily="18" charset="0"/>
                <a:cs typeface="Times New Roman" pitchFamily="18" charset="0"/>
              </a:rPr>
              <a:t>2.2 </a:t>
            </a:r>
            <a:r>
              <a:rPr lang="en-US" altLang="zh-TW" sz="3200" b="1" smtClean="0">
                <a:latin typeface="Times New Roman" pitchFamily="18" charset="0"/>
                <a:cs typeface="Times New Roman" pitchFamily="18" charset="0"/>
              </a:rPr>
              <a:t>Housing Markets in the GCEA(3/3)</a:t>
            </a:r>
            <a:r>
              <a:rPr lang="zh-TW" altLang="zh-TW" sz="32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zh-TW" altLang="zh-TW" sz="3200" smtClean="0">
                <a:latin typeface="Times New Roman" pitchFamily="18" charset="0"/>
                <a:cs typeface="Times New Roman" pitchFamily="18" charset="0"/>
              </a:rPr>
            </a:br>
            <a:endParaRPr lang="zh-TW" altLang="en-US" sz="32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27113"/>
          </a:xfrm>
        </p:spPr>
        <p:txBody>
          <a:bodyPr/>
          <a:lstStyle/>
          <a:p>
            <a:pPr eaLnBrk="1" hangingPunct="1"/>
            <a:r>
              <a:rPr lang="en-US" altLang="zh-TW" sz="400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3.</a:t>
            </a:r>
            <a:r>
              <a:rPr lang="en-US" altLang="zh-TW" sz="4000" b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Related Literature(1/3)</a:t>
            </a:r>
            <a:r>
              <a:rPr lang="zh-TW" altLang="zh-TW" sz="400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/>
            </a:r>
            <a:br>
              <a:rPr lang="zh-TW" altLang="zh-TW" sz="400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endParaRPr lang="en-US" altLang="zh-TW" sz="400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25538"/>
            <a:ext cx="8291513" cy="474186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The empirical research </a:t>
            </a:r>
            <a:r>
              <a:rPr lang="en-US" altLang="zh-TW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refers to a convergence or divergence in regional house prices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, including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 err="1" smtClean="0">
                <a:latin typeface="Times New Roman" pitchFamily="18" charset="0"/>
                <a:cs typeface="Times New Roman" pitchFamily="18" charset="0"/>
              </a:rPr>
              <a:t>Meen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(1999), Alexander &amp; Barrow(1994), Millington(1994), Ashworth &amp; Parker(1997), Johns et al.(2003, 2004, 2005), Johns &amp; </a:t>
            </a:r>
            <a:r>
              <a:rPr lang="en-US" altLang="zh-TW" sz="2400" dirty="0" err="1" smtClean="0">
                <a:latin typeface="Times New Roman" pitchFamily="18" charset="0"/>
                <a:cs typeface="Times New Roman" pitchFamily="18" charset="0"/>
              </a:rPr>
              <a:t>Leishman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(2006). Stevenson (2004), </a:t>
            </a:r>
            <a:r>
              <a:rPr lang="en-US" altLang="zh-TW" sz="2400" dirty="0" err="1" smtClean="0">
                <a:latin typeface="Times New Roman" pitchFamily="18" charset="0"/>
                <a:cs typeface="Times New Roman" pitchFamily="18" charset="0"/>
              </a:rPr>
              <a:t>Luo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et al. (2007), Liu et al.(2008), </a:t>
            </a:r>
            <a:r>
              <a:rPr lang="en-US" altLang="zh-TW" sz="2400" dirty="0" err="1" smtClean="0">
                <a:latin typeface="Times New Roman" pitchFamily="18" charset="0"/>
                <a:cs typeface="Times New Roman" pitchFamily="18" charset="0"/>
              </a:rPr>
              <a:t>Oikarinen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(2008), </a:t>
            </a:r>
            <a:r>
              <a:rPr lang="en-US" altLang="zh-TW" sz="2400" dirty="0" err="1" smtClean="0">
                <a:latin typeface="Times New Roman" pitchFamily="18" charset="0"/>
                <a:cs typeface="Times New Roman" pitchFamily="18" charset="0"/>
              </a:rPr>
              <a:t>Chien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(2009)…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The above empirical literature has examined this topic by </a:t>
            </a:r>
            <a:r>
              <a:rPr lang="en-US" altLang="zh-TW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different methods for different countries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, but </a:t>
            </a:r>
            <a:r>
              <a:rPr lang="en-US" altLang="zh-TW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few discuss the interrelationships between cross-border house prices except Stevenson (2004).</a:t>
            </a:r>
            <a:r>
              <a:rPr lang="zh-TW" altLang="zh-TW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Stevenson (2004) studied the </a:t>
            </a:r>
            <a:r>
              <a:rPr lang="en-US" altLang="zh-TW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long-run relationships among cross-border house prices between the Republic of Ireland and Northern Ireland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, finding that long-run relationships exist within the Irish housing market. </a:t>
            </a:r>
            <a:endParaRPr lang="zh-TW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Arial" charset="0"/>
              <a:buChar char="•"/>
            </a:pP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27113"/>
          </a:xfrm>
        </p:spPr>
        <p:txBody>
          <a:bodyPr/>
          <a:lstStyle/>
          <a:p>
            <a:pPr eaLnBrk="1" hangingPunct="1"/>
            <a:r>
              <a:rPr lang="en-US" altLang="zh-TW" sz="400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3.</a:t>
            </a:r>
            <a:r>
              <a:rPr lang="en-US" altLang="zh-TW" sz="4000" b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Related Literature(2/3)</a:t>
            </a:r>
            <a:r>
              <a:rPr lang="zh-TW" altLang="zh-TW" sz="400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/>
            </a:r>
            <a:br>
              <a:rPr lang="zh-TW" altLang="zh-TW" sz="400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endParaRPr lang="en-US" altLang="zh-TW" sz="400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25538"/>
            <a:ext cx="8291513" cy="474186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There are some works </a:t>
            </a:r>
            <a:r>
              <a:rPr lang="en-US" altLang="zh-TW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studying the overall impact of European economic integration on real estate markets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Some show </a:t>
            </a:r>
            <a:r>
              <a:rPr lang="en-US" altLang="zh-TW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significant barriers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to the flow of real estate investment across European borders (</a:t>
            </a:r>
            <a:r>
              <a:rPr lang="en-US" altLang="zh-TW" sz="2400" dirty="0" err="1" smtClean="0">
                <a:latin typeface="Times New Roman" pitchFamily="18" charset="0"/>
                <a:cs typeface="Times New Roman" pitchFamily="18" charset="0"/>
              </a:rPr>
              <a:t>Rydin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et al., 1990; </a:t>
            </a:r>
            <a:r>
              <a:rPr lang="en-US" altLang="zh-TW" sz="2400" dirty="0" err="1" smtClean="0">
                <a:latin typeface="Times New Roman" pitchFamily="18" charset="0"/>
                <a:cs typeface="Times New Roman" pitchFamily="18" charset="0"/>
              </a:rPr>
              <a:t>Parsa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, 1993).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Healey and Baker (1992) analyzed the prospects for commercial property in the 1990s in the U.K. and continental Europe and </a:t>
            </a:r>
            <a:r>
              <a:rPr lang="en-US" altLang="zh-TW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indicated major divergent trends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between the member states.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zh-TW" sz="2400" dirty="0" err="1" smtClean="0">
                <a:latin typeface="Times New Roman" pitchFamily="18" charset="0"/>
                <a:cs typeface="Times New Roman" pitchFamily="18" charset="0"/>
              </a:rPr>
              <a:t>Worzala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zh-TW" sz="2400" dirty="0" err="1" smtClean="0">
                <a:latin typeface="Times New Roman" pitchFamily="18" charset="0"/>
                <a:cs typeface="Times New Roman" pitchFamily="18" charset="0"/>
              </a:rPr>
              <a:t>Bernasek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(1996) </a:t>
            </a:r>
            <a:r>
              <a:rPr lang="en-US" altLang="zh-TW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found evidence of some convergence,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but </a:t>
            </a:r>
            <a:r>
              <a:rPr lang="en-US" altLang="zh-TW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extent is small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, which implies that barriers to the efficient flow of investment funds into real estate remain and distinct markets will continue to characterize real estate within the European Community. 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647700"/>
          </a:xfrm>
        </p:spPr>
        <p:txBody>
          <a:bodyPr/>
          <a:lstStyle/>
          <a:p>
            <a:pPr eaLnBrk="1" hangingPunct="1"/>
            <a:r>
              <a:rPr lang="en-US" altLang="zh-TW" sz="400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3.</a:t>
            </a:r>
            <a:r>
              <a:rPr lang="en-US" altLang="zh-TW" sz="4000" b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Related Literature(3/3)</a:t>
            </a:r>
            <a:r>
              <a:rPr lang="zh-TW" altLang="zh-TW" sz="400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/>
            </a:r>
            <a:br>
              <a:rPr lang="zh-TW" altLang="zh-TW" sz="400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endParaRPr lang="en-US" altLang="zh-TW" sz="400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28775"/>
            <a:ext cx="8291513" cy="42386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Some papers have </a:t>
            </a:r>
            <a:r>
              <a:rPr lang="en-US" altLang="zh-TW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more optimistic results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about the integration of housing markets.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zh-TW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Yang et al. (2005)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examined dynamic linkages among nine European public real estate markets. The empirical results show, </a:t>
            </a:r>
            <a:r>
              <a:rPr lang="en-US" altLang="zh-TW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after the establishment of the EMU in 1999,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the real estate markets of </a:t>
            </a:r>
            <a:r>
              <a:rPr lang="en-US" altLang="zh-TW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larger economies became more integrated with others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, while </a:t>
            </a:r>
            <a:r>
              <a:rPr lang="en-US" altLang="zh-TW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some smaller economies did not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zh-TW" sz="28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458913"/>
          </a:xfrm>
        </p:spPr>
        <p:txBody>
          <a:bodyPr/>
          <a:lstStyle/>
          <a:p>
            <a:r>
              <a:rPr lang="en-US" altLang="zh-TW" sz="4000" b="1" smtClean="0">
                <a:latin typeface="Times New Roman" pitchFamily="18" charset="0"/>
                <a:cs typeface="Times New Roman" pitchFamily="18" charset="0"/>
              </a:rPr>
              <a:t>4. Methodology  (1/3)</a:t>
            </a:r>
            <a:r>
              <a:rPr lang="zh-TW" altLang="zh-TW" sz="4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zh-TW" altLang="zh-TW" sz="4000" smtClean="0">
                <a:latin typeface="Times New Roman" pitchFamily="18" charset="0"/>
                <a:cs typeface="Times New Roman" pitchFamily="18" charset="0"/>
              </a:rPr>
            </a:br>
            <a:endParaRPr lang="en-US" altLang="zh-TW" sz="400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844675"/>
            <a:ext cx="8291512" cy="47434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zh-TW" sz="2800" b="1" smtClean="0">
                <a:latin typeface="Times New Roman" pitchFamily="18" charset="0"/>
                <a:cs typeface="Times New Roman" pitchFamily="18" charset="0"/>
              </a:rPr>
              <a:t>4.1. Granger causality tests of Toda and Yamamoto (1995)</a:t>
            </a:r>
            <a:endParaRPr lang="en-US" altLang="zh-TW" sz="28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>The approach used in this paper is a modified version of the Granger causality test proposed by </a:t>
            </a:r>
            <a:r>
              <a:rPr lang="en-US" altLang="zh-TW" sz="2800" b="1" i="1" smtClean="0">
                <a:latin typeface="Times New Roman" pitchFamily="18" charset="0"/>
                <a:cs typeface="Times New Roman" pitchFamily="18" charset="0"/>
              </a:rPr>
              <a:t>Toda and Yamamoto </a:t>
            </a:r>
            <a:r>
              <a:rPr lang="en-US" altLang="zh-TW" sz="2800" b="1" smtClean="0">
                <a:latin typeface="Times New Roman" pitchFamily="18" charset="0"/>
                <a:cs typeface="Times New Roman" pitchFamily="18" charset="0"/>
              </a:rPr>
              <a:t>(1995, </a:t>
            </a:r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>TY). 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>This approach improves the limitations of past methodologies where all variables are needed to be integrated of order one. </a:t>
            </a:r>
          </a:p>
          <a:p>
            <a:pPr algn="just" eaLnBrk="1" hangingPunct="1">
              <a:lnSpc>
                <a:spcPct val="90000"/>
              </a:lnSpc>
            </a:pPr>
            <a:endParaRPr lang="en-US" altLang="zh-TW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zh-TW" sz="4000" b="1" smtClean="0">
                <a:latin typeface="Times New Roman" pitchFamily="18" charset="0"/>
                <a:cs typeface="Times New Roman" pitchFamily="18" charset="0"/>
              </a:rPr>
              <a:t>1. Introduction</a:t>
            </a:r>
            <a:r>
              <a:rPr lang="en-US" altLang="zh-TW" sz="400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(1/7)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509000" cy="4464050"/>
          </a:xfrm>
        </p:spPr>
        <p:txBody>
          <a:bodyPr/>
          <a:lstStyle/>
          <a:p>
            <a:pPr eaLnBrk="1" hangingPunct="1"/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the past two decades, </a:t>
            </a:r>
            <a:r>
              <a:rPr lang="en-US" altLang="zh-TW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regional integration schemes have multiplied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, as shown by many agreements of regional economic integration, such as </a:t>
            </a:r>
            <a:r>
              <a:rPr lang="en-US" altLang="zh-TW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EU, NAFTA, APEC, ASEAN,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 and so on.</a:t>
            </a:r>
          </a:p>
          <a:p>
            <a:pPr eaLnBrk="1" hangingPunct="1"/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When regional </a:t>
            </a:r>
            <a:r>
              <a:rPr lang="en-US" altLang="zh-TW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economic integration is increasing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significantly, </a:t>
            </a:r>
            <a:r>
              <a:rPr lang="en-US" altLang="zh-TW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what will cause cross-border house prices to be </a:t>
            </a:r>
            <a:r>
              <a:rPr lang="en-US" altLang="zh-TW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cointegrated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en-US" altLang="zh-TW" sz="2800" dirty="0" smtClean="0"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27113"/>
          </a:xfrm>
        </p:spPr>
        <p:txBody>
          <a:bodyPr/>
          <a:lstStyle/>
          <a:p>
            <a:r>
              <a:rPr lang="en-US" altLang="zh-TW" sz="4000" b="1" smtClean="0">
                <a:latin typeface="Times New Roman" pitchFamily="18" charset="0"/>
                <a:cs typeface="Times New Roman" pitchFamily="18" charset="0"/>
              </a:rPr>
              <a:t>4. Methodology  (2/3)</a:t>
            </a:r>
            <a:r>
              <a:rPr lang="zh-TW" altLang="zh-TW" sz="4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zh-TW" altLang="zh-TW" sz="4000" smtClean="0">
                <a:latin typeface="Times New Roman" pitchFamily="18" charset="0"/>
                <a:cs typeface="Times New Roman" pitchFamily="18" charset="0"/>
              </a:rPr>
            </a:br>
            <a:endParaRPr lang="en-US" altLang="zh-TW" sz="400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76338"/>
            <a:ext cx="8291513" cy="474186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>To carry out the TY version of the Granger non-causality test, we represent each GCEA’s house prices (in natural logarithms) - Taiwan (LTW), China (LCH), Hong Kong (LHK), and Singapore (LSP) - in the following four-variable VAR system:</a:t>
            </a:r>
          </a:p>
          <a:p>
            <a:pPr algn="just" eaLnBrk="1" hangingPunct="1">
              <a:lnSpc>
                <a:spcPct val="90000"/>
              </a:lnSpc>
            </a:pPr>
            <a:endParaRPr lang="en-US" altLang="zh-TW" sz="28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TW" sz="28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altLang="zh-TW" sz="28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>Economic hypotheses can be expressed as restrictions on the coefficients in the model in accordance with the following</a:t>
            </a:r>
            <a:r>
              <a:rPr lang="en-US" altLang="zh-TW" sz="2800" smtClean="0"/>
              <a:t>:</a:t>
            </a:r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>                                            (2)</a:t>
            </a:r>
          </a:p>
          <a:p>
            <a:pPr algn="just" eaLnBrk="1" hangingPunct="1">
              <a:lnSpc>
                <a:spcPct val="90000"/>
              </a:lnSpc>
            </a:pPr>
            <a:endParaRPr lang="en-US" altLang="zh-TW" sz="24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3338513"/>
            <a:ext cx="8569325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4076700"/>
            <a:ext cx="6048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5805488"/>
            <a:ext cx="19907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27113"/>
          </a:xfrm>
        </p:spPr>
        <p:txBody>
          <a:bodyPr/>
          <a:lstStyle/>
          <a:p>
            <a:r>
              <a:rPr lang="en-US" altLang="zh-TW" sz="4000" b="1" smtClean="0">
                <a:latin typeface="Times New Roman" pitchFamily="18" charset="0"/>
                <a:cs typeface="Times New Roman" pitchFamily="18" charset="0"/>
              </a:rPr>
              <a:t>4. Methodology  (3/3)</a:t>
            </a:r>
            <a:r>
              <a:rPr lang="zh-TW" altLang="zh-TW" sz="4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zh-TW" altLang="zh-TW" sz="4000" smtClean="0">
                <a:latin typeface="Times New Roman" pitchFamily="18" charset="0"/>
                <a:cs typeface="Times New Roman" pitchFamily="18" charset="0"/>
              </a:rPr>
            </a:br>
            <a:endParaRPr lang="en-US" altLang="zh-TW" sz="400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76338"/>
            <a:ext cx="8291513" cy="4741862"/>
          </a:xfrm>
        </p:spPr>
        <p:txBody>
          <a:bodyPr/>
          <a:lstStyle/>
          <a:p>
            <a:r>
              <a:rPr lang="en-US" altLang="zh-TW" sz="2400" b="1" i="1" smtClean="0">
                <a:latin typeface="Times New Roman" pitchFamily="18" charset="0"/>
                <a:cs typeface="Times New Roman" pitchFamily="18" charset="0"/>
              </a:rPr>
              <a:t>4.2. Generalized Forecast Error Variance Decomposition  </a:t>
            </a:r>
          </a:p>
          <a:p>
            <a:pPr>
              <a:buFont typeface="Wingdings" pitchFamily="2" charset="2"/>
              <a:buNone/>
            </a:pPr>
            <a:r>
              <a:rPr lang="en-US" altLang="zh-TW" sz="2400" b="1" i="1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altLang="zh-TW" sz="2400" smtClean="0">
                <a:latin typeface="Times New Roman" pitchFamily="18" charset="0"/>
                <a:cs typeface="Times New Roman" pitchFamily="18" charset="0"/>
              </a:rPr>
              <a:t>(GVDC)</a:t>
            </a:r>
            <a:endParaRPr lang="zh-TW" altLang="zh-TW" sz="240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zh-TW" sz="2400" smtClean="0">
                <a:latin typeface="Times New Roman" pitchFamily="18" charset="0"/>
                <a:cs typeface="Times New Roman" pitchFamily="18" charset="0"/>
              </a:rPr>
              <a:t>To evaluate the relative strengths among different cross-border house prices in the GCEA, we apply generalized forecast error variance decompositions (GVDC) of Pesaran and Shin (1998).</a:t>
            </a:r>
          </a:p>
          <a:p>
            <a:endParaRPr lang="en-US" altLang="zh-TW" sz="28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TW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507413" cy="739775"/>
          </a:xfrm>
        </p:spPr>
        <p:txBody>
          <a:bodyPr/>
          <a:lstStyle/>
          <a:p>
            <a:pPr eaLnBrk="1" hangingPunct="1"/>
            <a:r>
              <a:rPr lang="en-US" altLang="zh-TW" sz="3600" b="1" smtClean="0">
                <a:latin typeface="Times New Roman" pitchFamily="18" charset="0"/>
                <a:cs typeface="Times New Roman" pitchFamily="18" charset="0"/>
              </a:rPr>
              <a:t>5. Data and Empirical Results</a:t>
            </a:r>
            <a:endParaRPr lang="en-US" altLang="zh-TW" sz="360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68413"/>
            <a:ext cx="8686800" cy="4598987"/>
          </a:xfrm>
        </p:spPr>
        <p:txBody>
          <a:bodyPr/>
          <a:lstStyle/>
          <a:p>
            <a:pPr eaLnBrk="1" hangingPunct="1"/>
            <a:r>
              <a:rPr lang="en-US" altLang="zh-TW" b="1" i="1" smtClean="0">
                <a:latin typeface="Times New Roman" pitchFamily="18" charset="0"/>
                <a:cs typeface="Times New Roman" pitchFamily="18" charset="0"/>
              </a:rPr>
              <a:t>Data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80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Data period - </a:t>
            </a:r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> the first quarter of 1998 to the fourth quarter of 2010. </a:t>
            </a:r>
            <a:endParaRPr lang="zh-TW" altLang="en-US" sz="2800" smtClean="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3125788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5966" name="Group 190"/>
          <p:cNvGraphicFramePr>
            <a:graphicFrameLocks noGrp="1"/>
          </p:cNvGraphicFramePr>
          <p:nvPr>
            <p:ph sz="quarter" idx="3"/>
          </p:nvPr>
        </p:nvGraphicFramePr>
        <p:xfrm>
          <a:off x="1116013" y="2997200"/>
          <a:ext cx="7067550" cy="3502500"/>
        </p:xfrm>
        <a:graphic>
          <a:graphicData uri="http://schemas.openxmlformats.org/drawingml/2006/table">
            <a:tbl>
              <a:tblPr/>
              <a:tblGrid>
                <a:gridCol w="2016224"/>
                <a:gridCol w="5051326"/>
              </a:tblGrid>
              <a:tr h="4361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area</a:t>
                      </a:r>
                      <a:endParaRPr kumimoji="1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source</a:t>
                      </a:r>
                      <a:endParaRPr kumimoji="1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7849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Taiwan</a:t>
                      </a:r>
                      <a:endParaRPr kumimoji="1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TW" sz="2400" dirty="0" smtClean="0"/>
                        <a:t>housing index database of </a:t>
                      </a:r>
                      <a:r>
                        <a:rPr lang="en-US" altLang="zh-TW" sz="2400" dirty="0" err="1" smtClean="0"/>
                        <a:t>Sinyi</a:t>
                      </a:r>
                      <a:r>
                        <a:rPr lang="en-US" altLang="zh-TW" sz="2400" b="1" dirty="0" smtClean="0"/>
                        <a:t> </a:t>
                      </a:r>
                      <a:r>
                        <a:rPr lang="en-US" altLang="zh-TW" sz="2400" dirty="0" smtClean="0"/>
                        <a:t>Real Estate </a:t>
                      </a:r>
                      <a:r>
                        <a:rPr lang="en-US" altLang="zh-TW" sz="2400" dirty="0" err="1" smtClean="0"/>
                        <a:t>evelopment</a:t>
                      </a:r>
                      <a:r>
                        <a:rPr lang="en-US" altLang="zh-TW" sz="2400" dirty="0" smtClean="0"/>
                        <a:t> Company </a:t>
                      </a:r>
                      <a:endParaRPr kumimoji="1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1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TW" sz="2400" dirty="0" smtClean="0"/>
                        <a:t>China</a:t>
                      </a:r>
                      <a:endParaRPr kumimoji="1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TW" sz="2400" dirty="0" smtClean="0"/>
                        <a:t>the National Statistical Bureau</a:t>
                      </a:r>
                      <a:endParaRPr kumimoji="1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9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TW" sz="2400" dirty="0" smtClean="0"/>
                        <a:t>Hong Kong </a:t>
                      </a:r>
                      <a:endParaRPr kumimoji="1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TW" sz="2400" dirty="0" smtClean="0"/>
                        <a:t>the Hong Kong Rating and Valuation Department</a:t>
                      </a:r>
                      <a:endParaRPr kumimoji="1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21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TW" sz="2400" dirty="0" smtClean="0"/>
                        <a:t>Singapore</a:t>
                      </a:r>
                      <a:endParaRPr kumimoji="1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TW" sz="2400" dirty="0" smtClean="0"/>
                        <a:t>the Urban Redevelopment Authority (URA) of Singapore</a:t>
                      </a:r>
                      <a:endParaRPr kumimoji="1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484313"/>
            <a:ext cx="8280400" cy="475297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We start by testing for the presence of a unit root in regional house prices using the </a:t>
            </a:r>
            <a:r>
              <a:rPr lang="en-US" altLang="zh-TW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ADF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 (Dickey and Fuller, 1979), </a:t>
            </a:r>
            <a:r>
              <a:rPr lang="en-US" altLang="zh-TW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DF-GLS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 (Elliott et al., 1996), </a:t>
            </a:r>
            <a:r>
              <a:rPr lang="en-US" altLang="zh-TW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PP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 (Phillips and </a:t>
            </a:r>
            <a:r>
              <a:rPr lang="en-US" altLang="zh-TW" sz="2800" dirty="0" err="1" smtClean="0">
                <a:latin typeface="Times New Roman" pitchFamily="18" charset="0"/>
                <a:cs typeface="Times New Roman" pitchFamily="18" charset="0"/>
              </a:rPr>
              <a:t>Perron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, 1988), </a:t>
            </a:r>
            <a:r>
              <a:rPr lang="en-US" altLang="zh-TW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KPSS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 (Kwiatkowski et al., 1992), and </a:t>
            </a:r>
            <a:r>
              <a:rPr lang="en-US" altLang="zh-TW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NP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 (Ng and </a:t>
            </a:r>
            <a:r>
              <a:rPr lang="en-US" altLang="zh-TW" sz="2800" dirty="0" err="1" smtClean="0">
                <a:latin typeface="Times New Roman" pitchFamily="18" charset="0"/>
                <a:cs typeface="Times New Roman" pitchFamily="18" charset="0"/>
              </a:rPr>
              <a:t>Perron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, 2001) unit root tests.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Table 2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reports the results of unit root tests with intercept and trend. </a:t>
            </a:r>
            <a:r>
              <a:rPr lang="en-US" altLang="zh-TW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results show that all variables are non-stationary and follow I(1) processes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zh-TW" altLang="zh-TW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TW" sz="28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0" y="-261938"/>
            <a:ext cx="184150" cy="523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endParaRPr lang="zh-TW" alt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0" y="3048000"/>
            <a:ext cx="184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endParaRPr lang="zh-TW" alt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5" name="標題 5"/>
          <p:cNvSpPr>
            <a:spLocks noGrp="1"/>
          </p:cNvSpPr>
          <p:nvPr>
            <p:ph type="title"/>
          </p:nvPr>
        </p:nvSpPr>
        <p:spPr>
          <a:xfrm>
            <a:off x="457200" y="544513"/>
            <a:ext cx="8229600" cy="939800"/>
          </a:xfrm>
        </p:spPr>
        <p:txBody>
          <a:bodyPr/>
          <a:lstStyle/>
          <a:p>
            <a:r>
              <a:rPr lang="en-US" altLang="zh-TW" sz="2800" b="1" dirty="0" smtClean="0">
                <a:latin typeface="Times New Roman" pitchFamily="18" charset="0"/>
                <a:cs typeface="Times New Roman" pitchFamily="18" charset="0"/>
              </a:rPr>
              <a:t>5.1. the Results of the Unit-root </a:t>
            </a:r>
            <a:r>
              <a:rPr lang="en-US" altLang="zh-TW" sz="2800" b="1" dirty="0" smtClean="0">
                <a:latin typeface="Times New Roman" pitchFamily="18" charset="0"/>
                <a:cs typeface="Times New Roman" pitchFamily="18" charset="0"/>
              </a:rPr>
              <a:t>Tests(1/3)</a:t>
            </a:r>
            <a:r>
              <a:rPr lang="zh-TW" altLang="zh-TW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zh-TW" altLang="zh-TW" sz="2800" dirty="0" smtClean="0">
                <a:latin typeface="Times New Roman" pitchFamily="18" charset="0"/>
                <a:cs typeface="Times New Roman" pitchFamily="18" charset="0"/>
              </a:rPr>
            </a:b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標題 1"/>
          <p:cNvSpPr>
            <a:spLocks noGrp="1"/>
          </p:cNvSpPr>
          <p:nvPr>
            <p:ph type="title"/>
          </p:nvPr>
        </p:nvSpPr>
        <p:spPr>
          <a:xfrm>
            <a:off x="457200" y="169863"/>
            <a:ext cx="8229600" cy="955675"/>
          </a:xfrm>
        </p:spPr>
        <p:txBody>
          <a:bodyPr/>
          <a:lstStyle/>
          <a:p>
            <a:r>
              <a:rPr lang="en-US" altLang="zh-TW" sz="3200" b="1" dirty="0" smtClean="0">
                <a:latin typeface="Times New Roman" pitchFamily="18" charset="0"/>
                <a:cs typeface="Times New Roman" pitchFamily="18" charset="0"/>
              </a:rPr>
              <a:t>5.1. the Results of the Unit-root </a:t>
            </a:r>
            <a:r>
              <a:rPr lang="en-US" altLang="zh-TW" sz="3200" b="1" dirty="0" smtClean="0">
                <a:latin typeface="Times New Roman" pitchFamily="18" charset="0"/>
                <a:cs typeface="Times New Roman" pitchFamily="18" charset="0"/>
              </a:rPr>
              <a:t>Tests(2/3)</a:t>
            </a:r>
            <a:endParaRPr lang="zh-TW" altLang="en-US" sz="3200" dirty="0" smtClean="0"/>
          </a:p>
        </p:txBody>
      </p:sp>
      <p:sp>
        <p:nvSpPr>
          <p:cNvPr id="26627" name="文字版面配置區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26628" name="內容版面配置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TW" altLang="en-US" smtClean="0"/>
          </a:p>
        </p:txBody>
      </p:sp>
      <p:pic>
        <p:nvPicPr>
          <p:cNvPr id="2662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855663"/>
            <a:ext cx="7826375" cy="595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250825" y="1052513"/>
            <a:ext cx="8713788" cy="4814887"/>
          </a:xfrm>
        </p:spPr>
        <p:txBody>
          <a:bodyPr/>
          <a:lstStyle/>
          <a:p>
            <a:r>
              <a:rPr lang="en-US" altLang="zh-TW" sz="2000" dirty="0" smtClean="0"/>
              <a:t>According to the empirical results of all unit-root tests, all of these four regional house are I(1) processes. Hence, we further use Johansen’s (1988) </a:t>
            </a:r>
            <a:r>
              <a:rPr lang="en-US" altLang="zh-TW" sz="2000" dirty="0" err="1" smtClean="0"/>
              <a:t>cointegration</a:t>
            </a:r>
            <a:r>
              <a:rPr lang="en-US" altLang="zh-TW" sz="2000" dirty="0" smtClean="0"/>
              <a:t> test to </a:t>
            </a:r>
            <a:r>
              <a:rPr lang="en-US" altLang="zh-TW" sz="2000" dirty="0" err="1" smtClean="0"/>
              <a:t>analysze</a:t>
            </a:r>
            <a:r>
              <a:rPr lang="en-US" altLang="zh-TW" sz="2000" dirty="0" smtClean="0"/>
              <a:t> the long-run relationships.</a:t>
            </a:r>
          </a:p>
          <a:p>
            <a:r>
              <a:rPr lang="en-US" altLang="zh-TW" sz="2000" dirty="0" smtClean="0"/>
              <a:t>We employ the LR, FPE, AIC, SC, and HQ to determine </a:t>
            </a:r>
            <a:r>
              <a:rPr lang="en-US" altLang="zh-TW" sz="2000" dirty="0" smtClean="0">
                <a:solidFill>
                  <a:srgbClr val="C00000"/>
                </a:solidFill>
              </a:rPr>
              <a:t>the number of lags of the VAR. We select lag 1</a:t>
            </a:r>
            <a:r>
              <a:rPr lang="en-US" altLang="zh-TW" sz="2000" dirty="0" smtClean="0"/>
              <a:t>. </a:t>
            </a:r>
          </a:p>
          <a:p>
            <a:r>
              <a:rPr lang="en-US" altLang="zh-TW" sz="2000" dirty="0" smtClean="0"/>
              <a:t>We next perform to test for </a:t>
            </a:r>
            <a:r>
              <a:rPr lang="en-US" altLang="zh-TW" sz="2000" dirty="0" smtClean="0">
                <a:solidFill>
                  <a:srgbClr val="C00000"/>
                </a:solidFill>
              </a:rPr>
              <a:t>the number of </a:t>
            </a:r>
            <a:r>
              <a:rPr lang="en-US" altLang="zh-TW" sz="2000" dirty="0" err="1" smtClean="0">
                <a:solidFill>
                  <a:srgbClr val="C00000"/>
                </a:solidFill>
              </a:rPr>
              <a:t>cointegrating</a:t>
            </a:r>
            <a:r>
              <a:rPr lang="en-US" altLang="zh-TW" sz="2000" dirty="0" smtClean="0">
                <a:solidFill>
                  <a:srgbClr val="C00000"/>
                </a:solidFill>
              </a:rPr>
              <a:t> vectors</a:t>
            </a:r>
            <a:r>
              <a:rPr lang="en-US" altLang="zh-TW" sz="2000" dirty="0" smtClean="0"/>
              <a:t>, and the results are reported in </a:t>
            </a:r>
            <a:r>
              <a:rPr lang="en-US" altLang="zh-TW" sz="2000" dirty="0" smtClean="0">
                <a:solidFill>
                  <a:srgbClr val="C00000"/>
                </a:solidFill>
              </a:rPr>
              <a:t>Table 7</a:t>
            </a:r>
            <a:r>
              <a:rPr lang="en-US" altLang="zh-TW" sz="2000" dirty="0" smtClean="0"/>
              <a:t>.  </a:t>
            </a:r>
          </a:p>
        </p:txBody>
      </p:sp>
      <p:sp>
        <p:nvSpPr>
          <p:cNvPr id="30723" name="標題 5"/>
          <p:cNvSpPr>
            <a:spLocks noGrp="1"/>
          </p:cNvSpPr>
          <p:nvPr>
            <p:ph type="title"/>
          </p:nvPr>
        </p:nvSpPr>
        <p:spPr>
          <a:xfrm>
            <a:off x="519113" y="546100"/>
            <a:ext cx="8229600" cy="866775"/>
          </a:xfrm>
        </p:spPr>
        <p:txBody>
          <a:bodyPr anchor="t"/>
          <a:lstStyle/>
          <a:p>
            <a:r>
              <a:rPr lang="en-US" altLang="zh-TW" sz="2800" b="1" smtClean="0">
                <a:latin typeface="Times New Roman" pitchFamily="18" charset="0"/>
                <a:cs typeface="Times New Roman" pitchFamily="18" charset="0"/>
              </a:rPr>
              <a:t>5.2 Test for Cointegration Procedures(1/5)</a:t>
            </a:r>
            <a:r>
              <a:rPr lang="zh-TW" altLang="zh-TW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zh-TW" altLang="zh-TW" sz="280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sz="2800" smtClean="0">
                <a:latin typeface="Times New Roman" pitchFamily="18" charset="0"/>
                <a:cs typeface="Times New Roman" pitchFamily="18" charset="0"/>
              </a:rPr>
            </a:br>
            <a:endParaRPr lang="zh-TW" alt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3548063"/>
            <a:ext cx="763270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250825" y="1125538"/>
            <a:ext cx="8713788" cy="4741862"/>
          </a:xfrm>
        </p:spPr>
        <p:txBody>
          <a:bodyPr/>
          <a:lstStyle/>
          <a:p>
            <a:r>
              <a:rPr lang="en-US" altLang="zh-TW" sz="2400" smtClean="0"/>
              <a:t>According to </a:t>
            </a:r>
            <a:r>
              <a:rPr lang="en-US" altLang="zh-TW" sz="2400" smtClean="0">
                <a:solidFill>
                  <a:srgbClr val="C00000"/>
                </a:solidFill>
              </a:rPr>
              <a:t>the results of the trace (TRACE)</a:t>
            </a:r>
            <a:r>
              <a:rPr lang="en-US" altLang="zh-TW" sz="2400" smtClean="0"/>
              <a:t>, we confirm that among the variables </a:t>
            </a:r>
            <a:r>
              <a:rPr lang="en-US" altLang="zh-TW" sz="2400" smtClean="0">
                <a:solidFill>
                  <a:srgbClr val="C00000"/>
                </a:solidFill>
              </a:rPr>
              <a:t>there is a stable long-run equilibrium relationship</a:t>
            </a:r>
            <a:r>
              <a:rPr lang="en-US" altLang="zh-TW" sz="2400" smtClean="0"/>
              <a:t>.  The results of the cointegrated coefficients of </a:t>
            </a:r>
            <a:r>
              <a:rPr lang="en-US" altLang="zh-TW" sz="2400" smtClean="0">
                <a:solidFill>
                  <a:srgbClr val="C00000"/>
                </a:solidFill>
              </a:rPr>
              <a:t>the long-run relationship equation are as equation (6), </a:t>
            </a:r>
          </a:p>
          <a:p>
            <a:endParaRPr lang="en-US" altLang="zh-TW" sz="2000" smtClean="0"/>
          </a:p>
          <a:p>
            <a:endParaRPr lang="en-US" altLang="zh-TW" sz="2000" smtClean="0"/>
          </a:p>
          <a:p>
            <a:pPr>
              <a:buFont typeface="Wingdings" pitchFamily="2" charset="2"/>
              <a:buNone/>
            </a:pPr>
            <a:r>
              <a:rPr lang="en-US" altLang="zh-TW" sz="2000" smtClean="0"/>
              <a:t>All of </a:t>
            </a:r>
            <a:r>
              <a:rPr lang="en-US" altLang="zh-TW" sz="2000" smtClean="0">
                <a:solidFill>
                  <a:srgbClr val="C00000"/>
                </a:solidFill>
              </a:rPr>
              <a:t>these coefficients in equation (6) have been tested for significances </a:t>
            </a:r>
            <a:r>
              <a:rPr lang="en-US" altLang="zh-TW" sz="2000" smtClean="0"/>
              <a:t>based on Johansen and Juselius’ (1990) approach in Table 8.</a:t>
            </a:r>
          </a:p>
          <a:p>
            <a:endParaRPr lang="zh-TW" altLang="en-US" sz="2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標題 5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03238"/>
          </a:xfrm>
        </p:spPr>
        <p:txBody>
          <a:bodyPr anchor="t"/>
          <a:lstStyle/>
          <a:p>
            <a:r>
              <a:rPr lang="en-US" altLang="zh-TW" sz="2800" b="1" smtClean="0">
                <a:latin typeface="Times New Roman" pitchFamily="18" charset="0"/>
                <a:cs typeface="Times New Roman" pitchFamily="18" charset="0"/>
              </a:rPr>
              <a:t>5.2 Test for Cointegration Procedures(2/5)</a:t>
            </a:r>
            <a:r>
              <a:rPr lang="zh-TW" altLang="zh-TW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zh-TW" altLang="zh-TW" sz="280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sz="2800" smtClean="0">
                <a:latin typeface="Times New Roman" pitchFamily="18" charset="0"/>
                <a:cs typeface="Times New Roman" pitchFamily="18" charset="0"/>
              </a:rPr>
            </a:br>
            <a:endParaRPr lang="zh-TW" alt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069332"/>
            <a:ext cx="84248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4797425"/>
            <a:ext cx="6911975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179388" y="1196975"/>
            <a:ext cx="8713787" cy="4741863"/>
          </a:xfrm>
        </p:spPr>
        <p:txBody>
          <a:bodyPr/>
          <a:lstStyle/>
          <a:p>
            <a:r>
              <a:rPr lang="en-US" altLang="zh-TW" sz="2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coefficient of LCH is positive and significant</a:t>
            </a:r>
            <a:r>
              <a:rPr lang="en-US" altLang="zh-TW" sz="2400" smtClean="0">
                <a:latin typeface="Times New Roman" pitchFamily="18" charset="0"/>
                <a:cs typeface="Times New Roman" pitchFamily="18" charset="0"/>
              </a:rPr>
              <a:t>, while the coefficients </a:t>
            </a:r>
            <a:r>
              <a:rPr lang="en-US" altLang="zh-TW" sz="2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 LHK and LSP are insignificant</a:t>
            </a:r>
          </a:p>
          <a:p>
            <a:r>
              <a:rPr lang="en-US" altLang="zh-TW" sz="2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Only the ripple effect of cross-border house prices between China and Taiwan is significant in the long run.</a:t>
            </a:r>
          </a:p>
          <a:p>
            <a:r>
              <a:rPr lang="en-US" altLang="zh-TW" sz="2400" smtClean="0">
                <a:latin typeface="Times New Roman" pitchFamily="18" charset="0"/>
                <a:cs typeface="Times New Roman" pitchFamily="18" charset="0"/>
              </a:rPr>
              <a:t>What causes this? In the last decade, the fast economic growth of China and the </a:t>
            </a:r>
            <a:r>
              <a:rPr lang="en-US" altLang="zh-TW" sz="2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resulting increased links between China and Taiwan have produced a complex network of trade, cultural interaction, educational exchange, tourism,</a:t>
            </a:r>
            <a:r>
              <a:rPr lang="en-US" altLang="zh-TW" sz="2400" smtClean="0">
                <a:latin typeface="Times New Roman" pitchFamily="18" charset="0"/>
                <a:cs typeface="Times New Roman" pitchFamily="18" charset="0"/>
              </a:rPr>
              <a:t> and so on. </a:t>
            </a:r>
          </a:p>
          <a:p>
            <a:r>
              <a:rPr lang="en-US" altLang="zh-TW" sz="2400" smtClean="0">
                <a:latin typeface="Times New Roman" pitchFamily="18" charset="0"/>
                <a:cs typeface="Times New Roman" pitchFamily="18" charset="0"/>
              </a:rPr>
              <a:t>According to Taiwan Customs’ </a:t>
            </a:r>
            <a:r>
              <a:rPr lang="en-US" altLang="zh-TW" sz="2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statistics in 2011, China is the largest trading partner for Taiwan, making up around 22% of Taiwan’s total trade values</a:t>
            </a:r>
            <a:r>
              <a:rPr lang="en-US" altLang="zh-TW" sz="2400" smtClean="0">
                <a:latin typeface="Times New Roman" pitchFamily="18" charset="0"/>
                <a:cs typeface="Times New Roman" pitchFamily="18" charset="0"/>
              </a:rPr>
              <a:t>, ahead of the Japan and the U.S. </a:t>
            </a:r>
            <a:endParaRPr lang="zh-TW" altLang="zh-TW" sz="240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TW" sz="2400" smtClean="0"/>
          </a:p>
          <a:p>
            <a:endParaRPr lang="en-US" altLang="zh-TW" sz="2000" smtClean="0"/>
          </a:p>
          <a:p>
            <a:endParaRPr lang="en-US" altLang="zh-TW" sz="2000" smtClean="0"/>
          </a:p>
          <a:p>
            <a:endParaRPr lang="en-US" altLang="zh-TW" sz="2000" smtClean="0"/>
          </a:p>
          <a:p>
            <a:endParaRPr lang="zh-TW" altLang="en-US" sz="2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1" name="標題 5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576262"/>
          </a:xfrm>
        </p:spPr>
        <p:txBody>
          <a:bodyPr anchor="t"/>
          <a:lstStyle/>
          <a:p>
            <a:r>
              <a:rPr lang="en-US" altLang="zh-TW" sz="2800" b="1" smtClean="0">
                <a:latin typeface="Times New Roman" pitchFamily="18" charset="0"/>
                <a:cs typeface="Times New Roman" pitchFamily="18" charset="0"/>
              </a:rPr>
              <a:t>5.2 Test for Cointegration Procedures(3/5)</a:t>
            </a:r>
            <a:r>
              <a:rPr lang="zh-TW" altLang="zh-TW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zh-TW" altLang="zh-TW" sz="280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sz="2800" smtClean="0">
                <a:latin typeface="Times New Roman" pitchFamily="18" charset="0"/>
                <a:cs typeface="Times New Roman" pitchFamily="18" charset="0"/>
              </a:rPr>
            </a:br>
            <a:endParaRPr lang="zh-TW" altLang="en-US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250825" y="1125538"/>
            <a:ext cx="8713788" cy="4741862"/>
          </a:xfrm>
        </p:spPr>
        <p:txBody>
          <a:bodyPr/>
          <a:lstStyle/>
          <a:p>
            <a:r>
              <a:rPr lang="en-US" altLang="zh-TW" sz="28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Taiwan is also a main contributor to China’s FDI</a:t>
            </a:r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>. Taiwan’s FDI to China accounted for </a:t>
            </a:r>
            <a:r>
              <a:rPr lang="en-US" altLang="zh-TW" sz="28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over 60% of Taiwan’s total FDI</a:t>
            </a:r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> in the past decade. </a:t>
            </a:r>
          </a:p>
          <a:p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>The accumulated investment in China from Taiwan has been estimated at around US$45.8 billion as of 2007, higher than the US$33.4 billion from Singapore. </a:t>
            </a:r>
          </a:p>
          <a:p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>At present, </a:t>
            </a:r>
            <a:r>
              <a:rPr lang="en-US" altLang="zh-TW" sz="28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one to two million Taiwanese, or 5-10% of Taiwan’s population, frequently work or live in China, </a:t>
            </a:r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>most of them accompanying firms’ reestablishment or investment in China (Tsai &amp; Lin, 2011).</a:t>
            </a:r>
          </a:p>
          <a:p>
            <a:endParaRPr lang="en-US" altLang="zh-TW" sz="2000" smtClean="0"/>
          </a:p>
          <a:p>
            <a:endParaRPr lang="en-US" altLang="zh-TW" sz="2000" smtClean="0"/>
          </a:p>
          <a:p>
            <a:endParaRPr lang="zh-TW" altLang="en-US" sz="2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5" name="標題 5"/>
          <p:cNvSpPr>
            <a:spLocks noGrp="1"/>
          </p:cNvSpPr>
          <p:nvPr>
            <p:ph type="title"/>
          </p:nvPr>
        </p:nvSpPr>
        <p:spPr>
          <a:xfrm>
            <a:off x="395288" y="549275"/>
            <a:ext cx="8229600" cy="431800"/>
          </a:xfrm>
        </p:spPr>
        <p:txBody>
          <a:bodyPr anchor="t"/>
          <a:lstStyle/>
          <a:p>
            <a:r>
              <a:rPr lang="en-US" altLang="zh-TW" sz="2800" b="1" smtClean="0">
                <a:latin typeface="Times New Roman" pitchFamily="18" charset="0"/>
                <a:cs typeface="Times New Roman" pitchFamily="18" charset="0"/>
              </a:rPr>
              <a:t>5.2 Test for Cointegration Procedures(4/5)</a:t>
            </a:r>
            <a:r>
              <a:rPr lang="zh-TW" altLang="zh-TW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zh-TW" altLang="zh-TW" sz="280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sz="2800" smtClean="0">
                <a:latin typeface="Times New Roman" pitchFamily="18" charset="0"/>
                <a:cs typeface="Times New Roman" pitchFamily="18" charset="0"/>
              </a:rPr>
            </a:br>
            <a:endParaRPr lang="zh-TW" altLang="en-US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250825" y="1423988"/>
            <a:ext cx="8713788" cy="4741862"/>
          </a:xfrm>
        </p:spPr>
        <p:txBody>
          <a:bodyPr/>
          <a:lstStyle/>
          <a:p>
            <a:r>
              <a:rPr lang="en-US" altLang="zh-TW" sz="28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There is obviously a close and complex network of trade, investment, and migration between China and Taiwan.</a:t>
            </a:r>
          </a:p>
          <a:p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> As a matter of fact, because of </a:t>
            </a:r>
            <a:r>
              <a:rPr lang="en-US" altLang="zh-TW" sz="28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ease of factor movement </a:t>
            </a:r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>between these two</a:t>
            </a:r>
            <a:r>
              <a:rPr lang="en-US" altLang="zh-TW" sz="28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the relationship can be described as that of two domestic regions</a:t>
            </a:r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altLang="zh-TW" sz="28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ease of factor movement </a:t>
            </a:r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>between Taiwan and China is a distinguishing characteristic as compared with other inter-country relationships (Tsai &amp; Lin, 2011), </a:t>
            </a:r>
            <a:r>
              <a:rPr lang="en-US" altLang="zh-TW" sz="28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which make cross-border house prices between Taiwan and China integrated.</a:t>
            </a:r>
            <a:endParaRPr lang="zh-TW" altLang="zh-TW" sz="280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altLang="zh-TW" sz="240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TW" sz="240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TW" sz="2000" smtClean="0"/>
          </a:p>
          <a:p>
            <a:endParaRPr lang="en-US" altLang="zh-TW" sz="2000" smtClean="0"/>
          </a:p>
          <a:p>
            <a:endParaRPr lang="zh-TW" altLang="en-US" sz="2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9" name="標題 5"/>
          <p:cNvSpPr>
            <a:spLocks noGrp="1"/>
          </p:cNvSpPr>
          <p:nvPr>
            <p:ph type="title"/>
          </p:nvPr>
        </p:nvSpPr>
        <p:spPr>
          <a:xfrm>
            <a:off x="395288" y="549275"/>
            <a:ext cx="8229600" cy="431800"/>
          </a:xfrm>
        </p:spPr>
        <p:txBody>
          <a:bodyPr anchor="t"/>
          <a:lstStyle/>
          <a:p>
            <a:r>
              <a:rPr lang="en-US" altLang="zh-TW" sz="3200" b="1" smtClean="0">
                <a:latin typeface="Times New Roman" pitchFamily="18" charset="0"/>
                <a:cs typeface="Times New Roman" pitchFamily="18" charset="0"/>
              </a:rPr>
              <a:t>5.2 Test for Cointegration Procedures(5/5)</a:t>
            </a:r>
            <a:r>
              <a:rPr lang="zh-TW" altLang="zh-TW" sz="32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zh-TW" altLang="zh-TW" sz="320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sz="2800" smtClean="0">
                <a:latin typeface="Times New Roman" pitchFamily="18" charset="0"/>
                <a:cs typeface="Times New Roman" pitchFamily="18" charset="0"/>
              </a:rPr>
            </a:br>
            <a:endParaRPr lang="zh-TW" altLang="en-US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zh-TW" sz="4000" b="1" smtClean="0">
                <a:latin typeface="Times New Roman" pitchFamily="18" charset="0"/>
                <a:cs typeface="Times New Roman" pitchFamily="18" charset="0"/>
              </a:rPr>
              <a:t>1. Introduction</a:t>
            </a:r>
            <a:r>
              <a:rPr lang="en-US" altLang="zh-TW" sz="400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(2/7)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89138"/>
            <a:ext cx="8713788" cy="42481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Reviewing the past relative literature, some work has been done to </a:t>
            </a:r>
            <a:r>
              <a:rPr lang="en-US" altLang="zh-TW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examine the overall impact of European economic integration on real estate markets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, such as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zh-TW" sz="2800" dirty="0" err="1" smtClean="0">
                <a:latin typeface="Times New Roman" pitchFamily="18" charset="0"/>
                <a:cs typeface="Times New Roman" pitchFamily="18" charset="0"/>
              </a:rPr>
              <a:t>Rydin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 et al.(1990) 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zh-TW" sz="2800" dirty="0" err="1" smtClean="0">
                <a:latin typeface="Times New Roman" pitchFamily="18" charset="0"/>
                <a:cs typeface="Times New Roman" pitchFamily="18" charset="0"/>
              </a:rPr>
              <a:t>Parsa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 (1993)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Healey and Baker (1992)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zh-TW" sz="2800" dirty="0" err="1" smtClean="0">
                <a:latin typeface="Times New Roman" pitchFamily="18" charset="0"/>
                <a:cs typeface="Times New Roman" pitchFamily="18" charset="0"/>
              </a:rPr>
              <a:t>Worzala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zh-TW" sz="2800" dirty="0" err="1" smtClean="0">
                <a:latin typeface="Times New Roman" pitchFamily="18" charset="0"/>
                <a:cs typeface="Times New Roman" pitchFamily="18" charset="0"/>
              </a:rPr>
              <a:t>Bernasek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 (1996) 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Yang et al. (2005)</a:t>
            </a:r>
            <a:endParaRPr lang="zh-TW" altLang="en-US" sz="28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zh-TW" altLang="en-US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250825" y="1341438"/>
            <a:ext cx="8713788" cy="5543550"/>
          </a:xfrm>
        </p:spPr>
        <p:txBody>
          <a:bodyPr/>
          <a:lstStyle/>
          <a:p>
            <a:r>
              <a:rPr lang="en-US" altLang="zh-TW" sz="2400" smtClean="0"/>
              <a:t>Table 9 shows results of TY (1995) Granger causality tests between cross-border house price indices of the GCEA.</a:t>
            </a:r>
          </a:p>
          <a:p>
            <a:pPr>
              <a:buFont typeface="Wingdings" pitchFamily="2" charset="2"/>
              <a:buNone/>
            </a:pPr>
            <a:endParaRPr lang="en-US" altLang="zh-TW" sz="2400" smtClean="0"/>
          </a:p>
        </p:txBody>
      </p:sp>
      <p:sp>
        <p:nvSpPr>
          <p:cNvPr id="35843" name="標題 5"/>
          <p:cNvSpPr>
            <a:spLocks noGrp="1"/>
          </p:cNvSpPr>
          <p:nvPr>
            <p:ph type="title"/>
          </p:nvPr>
        </p:nvSpPr>
        <p:spPr>
          <a:xfrm>
            <a:off x="395288" y="549275"/>
            <a:ext cx="8229600" cy="719138"/>
          </a:xfrm>
        </p:spPr>
        <p:txBody>
          <a:bodyPr anchor="t"/>
          <a:lstStyle/>
          <a:p>
            <a:r>
              <a:rPr lang="en-US" altLang="zh-TW" sz="3200" b="1" smtClean="0">
                <a:latin typeface="Times New Roman" pitchFamily="18" charset="0"/>
                <a:cs typeface="Times New Roman" pitchFamily="18" charset="0"/>
              </a:rPr>
              <a:t>5.3. Results of Granger causality tests (1/4)</a:t>
            </a:r>
            <a:r>
              <a:rPr lang="zh-TW" altLang="zh-TW" sz="32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zh-TW" altLang="zh-TW" sz="320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sz="2800" smtClean="0">
                <a:latin typeface="Times New Roman" pitchFamily="18" charset="0"/>
                <a:cs typeface="Times New Roman" pitchFamily="18" charset="0"/>
              </a:rPr>
            </a:br>
            <a:endParaRPr lang="zh-TW" alt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276475"/>
            <a:ext cx="8591550" cy="446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250825" y="1557338"/>
            <a:ext cx="8713788" cy="5327650"/>
          </a:xfrm>
        </p:spPr>
        <p:txBody>
          <a:bodyPr/>
          <a:lstStyle/>
          <a:p>
            <a:pPr algn="just"/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1. We observe </a:t>
            </a:r>
            <a:r>
              <a:rPr lang="en-US" altLang="zh-TW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bidirectional relationship between house prices in Taiwan and Hong Kong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. For </a:t>
            </a:r>
            <a:r>
              <a:rPr lang="en-US" altLang="zh-TW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political and ideological differences and occasional tensions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between Taiwan and China, much </a:t>
            </a:r>
            <a:r>
              <a:rPr lang="en-US" altLang="zh-TW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trade and investment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 from Taiwan to China </a:t>
            </a:r>
            <a:r>
              <a:rPr lang="en-US" altLang="zh-TW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went through the intermediary trading hub of Hong Kong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 in past decades.</a:t>
            </a:r>
          </a:p>
          <a:p>
            <a:pPr algn="just">
              <a:buFont typeface="Arial" charset="0"/>
              <a:buChar char="•"/>
            </a:pP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 Among the </a:t>
            </a:r>
            <a:r>
              <a:rPr lang="en-US" altLang="zh-TW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surveyed Taiwanese companies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80.9% indicate they use Hong Kong banks for fund transfers between Taiwan, China, and Hong Kong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(Wang and </a:t>
            </a:r>
            <a:r>
              <a:rPr lang="en-US" altLang="zh-TW" sz="2800" dirty="0" err="1" smtClean="0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, 2010).</a:t>
            </a:r>
          </a:p>
        </p:txBody>
      </p:sp>
      <p:sp>
        <p:nvSpPr>
          <p:cNvPr id="36867" name="標題 5"/>
          <p:cNvSpPr>
            <a:spLocks noGrp="1"/>
          </p:cNvSpPr>
          <p:nvPr>
            <p:ph type="title"/>
          </p:nvPr>
        </p:nvSpPr>
        <p:spPr>
          <a:xfrm>
            <a:off x="395288" y="549275"/>
            <a:ext cx="8229600" cy="719138"/>
          </a:xfrm>
        </p:spPr>
        <p:txBody>
          <a:bodyPr anchor="t"/>
          <a:lstStyle/>
          <a:p>
            <a:r>
              <a:rPr lang="en-US" altLang="zh-TW" sz="3200" b="1" smtClean="0">
                <a:latin typeface="Times New Roman" pitchFamily="18" charset="0"/>
                <a:cs typeface="Times New Roman" pitchFamily="18" charset="0"/>
              </a:rPr>
              <a:t>5.3. Results of Granger causality tests (2/4)</a:t>
            </a:r>
            <a:r>
              <a:rPr lang="zh-TW" altLang="zh-TW" sz="32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zh-TW" altLang="zh-TW" sz="320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sz="2800" smtClean="0">
                <a:latin typeface="Times New Roman" pitchFamily="18" charset="0"/>
                <a:cs typeface="Times New Roman" pitchFamily="18" charset="0"/>
              </a:rPr>
            </a:br>
            <a:endParaRPr lang="zh-TW" altLang="en-US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250825" y="1196975"/>
            <a:ext cx="8713788" cy="5688013"/>
          </a:xfrm>
        </p:spPr>
        <p:txBody>
          <a:bodyPr/>
          <a:lstStyle/>
          <a:p>
            <a:pPr algn="just"/>
            <a:r>
              <a:rPr lang="en-US" altLang="zh-TW" sz="2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2.There is a unidirectional relationship running from Taiwan to China. </a:t>
            </a:r>
          </a:p>
          <a:p>
            <a:pPr algn="just">
              <a:buFont typeface="Arial" charset="0"/>
              <a:buChar char="•"/>
            </a:pPr>
            <a:r>
              <a:rPr lang="en-US" altLang="zh-TW" sz="2400" smtClean="0">
                <a:latin typeface="Times New Roman" pitchFamily="18" charset="0"/>
                <a:cs typeface="Times New Roman" pitchFamily="18" charset="0"/>
              </a:rPr>
              <a:t>The housing market in China has some substitute effects on the housing market in Taiwan. In the past decade, </a:t>
            </a:r>
            <a:r>
              <a:rPr lang="en-US" altLang="zh-TW" sz="2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firms turned highly mobile across Taiwan and China, </a:t>
            </a:r>
            <a:r>
              <a:rPr lang="en-US" altLang="zh-TW" sz="2400" smtClean="0">
                <a:latin typeface="Times New Roman" pitchFamily="18" charset="0"/>
                <a:cs typeface="Times New Roman" pitchFamily="18" charset="0"/>
              </a:rPr>
              <a:t>with more than 60% of Taiwan’s outward FDI having gone to China, and trade barriers between China and Taiwan have fallen, </a:t>
            </a:r>
            <a:r>
              <a:rPr lang="en-US" altLang="zh-TW" sz="2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causing some Taiwanese firms to choose China to invest in instead of Taiwan in order to target the larger demand in China. </a:t>
            </a:r>
          </a:p>
          <a:p>
            <a:pPr algn="just">
              <a:buFont typeface="Arial" charset="0"/>
              <a:buChar char="•"/>
            </a:pPr>
            <a:r>
              <a:rPr lang="en-US" altLang="zh-TW" sz="2400" smtClean="0">
                <a:latin typeface="Times New Roman" pitchFamily="18" charset="0"/>
                <a:cs typeface="Times New Roman" pitchFamily="18" charset="0"/>
              </a:rPr>
              <a:t>Currently, </a:t>
            </a:r>
            <a:r>
              <a:rPr lang="en-US" altLang="zh-TW" sz="2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one to two million Taiwanese, or 5-10% of Taiwan’s population, are working or living in China</a:t>
            </a:r>
            <a:r>
              <a:rPr lang="en-US" altLang="zh-TW" sz="240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Font typeface="Arial" charset="0"/>
              <a:buChar char="•"/>
            </a:pPr>
            <a:r>
              <a:rPr lang="en-US" altLang="zh-TW" sz="2400" smtClean="0">
                <a:latin typeface="Times New Roman" pitchFamily="18" charset="0"/>
                <a:cs typeface="Times New Roman" pitchFamily="18" charset="0"/>
              </a:rPr>
              <a:t>These two areas’ house prices have </a:t>
            </a:r>
            <a:r>
              <a:rPr lang="en-US" altLang="zh-TW" sz="2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some linkages through migration and equity transfer</a:t>
            </a:r>
            <a:r>
              <a:rPr lang="en-US" altLang="zh-TW" sz="24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zh-TW" altLang="zh-TW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1" name="標題 5"/>
          <p:cNvSpPr>
            <a:spLocks noGrp="1"/>
          </p:cNvSpPr>
          <p:nvPr>
            <p:ph type="title"/>
          </p:nvPr>
        </p:nvSpPr>
        <p:spPr>
          <a:xfrm>
            <a:off x="395288" y="549275"/>
            <a:ext cx="8229600" cy="719138"/>
          </a:xfrm>
        </p:spPr>
        <p:txBody>
          <a:bodyPr anchor="t"/>
          <a:lstStyle/>
          <a:p>
            <a:r>
              <a:rPr lang="en-US" altLang="zh-TW" sz="3200" b="1" smtClean="0">
                <a:latin typeface="Times New Roman" pitchFamily="18" charset="0"/>
                <a:cs typeface="Times New Roman" pitchFamily="18" charset="0"/>
              </a:rPr>
              <a:t>5.3. Results of Granger causality tests (3/4)</a:t>
            </a:r>
            <a:r>
              <a:rPr lang="zh-TW" altLang="zh-TW" sz="32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zh-TW" altLang="zh-TW" sz="320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sz="2800" smtClean="0">
                <a:latin typeface="Times New Roman" pitchFamily="18" charset="0"/>
                <a:cs typeface="Times New Roman" pitchFamily="18" charset="0"/>
              </a:rPr>
            </a:br>
            <a:endParaRPr lang="zh-TW" altLang="en-US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250825" y="1341438"/>
            <a:ext cx="8713788" cy="5543550"/>
          </a:xfrm>
        </p:spPr>
        <p:txBody>
          <a:bodyPr/>
          <a:lstStyle/>
          <a:p>
            <a:endParaRPr lang="en-US" altLang="zh-TW" sz="2400" smtClean="0"/>
          </a:p>
          <a:p>
            <a:r>
              <a:rPr lang="en-US" altLang="zh-TW" sz="2400" smtClean="0"/>
              <a:t>3</a:t>
            </a:r>
            <a:r>
              <a:rPr lang="en-US" altLang="zh-TW" sz="2400" smtClean="0">
                <a:latin typeface="Times New Roman" pitchFamily="18" charset="0"/>
                <a:cs typeface="Times New Roman" pitchFamily="18" charset="0"/>
              </a:rPr>
              <a:t>. As to Singapore, being </a:t>
            </a:r>
            <a:r>
              <a:rPr lang="en-US" altLang="zh-TW" sz="2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geographically far away from </a:t>
            </a:r>
            <a:r>
              <a:rPr lang="en-US" altLang="zh-TW" sz="2400" smtClean="0">
                <a:latin typeface="Times New Roman" pitchFamily="18" charset="0"/>
                <a:cs typeface="Times New Roman" pitchFamily="18" charset="0"/>
              </a:rPr>
              <a:t>the other three</a:t>
            </a:r>
            <a:r>
              <a:rPr lang="en-US" altLang="zh-TW" sz="2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there is no causality with Taiwan and China</a:t>
            </a:r>
            <a:r>
              <a:rPr lang="en-US" altLang="zh-TW" sz="24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charset="0"/>
              <a:buChar char="•"/>
            </a:pPr>
            <a:r>
              <a:rPr lang="en-US" altLang="zh-TW" sz="2400" smtClean="0">
                <a:latin typeface="Times New Roman" pitchFamily="18" charset="0"/>
                <a:cs typeface="Times New Roman" pitchFamily="18" charset="0"/>
              </a:rPr>
              <a:t> However, </a:t>
            </a:r>
            <a:r>
              <a:rPr lang="en-US" altLang="zh-TW" sz="2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there is a unidirectional relationship that runs from Hong Kong to Singapore</a:t>
            </a:r>
            <a:r>
              <a:rPr lang="en-US" altLang="zh-TW" sz="2400" smtClean="0">
                <a:latin typeface="Times New Roman" pitchFamily="18" charset="0"/>
                <a:cs typeface="Times New Roman" pitchFamily="18" charset="0"/>
              </a:rPr>
              <a:t>. Hong Kong and Singapore represent developed Asian property markets, the financial markets, including real estate, of </a:t>
            </a:r>
            <a:r>
              <a:rPr lang="en-US" altLang="zh-TW" sz="2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these two cities are in direct competition</a:t>
            </a:r>
            <a:r>
              <a:rPr lang="en-US" altLang="zh-TW" sz="24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sz="2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causing an existing causality between the two cities.</a:t>
            </a:r>
            <a:endParaRPr lang="zh-TW" altLang="zh-TW" sz="240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標題 5"/>
          <p:cNvSpPr>
            <a:spLocks noGrp="1"/>
          </p:cNvSpPr>
          <p:nvPr>
            <p:ph type="title"/>
          </p:nvPr>
        </p:nvSpPr>
        <p:spPr>
          <a:xfrm>
            <a:off x="395288" y="549275"/>
            <a:ext cx="8229600" cy="719138"/>
          </a:xfrm>
        </p:spPr>
        <p:txBody>
          <a:bodyPr anchor="t"/>
          <a:lstStyle/>
          <a:p>
            <a:r>
              <a:rPr lang="en-US" altLang="zh-TW" sz="3200" b="1" smtClean="0">
                <a:latin typeface="Times New Roman" pitchFamily="18" charset="0"/>
                <a:cs typeface="Times New Roman" pitchFamily="18" charset="0"/>
              </a:rPr>
              <a:t>5.3. Results of Granger causality tests (4/4)</a:t>
            </a:r>
            <a:r>
              <a:rPr lang="zh-TW" altLang="zh-TW" sz="32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zh-TW" altLang="zh-TW" sz="320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sz="2800" smtClean="0">
                <a:latin typeface="Times New Roman" pitchFamily="18" charset="0"/>
                <a:cs typeface="Times New Roman" pitchFamily="18" charset="0"/>
              </a:rPr>
            </a:br>
            <a:endParaRPr lang="zh-TW" altLang="en-US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250825" y="1628775"/>
            <a:ext cx="8713788" cy="5688013"/>
          </a:xfrm>
        </p:spPr>
        <p:txBody>
          <a:bodyPr/>
          <a:lstStyle/>
          <a:p>
            <a:r>
              <a:rPr lang="en-US" altLang="zh-TW" sz="2400" smtClean="0"/>
              <a:t>The </a:t>
            </a:r>
            <a:r>
              <a:rPr lang="en-US" altLang="zh-TW" sz="2400" smtClean="0">
                <a:solidFill>
                  <a:srgbClr val="C00000"/>
                </a:solidFill>
              </a:rPr>
              <a:t>GVDC</a:t>
            </a:r>
            <a:r>
              <a:rPr lang="en-US" altLang="zh-TW" sz="2400" smtClean="0"/>
              <a:t> can measure the relative importance of different regional house prices, in explaining the volatility of each other. </a:t>
            </a:r>
            <a:r>
              <a:rPr lang="en-US" altLang="zh-TW" sz="2400" smtClean="0">
                <a:solidFill>
                  <a:srgbClr val="C00000"/>
                </a:solidFill>
              </a:rPr>
              <a:t>The relative importance of an individual area’s house prices due to its own shocks and the shocks of others </a:t>
            </a:r>
            <a:r>
              <a:rPr lang="en-US" altLang="zh-TW" sz="2400" smtClean="0"/>
              <a:t>can be measured by using the decomposed variances. </a:t>
            </a:r>
          </a:p>
          <a:p>
            <a:r>
              <a:rPr lang="en-US" altLang="zh-TW" sz="2400" smtClean="0"/>
              <a:t>Table 10 presents the results of the GVDC. </a:t>
            </a:r>
            <a:endParaRPr lang="zh-TW" altLang="zh-TW" sz="2400" smtClean="0"/>
          </a:p>
          <a:p>
            <a:endParaRPr lang="zh-TW" altLang="zh-TW" sz="2400" smtClean="0"/>
          </a:p>
        </p:txBody>
      </p:sp>
      <p:sp>
        <p:nvSpPr>
          <p:cNvPr id="39939" name="標題 5"/>
          <p:cNvSpPr>
            <a:spLocks noGrp="1"/>
          </p:cNvSpPr>
          <p:nvPr>
            <p:ph type="title"/>
          </p:nvPr>
        </p:nvSpPr>
        <p:spPr>
          <a:xfrm>
            <a:off x="395288" y="549275"/>
            <a:ext cx="8497887" cy="719138"/>
          </a:xfrm>
        </p:spPr>
        <p:txBody>
          <a:bodyPr anchor="t"/>
          <a:lstStyle/>
          <a:p>
            <a:r>
              <a:rPr lang="en-US" altLang="zh-TW" sz="2800" b="1" i="1" smtClean="0"/>
              <a:t>5.4. Results of generalized variance decomposition (GVDC) </a:t>
            </a:r>
            <a:r>
              <a:rPr lang="en-US" altLang="zh-TW" sz="2800" b="1" smtClean="0">
                <a:latin typeface="Times New Roman" pitchFamily="18" charset="0"/>
                <a:cs typeface="Times New Roman" pitchFamily="18" charset="0"/>
              </a:rPr>
              <a:t>(1/3)</a:t>
            </a:r>
            <a:r>
              <a:rPr lang="zh-TW" altLang="zh-TW" sz="32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zh-TW" altLang="zh-TW" sz="320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sz="2800" smtClean="0">
                <a:latin typeface="Times New Roman" pitchFamily="18" charset="0"/>
                <a:cs typeface="Times New Roman" pitchFamily="18" charset="0"/>
              </a:rPr>
            </a:br>
            <a:endParaRPr lang="zh-TW" altLang="en-US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標題 5"/>
          <p:cNvSpPr>
            <a:spLocks noGrp="1"/>
          </p:cNvSpPr>
          <p:nvPr>
            <p:ph type="title"/>
          </p:nvPr>
        </p:nvSpPr>
        <p:spPr>
          <a:xfrm>
            <a:off x="395288" y="549275"/>
            <a:ext cx="8497887" cy="503238"/>
          </a:xfrm>
        </p:spPr>
        <p:txBody>
          <a:bodyPr anchor="t"/>
          <a:lstStyle/>
          <a:p>
            <a:r>
              <a:rPr lang="en-US" altLang="zh-TW" sz="2800" b="1" i="1" smtClean="0"/>
              <a:t>5.4. Results of GVDC </a:t>
            </a:r>
            <a:r>
              <a:rPr lang="en-US" altLang="zh-TW" sz="2800" b="1" smtClean="0">
                <a:latin typeface="Times New Roman" pitchFamily="18" charset="0"/>
                <a:cs typeface="Times New Roman" pitchFamily="18" charset="0"/>
              </a:rPr>
              <a:t>(2/3)</a:t>
            </a:r>
            <a:r>
              <a:rPr lang="zh-TW" altLang="zh-TW" sz="32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zh-TW" altLang="zh-TW" sz="320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sz="2800" smtClean="0">
                <a:latin typeface="Times New Roman" pitchFamily="18" charset="0"/>
                <a:cs typeface="Times New Roman" pitchFamily="18" charset="0"/>
              </a:rPr>
            </a:br>
            <a:endParaRPr lang="zh-TW" alt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6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052513"/>
            <a:ext cx="8351837" cy="554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250825" y="1628775"/>
            <a:ext cx="8713788" cy="5688013"/>
          </a:xfrm>
        </p:spPr>
        <p:txBody>
          <a:bodyPr/>
          <a:lstStyle/>
          <a:p>
            <a:r>
              <a:rPr lang="en-US" altLang="zh-TW" sz="2400" smtClean="0">
                <a:solidFill>
                  <a:srgbClr val="C00000"/>
                </a:solidFill>
              </a:rPr>
              <a:t>No matter in short run or long run, Taiwan is clearly the most endogenous in these four areas:  </a:t>
            </a:r>
            <a:r>
              <a:rPr lang="en-US" altLang="zh-TW" sz="2400" smtClean="0"/>
              <a:t>over 46% of its fluctuations are explained by other regions’ house prices after 10 quarters. </a:t>
            </a:r>
          </a:p>
          <a:p>
            <a:r>
              <a:rPr lang="en-US" altLang="zh-TW" sz="2400" smtClean="0"/>
              <a:t>Comparing with others in the GCEA, </a:t>
            </a:r>
            <a:r>
              <a:rPr lang="en-US" altLang="zh-TW" sz="2400" smtClean="0">
                <a:solidFill>
                  <a:srgbClr val="C00000"/>
                </a:solidFill>
              </a:rPr>
              <a:t>Taiwan’s government uses less intervention to control the housing sector</a:t>
            </a:r>
            <a:r>
              <a:rPr lang="en-US" altLang="zh-TW" sz="2400" smtClean="0"/>
              <a:t>, </a:t>
            </a:r>
            <a:r>
              <a:rPr lang="en-US" altLang="zh-TW" sz="2400" smtClean="0">
                <a:solidFill>
                  <a:srgbClr val="C00000"/>
                </a:solidFill>
              </a:rPr>
              <a:t>causing a more flexible housing market and for it to be more easily impacted by others.</a:t>
            </a:r>
          </a:p>
          <a:p>
            <a:r>
              <a:rPr lang="en-US" altLang="zh-TW" sz="2400" smtClean="0"/>
              <a:t>In the long run, </a:t>
            </a:r>
            <a:r>
              <a:rPr lang="en-US" altLang="zh-TW" sz="2400" smtClean="0">
                <a:solidFill>
                  <a:srgbClr val="C00000"/>
                </a:solidFill>
              </a:rPr>
              <a:t>China’s house prices have become the most exogenous,</a:t>
            </a:r>
            <a:r>
              <a:rPr lang="en-US" altLang="zh-TW" sz="2400" smtClean="0"/>
              <a:t> </a:t>
            </a:r>
            <a:r>
              <a:rPr lang="en-US" altLang="zh-TW" sz="2400" smtClean="0">
                <a:solidFill>
                  <a:srgbClr val="C00000"/>
                </a:solidFill>
              </a:rPr>
              <a:t>implying that the large scale of China’s market cannot be easily impacted by others</a:t>
            </a:r>
            <a:r>
              <a:rPr lang="en-US" altLang="zh-TW" sz="2400" smtClean="0"/>
              <a:t>. </a:t>
            </a:r>
          </a:p>
          <a:p>
            <a:endParaRPr lang="zh-TW" altLang="zh-TW" sz="2400" smtClean="0">
              <a:solidFill>
                <a:srgbClr val="C00000"/>
              </a:solidFill>
            </a:endParaRPr>
          </a:p>
        </p:txBody>
      </p:sp>
      <p:sp>
        <p:nvSpPr>
          <p:cNvPr id="41987" name="標題 5"/>
          <p:cNvSpPr>
            <a:spLocks noGrp="1"/>
          </p:cNvSpPr>
          <p:nvPr>
            <p:ph type="title"/>
          </p:nvPr>
        </p:nvSpPr>
        <p:spPr>
          <a:xfrm>
            <a:off x="395288" y="549275"/>
            <a:ext cx="8497887" cy="719138"/>
          </a:xfrm>
        </p:spPr>
        <p:txBody>
          <a:bodyPr anchor="t"/>
          <a:lstStyle/>
          <a:p>
            <a:r>
              <a:rPr lang="en-US" altLang="zh-TW" sz="2800" b="1" i="1" smtClean="0"/>
              <a:t>5.4. Results of generalized variance decomposition (GVDC) </a:t>
            </a:r>
            <a:r>
              <a:rPr lang="en-US" altLang="zh-TW" sz="2800" b="1" smtClean="0">
                <a:latin typeface="Times New Roman" pitchFamily="18" charset="0"/>
                <a:cs typeface="Times New Roman" pitchFamily="18" charset="0"/>
              </a:rPr>
              <a:t>(3/3)</a:t>
            </a:r>
            <a:r>
              <a:rPr lang="zh-TW" altLang="zh-TW" sz="32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zh-TW" altLang="zh-TW" sz="320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sz="2800" smtClean="0">
                <a:latin typeface="Times New Roman" pitchFamily="18" charset="0"/>
                <a:cs typeface="Times New Roman" pitchFamily="18" charset="0"/>
              </a:rPr>
            </a:br>
            <a:endParaRPr lang="zh-TW" altLang="en-US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66725" y="1341438"/>
            <a:ext cx="8281988" cy="5688012"/>
          </a:xfrm>
        </p:spPr>
        <p:txBody>
          <a:bodyPr/>
          <a:lstStyle/>
          <a:p>
            <a:pPr algn="just"/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>This paper examines interrelationships and the dynamic linkages among cross-border house prices in the GCEA. Our main findings are as follows:</a:t>
            </a:r>
          </a:p>
          <a:p>
            <a:pPr algn="just"/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>First, our results of Johansen’s (1988) cointegration test show</a:t>
            </a:r>
          </a:p>
          <a:p>
            <a:pPr algn="just">
              <a:buFont typeface="Wingdings" pitchFamily="2" charset="2"/>
              <a:buChar char="Ø"/>
            </a:pPr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> only a diffusion effect of cross-border house prices between China and Taiwan is significant in the long run. </a:t>
            </a:r>
          </a:p>
          <a:p>
            <a:pPr algn="just">
              <a:buFont typeface="Wingdings" pitchFamily="2" charset="2"/>
              <a:buChar char="Ø"/>
            </a:pPr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>There is ease of factor movement between Taiwan and China, making cross-border house prices between China and Taiwan integrated.</a:t>
            </a:r>
            <a:endParaRPr lang="zh-TW" altLang="zh-TW" sz="2800" smtClean="0">
              <a:latin typeface="Times New Roman" pitchFamily="18" charset="0"/>
              <a:cs typeface="Times New Roman" pitchFamily="18" charset="0"/>
            </a:endParaRPr>
          </a:p>
          <a:p>
            <a:endParaRPr lang="zh-TW" altLang="zh-TW" sz="2400" smtClean="0"/>
          </a:p>
          <a:p>
            <a:endParaRPr lang="zh-TW" altLang="zh-TW" sz="2400" smtClean="0"/>
          </a:p>
        </p:txBody>
      </p:sp>
      <p:sp>
        <p:nvSpPr>
          <p:cNvPr id="43011" name="標題 5"/>
          <p:cNvSpPr>
            <a:spLocks noGrp="1"/>
          </p:cNvSpPr>
          <p:nvPr>
            <p:ph type="title"/>
          </p:nvPr>
        </p:nvSpPr>
        <p:spPr>
          <a:xfrm>
            <a:off x="395288" y="549275"/>
            <a:ext cx="8497887" cy="719138"/>
          </a:xfrm>
        </p:spPr>
        <p:txBody>
          <a:bodyPr anchor="t"/>
          <a:lstStyle/>
          <a:p>
            <a:r>
              <a:rPr lang="en-US" altLang="zh-TW" sz="3200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altLang="zh-TW" sz="3200" b="1" dirty="0" smtClean="0">
                <a:latin typeface="Times New Roman" pitchFamily="18" charset="0"/>
                <a:cs typeface="Times New Roman" pitchFamily="18" charset="0"/>
              </a:rPr>
              <a:t>Conclusions(1/3) </a:t>
            </a:r>
            <a:r>
              <a:rPr lang="zh-TW" altLang="zh-TW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zh-TW" altLang="zh-TW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zh-TW" altLang="zh-TW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zh-TW" altLang="zh-TW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</a:b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250825" y="1628775"/>
            <a:ext cx="8353425" cy="5688013"/>
          </a:xfrm>
        </p:spPr>
        <p:txBody>
          <a:bodyPr/>
          <a:lstStyle/>
          <a:p>
            <a:pPr algn="just"/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>Second, the results of Toda and Yamamoto’s Granger causality test provide evidence of </a:t>
            </a:r>
          </a:p>
          <a:p>
            <a:pPr algn="just">
              <a:buFont typeface="Wingdings" pitchFamily="2" charset="2"/>
              <a:buChar char="Ø"/>
            </a:pPr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>a unidirectional relationship running from Taiwan to China. </a:t>
            </a:r>
          </a:p>
          <a:p>
            <a:pPr algn="just">
              <a:buFont typeface="Wingdings" pitchFamily="2" charset="2"/>
              <a:buChar char="Ø"/>
            </a:pPr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>There is a bidirectional relationship between Taiwan and Hong Kong. </a:t>
            </a:r>
          </a:p>
          <a:p>
            <a:pPr algn="just">
              <a:buFont typeface="Wingdings" pitchFamily="2" charset="2"/>
              <a:buChar char="Ø"/>
            </a:pPr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>Hong Kong can lead Singapore.</a:t>
            </a:r>
            <a:endParaRPr lang="zh-TW" altLang="zh-TW" sz="2800" smtClean="0">
              <a:latin typeface="Times New Roman" pitchFamily="18" charset="0"/>
              <a:cs typeface="Times New Roman" pitchFamily="18" charset="0"/>
            </a:endParaRPr>
          </a:p>
          <a:p>
            <a:endParaRPr lang="zh-TW" altLang="zh-TW" sz="2400" smtClean="0">
              <a:latin typeface="Times New Roman" pitchFamily="18" charset="0"/>
              <a:cs typeface="Times New Roman" pitchFamily="18" charset="0"/>
            </a:endParaRPr>
          </a:p>
          <a:p>
            <a:endParaRPr lang="zh-TW" altLang="zh-TW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5" name="標題 5"/>
          <p:cNvSpPr>
            <a:spLocks noGrp="1"/>
          </p:cNvSpPr>
          <p:nvPr>
            <p:ph type="title"/>
          </p:nvPr>
        </p:nvSpPr>
        <p:spPr>
          <a:xfrm>
            <a:off x="395288" y="549275"/>
            <a:ext cx="8497887" cy="719138"/>
          </a:xfrm>
        </p:spPr>
        <p:txBody>
          <a:bodyPr anchor="t"/>
          <a:lstStyle/>
          <a:p>
            <a:r>
              <a:rPr lang="en-US" altLang="zh-TW" sz="3200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altLang="zh-TW" sz="3200" b="1" dirty="0" smtClean="0">
                <a:latin typeface="Times New Roman" pitchFamily="18" charset="0"/>
                <a:cs typeface="Times New Roman" pitchFamily="18" charset="0"/>
              </a:rPr>
              <a:t>Conclusions(2/3) </a:t>
            </a:r>
            <a:r>
              <a:rPr lang="zh-TW" altLang="zh-TW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zh-TW" altLang="zh-TW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zh-TW" altLang="zh-TW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zh-TW" altLang="zh-TW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</a:b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250825" y="1628775"/>
            <a:ext cx="8713788" cy="5688013"/>
          </a:xfrm>
        </p:spPr>
        <p:txBody>
          <a:bodyPr/>
          <a:lstStyle/>
          <a:p>
            <a:pPr algn="just"/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>Third, the results of the GDVC indicate that </a:t>
            </a:r>
          </a:p>
          <a:p>
            <a:pPr algn="just">
              <a:buFont typeface="Wingdings" pitchFamily="2" charset="2"/>
              <a:buChar char="Ø"/>
            </a:pPr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>house prices of China are the most exogenous in the long run, implying that China’s market, due to its large scale, cannot easily be impacted by others. </a:t>
            </a:r>
          </a:p>
          <a:p>
            <a:pPr algn="just">
              <a:buFont typeface="Wingdings" pitchFamily="2" charset="2"/>
              <a:buChar char="Ø"/>
            </a:pPr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>No matter for the short or long run, Taiwan is the most endogenous, because its government has used less intervention to control the housing sector, resulting in a more flexible housing market and one that is more easily impacted by others. </a:t>
            </a:r>
            <a:endParaRPr lang="zh-TW" altLang="zh-TW" sz="2800" smtClean="0">
              <a:latin typeface="Times New Roman" pitchFamily="18" charset="0"/>
              <a:cs typeface="Times New Roman" pitchFamily="18" charset="0"/>
            </a:endParaRPr>
          </a:p>
          <a:p>
            <a:endParaRPr lang="zh-TW" altLang="zh-TW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9" name="標題 5"/>
          <p:cNvSpPr>
            <a:spLocks noGrp="1"/>
          </p:cNvSpPr>
          <p:nvPr>
            <p:ph type="title"/>
          </p:nvPr>
        </p:nvSpPr>
        <p:spPr>
          <a:xfrm>
            <a:off x="395288" y="549275"/>
            <a:ext cx="8497887" cy="719138"/>
          </a:xfrm>
        </p:spPr>
        <p:txBody>
          <a:bodyPr anchor="t"/>
          <a:lstStyle/>
          <a:p>
            <a:r>
              <a:rPr lang="en-US" altLang="zh-TW" sz="3200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altLang="zh-TW" sz="3200" b="1" dirty="0" smtClean="0">
                <a:latin typeface="Times New Roman" pitchFamily="18" charset="0"/>
                <a:cs typeface="Times New Roman" pitchFamily="18" charset="0"/>
              </a:rPr>
              <a:t>Conclusions(3/3) </a:t>
            </a:r>
            <a:r>
              <a:rPr lang="zh-TW" altLang="zh-TW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zh-TW" altLang="zh-TW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zh-TW" altLang="zh-TW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zh-TW" altLang="zh-TW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</a:b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zh-TW" sz="4000" b="1" smtClean="0">
                <a:latin typeface="Times New Roman" pitchFamily="18" charset="0"/>
                <a:cs typeface="Times New Roman" pitchFamily="18" charset="0"/>
              </a:rPr>
              <a:t>1. Introduction(3/7)</a:t>
            </a:r>
            <a:endParaRPr lang="zh-TW" altLang="en-US" sz="4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The Asia Pacific region, and in particular </a:t>
            </a:r>
            <a:r>
              <a:rPr lang="en-US" altLang="zh-TW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East Asia, has seen rapid growth and economic integration at an extraordinary speed and depth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/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Will </a:t>
            </a:r>
            <a:r>
              <a:rPr lang="en-US" altLang="zh-TW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regional economic integration in the Greater China Economic Area (GCEA) cause </a:t>
            </a:r>
            <a:r>
              <a:rPr lang="en-US" altLang="zh-TW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cross-border </a:t>
            </a:r>
            <a:r>
              <a:rPr lang="en-US" altLang="zh-TW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house prices to be </a:t>
            </a:r>
            <a:r>
              <a:rPr lang="en-US" altLang="zh-TW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cointegrated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eaLnBrk="1" hangingPunct="1"/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This paper </a:t>
            </a:r>
            <a:r>
              <a:rPr lang="en-US" altLang="zh-TW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examines </a:t>
            </a:r>
            <a:r>
              <a:rPr lang="en-US" altLang="zh-TW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cointegation</a:t>
            </a:r>
            <a:r>
              <a:rPr lang="en-US" altLang="zh-TW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lead-lag </a:t>
            </a:r>
            <a:r>
              <a:rPr lang="en-US" altLang="zh-TW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relationships and the dynamic linkages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among cross-border house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GCEA: China, Taiwan, Hong Kong, and Singapore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zh-TW" b="1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altLang="zh-TW" sz="4000" b="1" smtClean="0">
                <a:latin typeface="Times New Roman" pitchFamily="18" charset="0"/>
                <a:cs typeface="Times New Roman" pitchFamily="18" charset="0"/>
              </a:rPr>
              <a:t>. Introduction(4/7)</a:t>
            </a:r>
            <a:endParaRPr lang="zh-TW" altLang="en-US" sz="4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內容版面配置區 2"/>
          <p:cNvSpPr>
            <a:spLocks noGrp="1"/>
          </p:cNvSpPr>
          <p:nvPr>
            <p:ph idx="1"/>
          </p:nvPr>
        </p:nvSpPr>
        <p:spPr>
          <a:xfrm>
            <a:off x="250825" y="1773238"/>
            <a:ext cx="8435975" cy="4094162"/>
          </a:xfrm>
        </p:spPr>
        <p:txBody>
          <a:bodyPr/>
          <a:lstStyle/>
          <a:p>
            <a:pPr eaLnBrk="1" hangingPunct="1"/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. The reasons to choose these four economies used in this study are as follows.</a:t>
            </a:r>
          </a:p>
          <a:p>
            <a:pPr eaLnBrk="1" hangingPunct="1">
              <a:buNone/>
            </a:pP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(1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global property investors </a:t>
            </a:r>
            <a:r>
              <a:rPr lang="en-US" altLang="zh-TW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have expanded from the traditional mature markets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 (e.g. U.S., UK, Europe) to </a:t>
            </a:r>
            <a:r>
              <a:rPr lang="en-US" altLang="zh-TW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emerging markets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, e.g. China. </a:t>
            </a:r>
            <a:endParaRPr lang="en-US" altLang="zh-TW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    In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2008, </a:t>
            </a:r>
            <a:r>
              <a:rPr lang="en-US" altLang="zh-TW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Asian property markets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accounted for  </a:t>
            </a:r>
            <a:endParaRPr lang="zh-TW" altLang="en-US" sz="28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TW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19%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of global investible property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TW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over 25%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of global commercial property transaction volumes   (Newell et al., 2009).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zh-TW" b="1" smtClean="0">
                <a:latin typeface="Times New Roman" pitchFamily="18" charset="0"/>
                <a:cs typeface="Times New Roman" pitchFamily="18" charset="0"/>
              </a:rPr>
              <a:t>1. Introduction(5/7)</a:t>
            </a:r>
            <a:endParaRPr lang="zh-TW" alt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>
          <a:xfrm>
            <a:off x="250825" y="1773238"/>
            <a:ext cx="8435975" cy="4094162"/>
          </a:xfrm>
        </p:spPr>
        <p:txBody>
          <a:bodyPr/>
          <a:lstStyle/>
          <a:p>
            <a:pPr algn="just" eaLnBrk="1" hangingPunct="1"/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(2) </a:t>
            </a:r>
            <a:r>
              <a:rPr lang="en-US" altLang="zh-TW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China and the surrounding East Asia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have continuously been </a:t>
            </a:r>
            <a:r>
              <a:rPr lang="en-US" altLang="zh-TW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sustained growth center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for decades and </a:t>
            </a:r>
            <a:r>
              <a:rPr lang="en-US" altLang="zh-TW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economic integration has also made considerable progress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altLang="zh-TW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The number of concluded </a:t>
            </a:r>
            <a:r>
              <a:rPr lang="en-US" altLang="zh-TW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FTAs in Asia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increased from </a:t>
            </a:r>
            <a:r>
              <a:rPr lang="en-US" altLang="zh-TW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to 61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(2000 to 2010). 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Asia is </a:t>
            </a:r>
            <a:r>
              <a:rPr lang="en-US" altLang="zh-TW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ahead of the Americas in FTAs per country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. Compared with </a:t>
            </a:r>
            <a:r>
              <a:rPr lang="en-US" altLang="zh-TW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2.9 for the Americas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Asia has 3.8 on average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(Kawai and </a:t>
            </a:r>
            <a:r>
              <a:rPr lang="en-US" altLang="zh-TW" sz="2400" dirty="0" err="1" smtClean="0">
                <a:latin typeface="Times New Roman" pitchFamily="18" charset="0"/>
                <a:cs typeface="Times New Roman" pitchFamily="18" charset="0"/>
              </a:rPr>
              <a:t>Wignaraja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, 2010).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altLang="zh-TW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economic integration has made considerable progress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in East Asia,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which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will </a:t>
            </a:r>
            <a:r>
              <a:rPr lang="en-US" altLang="zh-TW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cause cross-border house prices to be </a:t>
            </a:r>
            <a:r>
              <a:rPr lang="en-US" altLang="zh-TW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cointegrated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?  </a:t>
            </a:r>
            <a:endParaRPr lang="zh-TW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Ø"/>
            </a:pPr>
            <a:endParaRPr lang="en-US" altLang="zh-TW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zh-TW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altLang="zh-TW" b="1" dirty="0" smtClean="0">
                <a:latin typeface="Times New Roman" pitchFamily="18" charset="0"/>
                <a:cs typeface="Times New Roman" pitchFamily="18" charset="0"/>
              </a:rPr>
              <a:t>. Introduction(6/7)</a:t>
            </a:r>
            <a:endParaRPr lang="zh-TW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xfrm rot="21600000">
            <a:off x="250825" y="1773238"/>
            <a:ext cx="8435975" cy="4535487"/>
          </a:xfrm>
        </p:spPr>
        <p:txBody>
          <a:bodyPr/>
          <a:lstStyle/>
          <a:p>
            <a:pPr algn="just" eaLnBrk="1" hangingPunct="1"/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(3)since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TW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late 1980s,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altLang="zh-TW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emerging </a:t>
            </a:r>
            <a:r>
              <a:rPr lang="en-US" altLang="zh-TW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culturalist</a:t>
            </a:r>
            <a:r>
              <a:rPr lang="en-US" altLang="zh-TW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discourse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has produced a </a:t>
            </a:r>
            <a:r>
              <a:rPr lang="en-US" altLang="zh-TW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“Greater Chinese Economic Area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” myth, assuming that </a:t>
            </a:r>
            <a:r>
              <a:rPr lang="en-US" altLang="zh-TW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ethnic Chinese </a:t>
            </a:r>
            <a:r>
              <a:rPr lang="en-US" altLang="zh-TW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from Hong Kong, Taiwan, Singapore, and elsewhere in Southeast Asia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 can present </a:t>
            </a:r>
            <a:r>
              <a:rPr lang="en-US" altLang="zh-TW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seamless web of businesses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through regional trade and investment linkages in China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based upon a </a:t>
            </a:r>
            <a:r>
              <a:rPr lang="en-US" altLang="zh-TW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common culture and heritage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After the economic crisis in 2008, </a:t>
            </a:r>
            <a:r>
              <a:rPr lang="en-US" altLang="zh-TW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China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is gradually taking </a:t>
            </a:r>
            <a:r>
              <a:rPr lang="en-US" altLang="zh-TW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lead role in East Asian </a:t>
            </a:r>
            <a:r>
              <a:rPr lang="en-US" altLang="zh-TW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regional economic integration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en-US" altLang="zh-TW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zh-TW" b="1" dirty="0" smtClean="0">
                <a:latin typeface="Times New Roman" pitchFamily="18" charset="0"/>
                <a:cs typeface="Times New Roman" pitchFamily="18" charset="0"/>
              </a:rPr>
              <a:t>1. Introduction(7/7)</a:t>
            </a:r>
            <a:endParaRPr lang="zh-TW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內容版面配置區 2"/>
          <p:cNvSpPr>
            <a:spLocks noGrp="1"/>
          </p:cNvSpPr>
          <p:nvPr>
            <p:ph idx="1"/>
          </p:nvPr>
        </p:nvSpPr>
        <p:spPr>
          <a:xfrm>
            <a:off x="250825" y="1773238"/>
            <a:ext cx="8435975" cy="4535487"/>
          </a:xfrm>
        </p:spPr>
        <p:txBody>
          <a:bodyPr/>
          <a:lstStyle/>
          <a:p>
            <a:pPr algn="just" eaLnBrk="1" hangingPunct="1"/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This paper examines the following questions. 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(1) </a:t>
            </a:r>
            <a:r>
              <a:rPr lang="en-US" altLang="zh-TW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Is there an integration of cross- border house prices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between China, Taiwan, Hong Kong, and Singapore? We use the </a:t>
            </a:r>
            <a:r>
              <a:rPr lang="en-US" altLang="zh-TW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cointegration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method to examine it. 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(2)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We apply the </a:t>
            </a:r>
            <a:r>
              <a:rPr lang="en-US" altLang="zh-TW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Toda and Yamamoto (1995) causality test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to analysis the transmission mechanism among various cross-border house prices.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(3)The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aims of this paper are also to </a:t>
            </a:r>
            <a:r>
              <a:rPr lang="en-US" altLang="zh-TW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evaluate the relative strengths among different cross-border house prices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, using generalized forecast error variance decompositions </a:t>
            </a:r>
            <a:r>
              <a:rPr lang="en-US" altLang="zh-TW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(GVDC).</a:t>
            </a:r>
          </a:p>
          <a:p>
            <a:pPr algn="just" eaLnBrk="1" hangingPunct="1"/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Ø"/>
            </a:pPr>
            <a:endParaRPr lang="en-US" altLang="zh-TW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標題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1208087"/>
          </a:xfrm>
        </p:spPr>
        <p:txBody>
          <a:bodyPr/>
          <a:lstStyle/>
          <a:p>
            <a:pPr eaLnBrk="1" hangingPunct="1"/>
            <a:r>
              <a:rPr lang="en-US" altLang="zh-TW" sz="3600" b="1" smtClean="0">
                <a:latin typeface="Times New Roman" pitchFamily="18" charset="0"/>
                <a:cs typeface="Times New Roman" pitchFamily="18" charset="0"/>
              </a:rPr>
              <a:t>2. Economic Integration and Housing Markets in the GCEA</a:t>
            </a:r>
            <a:r>
              <a:rPr lang="zh-TW" altLang="zh-TW" sz="36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zh-TW" altLang="zh-TW" sz="3600" smtClean="0">
                <a:latin typeface="Times New Roman" pitchFamily="18" charset="0"/>
                <a:cs typeface="Times New Roman" pitchFamily="18" charset="0"/>
              </a:rPr>
            </a:br>
            <a:endParaRPr lang="zh-TW" altLang="en-US" sz="3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內容版面配置區 2"/>
          <p:cNvSpPr>
            <a:spLocks noGrp="1"/>
          </p:cNvSpPr>
          <p:nvPr>
            <p:ph idx="1"/>
          </p:nvPr>
        </p:nvSpPr>
        <p:spPr>
          <a:xfrm>
            <a:off x="250825" y="1773238"/>
            <a:ext cx="8435975" cy="4535487"/>
          </a:xfrm>
        </p:spPr>
        <p:txBody>
          <a:bodyPr/>
          <a:lstStyle/>
          <a:p>
            <a:pPr algn="just" eaLnBrk="1" hangingPunct="1"/>
            <a:r>
              <a:rPr lang="en-US" altLang="zh-TW" sz="2600" dirty="0" smtClean="0">
                <a:latin typeface="Times New Roman" pitchFamily="18" charset="0"/>
                <a:cs typeface="Times New Roman" pitchFamily="18" charset="0"/>
              </a:rPr>
              <a:t>Since the late 1980s, the Greater China Economic Area (GCEA) has emerged as a new epicenter for industry, commerce, and finance. There are </a:t>
            </a:r>
            <a:r>
              <a:rPr lang="en-US" altLang="zh-TW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some theorems to explain integrating the GCEA</a:t>
            </a:r>
            <a:r>
              <a:rPr lang="en-US" altLang="zh-TW" sz="2600" dirty="0" smtClean="0">
                <a:latin typeface="Times New Roman" pitchFamily="18" charset="0"/>
                <a:cs typeface="Times New Roman" pitchFamily="18" charset="0"/>
              </a:rPr>
              <a:t>. (Chao, 2003)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altLang="zh-TW" sz="26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altLang="zh-TW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cultural </a:t>
            </a:r>
            <a:r>
              <a:rPr lang="en-US" altLang="zh-TW" sz="2600" dirty="0" smtClean="0">
                <a:latin typeface="Times New Roman" pitchFamily="18" charset="0"/>
                <a:cs typeface="Times New Roman" pitchFamily="18" charset="0"/>
              </a:rPr>
              <a:t>integration. 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altLang="zh-TW" sz="2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altLang="zh-TW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economic</a:t>
            </a:r>
            <a:r>
              <a:rPr lang="en-US" altLang="zh-TW" sz="2600" dirty="0" smtClean="0">
                <a:latin typeface="Times New Roman" pitchFamily="18" charset="0"/>
                <a:cs typeface="Times New Roman" pitchFamily="18" charset="0"/>
              </a:rPr>
              <a:t> integration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altLang="zh-TW" sz="26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altLang="zh-TW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political</a:t>
            </a:r>
            <a:r>
              <a:rPr lang="en-US" altLang="zh-TW" sz="2600" dirty="0" smtClean="0">
                <a:latin typeface="Times New Roman" pitchFamily="18" charset="0"/>
                <a:cs typeface="Times New Roman" pitchFamily="18" charset="0"/>
              </a:rPr>
              <a:t> integration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altLang="zh-TW" sz="2600" dirty="0" smtClean="0">
                <a:latin typeface="Times New Roman" pitchFamily="18" charset="0"/>
                <a:cs typeface="Times New Roman" pitchFamily="18" charset="0"/>
              </a:rPr>
              <a:t>Chao (2003) indicated that </a:t>
            </a:r>
            <a:r>
              <a:rPr lang="en-US" altLang="zh-TW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growing economic integration among the GCEA reflects the triumph of economic forces over political constraints</a:t>
            </a:r>
            <a:r>
              <a:rPr lang="en-US" altLang="zh-TW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1601</TotalTime>
  <Words>3071</Words>
  <Application>Microsoft Office PowerPoint</Application>
  <PresentationFormat>如螢幕大小 (4:3)</PresentationFormat>
  <Paragraphs>181</Paragraphs>
  <Slides>39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39</vt:i4>
      </vt:variant>
    </vt:vector>
  </HeadingPairs>
  <TitlesOfParts>
    <vt:vector size="46" baseType="lpstr">
      <vt:lpstr>Arial</vt:lpstr>
      <vt:lpstr>新細明體</vt:lpstr>
      <vt:lpstr>Wingdings</vt:lpstr>
      <vt:lpstr>Arial Black</vt:lpstr>
      <vt:lpstr>Times New Roman</vt:lpstr>
      <vt:lpstr>標楷體</vt:lpstr>
      <vt:lpstr>Pixel</vt:lpstr>
      <vt:lpstr> House price diffusion and cross-border house price dynamics in the Greater China Economic Area </vt:lpstr>
      <vt:lpstr>1. Introduction(1/7)</vt:lpstr>
      <vt:lpstr>1. Introduction(2/7)</vt:lpstr>
      <vt:lpstr>1. Introduction(3/7)</vt:lpstr>
      <vt:lpstr>1. Introduction(4/7)</vt:lpstr>
      <vt:lpstr>1. Introduction(5/7)</vt:lpstr>
      <vt:lpstr>1. Introduction(6/7)</vt:lpstr>
      <vt:lpstr>1. Introduction(7/7)</vt:lpstr>
      <vt:lpstr>2. Economic Integration and Housing Markets in the GCEA </vt:lpstr>
      <vt:lpstr>2.1 Economic Integration in the GCEA(1/3) </vt:lpstr>
      <vt:lpstr>2.1 Economic Integration in the GCEA(2/3) </vt:lpstr>
      <vt:lpstr>2.1 Economic Integration in the GCEA(3/3) </vt:lpstr>
      <vt:lpstr>2.2 Housing Markets in the GCEA(1/3) </vt:lpstr>
      <vt:lpstr>2.2 Housing Markets in the GCEA(2/3) </vt:lpstr>
      <vt:lpstr>2.2 Housing Markets in the GCEA(3/3) </vt:lpstr>
      <vt:lpstr>3. Related Literature(1/3) </vt:lpstr>
      <vt:lpstr>3. Related Literature(2/3) </vt:lpstr>
      <vt:lpstr>3. Related Literature(3/3) </vt:lpstr>
      <vt:lpstr>4. Methodology  (1/3) </vt:lpstr>
      <vt:lpstr>4. Methodology  (2/3) </vt:lpstr>
      <vt:lpstr>4. Methodology  (3/3) </vt:lpstr>
      <vt:lpstr>5. Data and Empirical Results</vt:lpstr>
      <vt:lpstr>5.1. the Results of the Unit-root Tests(1/3) </vt:lpstr>
      <vt:lpstr>5.1. the Results of the Unit-root Tests(2/3)</vt:lpstr>
      <vt:lpstr>5.2 Test for Cointegration Procedures(1/5)  </vt:lpstr>
      <vt:lpstr>5.2 Test for Cointegration Procedures(2/5)  </vt:lpstr>
      <vt:lpstr>5.2 Test for Cointegration Procedures(3/5)  </vt:lpstr>
      <vt:lpstr>5.2 Test for Cointegration Procedures(4/5)  </vt:lpstr>
      <vt:lpstr>5.2 Test for Cointegration Procedures(5/5)  </vt:lpstr>
      <vt:lpstr>5.3. Results of Granger causality tests (1/4)  </vt:lpstr>
      <vt:lpstr>5.3. Results of Granger causality tests (2/4)  </vt:lpstr>
      <vt:lpstr>5.3. Results of Granger causality tests (3/4)  </vt:lpstr>
      <vt:lpstr>5.3. Results of Granger causality tests (4/4)  </vt:lpstr>
      <vt:lpstr>5.4. Results of generalized variance decomposition (GVDC) (1/3)  </vt:lpstr>
      <vt:lpstr>5.4. Results of GVDC (2/3)  </vt:lpstr>
      <vt:lpstr>5.4. Results of generalized variance decomposition (GVDC) (3/3)  </vt:lpstr>
      <vt:lpstr>6. Conclusions(1/3)    </vt:lpstr>
      <vt:lpstr>6. Conclusions(2/3)    </vt:lpstr>
      <vt:lpstr>6. Conclusions(3/3)   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亞洲地區金融股報酬對經濟成長影響之研究 </dc:title>
  <dc:creator>USER</dc:creator>
  <cp:lastModifiedBy>user</cp:lastModifiedBy>
  <cp:revision>300</cp:revision>
  <dcterms:created xsi:type="dcterms:W3CDTF">2011-04-26T12:43:51Z</dcterms:created>
  <dcterms:modified xsi:type="dcterms:W3CDTF">2012-06-15T00:41:54Z</dcterms:modified>
</cp:coreProperties>
</file>