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97" r:id="rId3"/>
    <p:sldId id="398" r:id="rId4"/>
    <p:sldId id="400" r:id="rId5"/>
    <p:sldId id="401" r:id="rId6"/>
    <p:sldId id="424" r:id="rId7"/>
    <p:sldId id="437" r:id="rId8"/>
    <p:sldId id="467" r:id="rId9"/>
    <p:sldId id="468" r:id="rId10"/>
    <p:sldId id="466" r:id="rId11"/>
    <p:sldId id="469" r:id="rId12"/>
    <p:sldId id="442" r:id="rId13"/>
    <p:sldId id="465" r:id="rId14"/>
    <p:sldId id="432" r:id="rId15"/>
    <p:sldId id="444" r:id="rId16"/>
    <p:sldId id="402" r:id="rId17"/>
    <p:sldId id="403" r:id="rId18"/>
    <p:sldId id="404" r:id="rId19"/>
    <p:sldId id="405" r:id="rId20"/>
    <p:sldId id="408" r:id="rId21"/>
    <p:sldId id="445" r:id="rId22"/>
    <p:sldId id="446" r:id="rId23"/>
    <p:sldId id="447" r:id="rId24"/>
    <p:sldId id="448" r:id="rId25"/>
    <p:sldId id="449" r:id="rId26"/>
    <p:sldId id="419" r:id="rId27"/>
    <p:sldId id="450" r:id="rId28"/>
    <p:sldId id="451" r:id="rId29"/>
    <p:sldId id="452" r:id="rId30"/>
    <p:sldId id="409" r:id="rId31"/>
    <p:sldId id="454" r:id="rId32"/>
    <p:sldId id="455" r:id="rId33"/>
    <p:sldId id="411" r:id="rId34"/>
    <p:sldId id="457" r:id="rId35"/>
    <p:sldId id="458" r:id="rId36"/>
    <p:sldId id="456" r:id="rId37"/>
    <p:sldId id="459" r:id="rId38"/>
    <p:sldId id="460" r:id="rId39"/>
    <p:sldId id="461" r:id="rId40"/>
    <p:sldId id="462" r:id="rId41"/>
    <p:sldId id="463" r:id="rId42"/>
    <p:sldId id="464" r:id="rId43"/>
    <p:sldId id="374" r:id="rId4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A30E1F0C-5166-485D-A3F6-F755C029E4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A63453D4-37B3-47AC-ABE9-D8821DCBA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E46F7-D643-46FF-83AF-AF0F9CBFF5A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13" y="4149725"/>
            <a:ext cx="8856662" cy="836613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132388"/>
            <a:ext cx="8836025" cy="64928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4261-61A9-4954-AD5F-11BD731BB6D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5F8B-A132-487D-B662-8FE70F4B4A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476250"/>
            <a:ext cx="2087563" cy="5976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113462" cy="5976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89F4-F6E8-4AFB-BD38-8B715C9399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4A64-9728-4DCD-94C1-C69D52D5DC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15BE-FC94-4130-8018-043D765F4E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10051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0051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C378-4BB9-48AA-B61C-016723E2AC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3BC51-57A9-4DFE-95BE-C432C78CAF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D945-72C4-410C-B206-B48A6C8E286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0CFAE-DF85-43B6-AAEC-4B9C70AFF1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7E7C-7E51-405E-AA59-44AC2CEF54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5B00-C622-4361-8765-B83FAB4416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3534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>
              <a:defRPr/>
            </a:pPr>
            <a:fld id="{B3F21777-7F75-41CE-BF79-FE3EE14AA1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43400"/>
            <a:ext cx="9144000" cy="836613"/>
          </a:xfrm>
        </p:spPr>
        <p:txBody>
          <a:bodyPr/>
          <a:lstStyle/>
          <a:p>
            <a:pPr algn="ctr" eaLnBrk="1" hangingPunct="1"/>
            <a:r>
              <a:rPr lang="en-AU" sz="2800" b="1" smtClean="0"/>
              <a:t>The Impact of Corporate Social Responsibility Practices on the Performance of European Property Companies</a:t>
            </a:r>
            <a:endParaRPr lang="en-US" altLang="zh-CN" sz="2800" smtClean="0">
              <a:ea typeface="SimSun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975" y="4876800"/>
            <a:ext cx="8836025" cy="121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zh-CN" sz="2400" smtClean="0">
              <a:ea typeface="SimSun" pitchFamily="2" charset="-122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CN" sz="2400" smtClean="0">
                <a:ea typeface="SimSun" pitchFamily="2" charset="-122"/>
              </a:rPr>
              <a:t>Chyi Lin Lee and Graeme Newell</a:t>
            </a:r>
          </a:p>
          <a:p>
            <a:pPr algn="ctr" eaLnBrk="1" hangingPunct="1">
              <a:lnSpc>
                <a:spcPct val="80000"/>
              </a:lnSpc>
            </a:pPr>
            <a:r>
              <a:rPr lang="en-AU" sz="2400" smtClean="0">
                <a:solidFill>
                  <a:schemeClr val="tx1"/>
                </a:solidFill>
              </a:rPr>
              <a:t>University of Western Sydney</a:t>
            </a:r>
            <a:endParaRPr lang="en-US" altLang="zh-CN" sz="2400" smtClean="0">
              <a:solidFill>
                <a:schemeClr val="tx1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62200" y="-514350"/>
            <a:ext cx="1333500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6477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1450"/>
            <a:ext cx="56388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CSR PERFORMANCE MEASURES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16113"/>
            <a:ext cx="8415338" cy="3879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7411" name="Content Placeholder 3" descr="gresb-header-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609600"/>
            <a:ext cx="4389438" cy="2438400"/>
          </a:xfrm>
        </p:spPr>
      </p:pic>
      <p:pic>
        <p:nvPicPr>
          <p:cNvPr id="17412" name="Picture 5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4295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37750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logo2tes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334000"/>
            <a:ext cx="6719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19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33400"/>
            <a:ext cx="2667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METHODOLOGY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ASSET4 ESG ratings database</a:t>
            </a:r>
          </a:p>
          <a:p>
            <a:pPr>
              <a:buFont typeface="Wingdings" pitchFamily="2" charset="2"/>
              <a:buNone/>
            </a:pPr>
            <a:r>
              <a:rPr lang="en-AU" smtClean="0"/>
              <a:t>  * environment  * social  * governance</a:t>
            </a:r>
          </a:p>
          <a:p>
            <a:r>
              <a:rPr lang="en-AU" smtClean="0"/>
              <a:t>3500+ listed companies globally</a:t>
            </a:r>
          </a:p>
          <a:p>
            <a:r>
              <a:rPr lang="en-AU" smtClean="0">
                <a:latin typeface="Arial" charset="0"/>
                <a:cs typeface="Arial" charset="0"/>
              </a:rPr>
              <a:t>2002-2011: annual</a:t>
            </a:r>
          </a:p>
          <a:p>
            <a:r>
              <a:rPr lang="en-AU" smtClean="0">
                <a:latin typeface="Arial" charset="0"/>
                <a:cs typeface="Arial" charset="0"/>
              </a:rPr>
              <a:t>18 KPI categories: E, S, G “pillars”</a:t>
            </a:r>
          </a:p>
          <a:p>
            <a:r>
              <a:rPr lang="en-AU" smtClean="0">
                <a:latin typeface="Arial" charset="0"/>
                <a:cs typeface="Arial" charset="0"/>
              </a:rPr>
              <a:t>121 factors assessed</a:t>
            </a:r>
          </a:p>
          <a:p>
            <a:pPr>
              <a:buFont typeface="Wingdings" pitchFamily="2" charset="2"/>
              <a:buNone/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/>
            </a:r>
            <a:br>
              <a:rPr lang="en-AU" smtClean="0"/>
            </a:br>
            <a:r>
              <a:rPr lang="en-AU" sz="3600" smtClean="0"/>
              <a:t>ENVIRONMENTAL PERFORMANCE FACTORS : 47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Emissions reduction: 22</a:t>
            </a:r>
          </a:p>
          <a:p>
            <a:r>
              <a:rPr lang="en-AU" smtClean="0"/>
              <a:t>Resource reduction: 19</a:t>
            </a:r>
          </a:p>
          <a:p>
            <a:r>
              <a:rPr lang="en-AU" smtClean="0"/>
              <a:t>Product innovation: 5</a:t>
            </a:r>
          </a:p>
          <a:p>
            <a:pPr>
              <a:buFont typeface="Wingdings" pitchFamily="2" charset="2"/>
              <a:buNone/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SOCIAL PERFORMANCE FACTORS: 40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95288" y="1295400"/>
            <a:ext cx="8353425" cy="5157788"/>
          </a:xfrm>
        </p:spPr>
        <p:txBody>
          <a:bodyPr/>
          <a:lstStyle/>
          <a:p>
            <a:r>
              <a:rPr lang="en-AU" smtClean="0"/>
              <a:t>Employment quality: 10</a:t>
            </a:r>
          </a:p>
          <a:p>
            <a:r>
              <a:rPr lang="en-AU" smtClean="0"/>
              <a:t>Health and safety: 5</a:t>
            </a:r>
          </a:p>
          <a:p>
            <a:r>
              <a:rPr lang="en-AU" smtClean="0"/>
              <a:t>Training and development: 5</a:t>
            </a:r>
          </a:p>
          <a:p>
            <a:r>
              <a:rPr lang="en-AU" smtClean="0"/>
              <a:t>Diversity: 6</a:t>
            </a:r>
          </a:p>
          <a:p>
            <a:r>
              <a:rPr lang="en-AU" smtClean="0"/>
              <a:t>Human rights: 3</a:t>
            </a:r>
          </a:p>
          <a:p>
            <a:r>
              <a:rPr lang="en-AU" smtClean="0"/>
              <a:t>Community: 6</a:t>
            </a:r>
          </a:p>
          <a:p>
            <a:r>
              <a:rPr lang="en-AU" smtClean="0"/>
              <a:t>Product responsibility: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AU" sz="3600" cap="all" dirty="0" smtClean="0"/>
              <a:t>Corporate</a:t>
            </a:r>
            <a:r>
              <a:rPr lang="en-AU" sz="3600" dirty="0" smtClean="0"/>
              <a:t> GOVERNANCE PERFORMANCE FACTORS: 34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288" y="1295400"/>
            <a:ext cx="8353425" cy="5157788"/>
          </a:xfrm>
        </p:spPr>
        <p:txBody>
          <a:bodyPr/>
          <a:lstStyle/>
          <a:p>
            <a:r>
              <a:rPr lang="en-AU" smtClean="0"/>
              <a:t>Board structure: 8</a:t>
            </a:r>
          </a:p>
          <a:p>
            <a:r>
              <a:rPr lang="en-AU" smtClean="0"/>
              <a:t>Board function: 9</a:t>
            </a:r>
          </a:p>
          <a:p>
            <a:r>
              <a:rPr lang="en-AU" smtClean="0"/>
              <a:t>Compensation policy: 6</a:t>
            </a:r>
          </a:p>
          <a:p>
            <a:r>
              <a:rPr lang="en-AU" smtClean="0"/>
              <a:t>Shareholder rights: 5</a:t>
            </a:r>
          </a:p>
          <a:p>
            <a:r>
              <a:rPr lang="en-AU" smtClean="0"/>
              <a:t>Vision and strategy: 5</a:t>
            </a:r>
          </a:p>
          <a:p>
            <a:pPr>
              <a:buFont typeface="Wingdings" pitchFamily="2" charset="2"/>
              <a:buNone/>
            </a:pPr>
            <a:endParaRPr lang="en-A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5288" y="1371600"/>
            <a:ext cx="8353425" cy="5081588"/>
          </a:xfrm>
        </p:spPr>
        <p:txBody>
          <a:bodyPr/>
          <a:lstStyle/>
          <a:p>
            <a:r>
              <a:rPr lang="en-AU" smtClean="0"/>
              <a:t>CSR = Corporate social responsibility</a:t>
            </a:r>
          </a:p>
          <a:p>
            <a:pPr>
              <a:buFont typeface="Wingdings" pitchFamily="2" charset="2"/>
              <a:buNone/>
            </a:pPr>
            <a:r>
              <a:rPr lang="en-AU" smtClean="0"/>
              <a:t>   *environment  *social  *governance</a:t>
            </a:r>
          </a:p>
          <a:p>
            <a:r>
              <a:rPr lang="en-AU" smtClean="0"/>
              <a:t>SRI = Socially responsible investment</a:t>
            </a:r>
          </a:p>
          <a:p>
            <a:r>
              <a:rPr lang="en-AU" smtClean="0"/>
              <a:t>UN Principles of Responsible Investment</a:t>
            </a:r>
          </a:p>
          <a:p>
            <a:r>
              <a:rPr lang="en-AU" smtClean="0"/>
              <a:t>Institutional Investors Group on Climate Change</a:t>
            </a:r>
          </a:p>
          <a:p>
            <a:r>
              <a:rPr lang="en-AU" smtClean="0"/>
              <a:t>RPI, SRPI re: property sector</a:t>
            </a:r>
          </a:p>
          <a:p>
            <a:r>
              <a:rPr lang="en-AU" smtClean="0"/>
              <a:t>Investors, fund managers, tenants, government regulation </a:t>
            </a:r>
            <a:r>
              <a:rPr lang="en-GB" smtClean="0"/>
              <a:t>✓</a:t>
            </a:r>
            <a:endParaRPr lang="en-A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METHODOLOGY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288" y="1295400"/>
            <a:ext cx="8353425" cy="5157788"/>
          </a:xfrm>
        </p:spPr>
        <p:txBody>
          <a:bodyPr/>
          <a:lstStyle/>
          <a:p>
            <a:r>
              <a:rPr lang="en-AU" sz="2400" smtClean="0"/>
              <a:t>4Y performance @ 2007-2010</a:t>
            </a:r>
          </a:p>
          <a:p>
            <a:r>
              <a:rPr lang="en-AU" sz="2400" smtClean="0"/>
              <a:t>European listed property performance: DataStream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   * Total returns  * Sharpe ratio</a:t>
            </a:r>
          </a:p>
          <a:p>
            <a:r>
              <a:rPr lang="en-AU" sz="2400" smtClean="0"/>
              <a:t>ESG factors (3): ASSET4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   * environment   * social   * governance</a:t>
            </a:r>
          </a:p>
          <a:p>
            <a:r>
              <a:rPr lang="en-AU" sz="2400" smtClean="0"/>
              <a:t>Financial factors (2): DataStream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   *size (market cap)  *book-to-market value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   </a:t>
            </a:r>
            <a:r>
              <a:rPr lang="en-AU" sz="2800" smtClean="0"/>
              <a:t>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METHODOLOGY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53425" cy="5157788"/>
          </a:xfrm>
        </p:spPr>
        <p:txBody>
          <a:bodyPr/>
          <a:lstStyle/>
          <a:p>
            <a:r>
              <a:rPr lang="en-AU" sz="2400" smtClean="0"/>
              <a:t>European listed property: #=43 @ $112B</a:t>
            </a:r>
          </a:p>
          <a:p>
            <a:endParaRPr lang="en-AU" sz="2400" smtClean="0"/>
          </a:p>
          <a:p>
            <a:r>
              <a:rPr lang="en-AU" sz="2400" smtClean="0"/>
              <a:t>REITs: #=20 @ $81B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   * UK                * France   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   * Netherlands   * Belgium</a:t>
            </a:r>
          </a:p>
          <a:p>
            <a:r>
              <a:rPr lang="en-AU" sz="2400" smtClean="0"/>
              <a:t>Property companies: #= 23 @ $31B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   * UK 	 	*Sweden 	  	* Spain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	* Austria 	* Switzerland	* Germany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	* Poland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   </a:t>
            </a:r>
            <a:r>
              <a:rPr lang="en-AU" sz="2800" smtClean="0"/>
              <a:t>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ANALYSIS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Europe: #=43</a:t>
            </a:r>
          </a:p>
          <a:p>
            <a:pPr>
              <a:buFont typeface="Wingdings" pitchFamily="2" charset="2"/>
              <a:buNone/>
            </a:pPr>
            <a:r>
              <a:rPr lang="en-AU" smtClean="0"/>
              <a:t>	* all		* REITs		* PCs</a:t>
            </a:r>
          </a:p>
          <a:p>
            <a:r>
              <a:rPr lang="en-AU" smtClean="0"/>
              <a:t>UK: #=20</a:t>
            </a:r>
          </a:p>
          <a:p>
            <a:pPr>
              <a:buFont typeface="Wingdings" pitchFamily="2" charset="2"/>
              <a:buNone/>
            </a:pPr>
            <a:r>
              <a:rPr lang="en-AU" smtClean="0"/>
              <a:t>	* all		* REITs</a:t>
            </a:r>
          </a:p>
          <a:p>
            <a:r>
              <a:rPr lang="en-AU" smtClean="0"/>
              <a:t>Unbalanced panel analysis: 2007-2010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ASSET4 ESG LEADERS @ 2010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smtClean="0"/>
              <a:t>Environment: E</a:t>
            </a:r>
          </a:p>
          <a:p>
            <a:pPr>
              <a:buFont typeface="Wingdings" pitchFamily="2" charset="2"/>
              <a:buNone/>
            </a:pPr>
            <a:r>
              <a:rPr lang="en-AU" sz="2000" smtClean="0"/>
              <a:t>	#1: Hammerson		#2: Land Securities</a:t>
            </a:r>
          </a:p>
          <a:p>
            <a:pPr>
              <a:buFont typeface="Wingdings" pitchFamily="2" charset="2"/>
              <a:buNone/>
            </a:pPr>
            <a:r>
              <a:rPr lang="en-AU" sz="2000" smtClean="0"/>
              <a:t>	#3: Great Portland Estate</a:t>
            </a:r>
          </a:p>
          <a:p>
            <a:r>
              <a:rPr lang="en-AU" sz="2400" smtClean="0"/>
              <a:t>Social: S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	</a:t>
            </a:r>
            <a:r>
              <a:rPr lang="en-AU" sz="2000" smtClean="0"/>
              <a:t>#1: Land Securities	#2: Hammerson</a:t>
            </a:r>
          </a:p>
          <a:p>
            <a:pPr>
              <a:buFont typeface="Wingdings" pitchFamily="2" charset="2"/>
              <a:buNone/>
            </a:pPr>
            <a:r>
              <a:rPr lang="en-AU" sz="2000" smtClean="0"/>
              <a:t>	#3: Corio</a:t>
            </a:r>
          </a:p>
          <a:p>
            <a:r>
              <a:rPr lang="en-AU" sz="2400" smtClean="0"/>
              <a:t>Governance: G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	</a:t>
            </a:r>
            <a:r>
              <a:rPr lang="en-AU" sz="2000" smtClean="0"/>
              <a:t>#1: Unibail-Rodamco	#2: Grainger</a:t>
            </a:r>
          </a:p>
          <a:p>
            <a:pPr>
              <a:buFont typeface="Wingdings" pitchFamily="2" charset="2"/>
              <a:buNone/>
            </a:pPr>
            <a:r>
              <a:rPr lang="en-AU" sz="2000" smtClean="0"/>
              <a:t>	#3: Segro</a:t>
            </a:r>
          </a:p>
          <a:p>
            <a:r>
              <a:rPr lang="en-AU" sz="2400" smtClean="0"/>
              <a:t>Overall: ESG</a:t>
            </a:r>
          </a:p>
          <a:p>
            <a:pPr>
              <a:buFont typeface="Wingdings" pitchFamily="2" charset="2"/>
              <a:buNone/>
            </a:pPr>
            <a:r>
              <a:rPr lang="en-AU" sz="2400" smtClean="0"/>
              <a:t>	</a:t>
            </a:r>
            <a:r>
              <a:rPr lang="en-AU" sz="2000" smtClean="0"/>
              <a:t>#1: Unibail-Rodamco	#2: Hammerson</a:t>
            </a:r>
          </a:p>
          <a:p>
            <a:pPr>
              <a:buFont typeface="Wingdings" pitchFamily="2" charset="2"/>
              <a:buNone/>
            </a:pPr>
            <a:r>
              <a:rPr lang="en-AU" sz="2000" smtClean="0"/>
              <a:t>	#3: Land Securities</a:t>
            </a:r>
          </a:p>
          <a:p>
            <a:endParaRPr lang="en-AU" sz="2000" smtClean="0"/>
          </a:p>
          <a:p>
            <a:endParaRPr lang="en-AU" sz="20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2007-2010 ESG </a:t>
            </a:r>
            <a:br>
              <a:rPr lang="en-AU" smtClean="0"/>
            </a:br>
            <a:r>
              <a:rPr lang="en-AU" smtClean="0"/>
              <a:t>PERFORMANCE: ALL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828800"/>
          <a:ext cx="8229600" cy="3429000"/>
        </p:xfrm>
        <a:graphic>
          <a:graphicData uri="http://schemas.openxmlformats.org/drawingml/2006/table">
            <a:tbl>
              <a:tblPr/>
              <a:tblGrid>
                <a:gridCol w="2152923"/>
                <a:gridCol w="1609180"/>
                <a:gridCol w="1410788"/>
                <a:gridCol w="1645920"/>
                <a:gridCol w="1410788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Environment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Social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Governance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Overall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52.2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38.9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46.8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46.0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58.3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40.2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48.5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49.0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59.6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43.8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56.1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53.2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62.2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43.9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56.6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55.1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2007-2010 ESG </a:t>
            </a:r>
            <a:br>
              <a:rPr lang="en-AU" smtClean="0"/>
            </a:br>
            <a:r>
              <a:rPr lang="en-AU" smtClean="0"/>
              <a:t>PERFORMANCE: REITs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828800"/>
          <a:ext cx="8229600" cy="3429000"/>
        </p:xfrm>
        <a:graphic>
          <a:graphicData uri="http://schemas.openxmlformats.org/drawingml/2006/table">
            <a:tbl>
              <a:tblPr/>
              <a:tblGrid>
                <a:gridCol w="2152923"/>
                <a:gridCol w="1609180"/>
                <a:gridCol w="1410788"/>
                <a:gridCol w="1645920"/>
                <a:gridCol w="1410788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Environment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Social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Governance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Overall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75.0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53.6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60.7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63.1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78.2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54.7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61.3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64.7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79.1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59.2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68.0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68.8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78.8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59.2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67.3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68.4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53425" cy="719138"/>
          </a:xfrm>
        </p:spPr>
        <p:txBody>
          <a:bodyPr/>
          <a:lstStyle/>
          <a:p>
            <a:r>
              <a:rPr lang="en-AU" smtClean="0"/>
              <a:t>CORRELATION: 2007-2010: ALL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828800"/>
          <a:ext cx="7924800" cy="3327400"/>
        </p:xfrm>
        <a:graphic>
          <a:graphicData uri="http://schemas.openxmlformats.org/drawingml/2006/table">
            <a:tbl>
              <a:tblPr/>
              <a:tblGrid>
                <a:gridCol w="2073185"/>
                <a:gridCol w="1549581"/>
                <a:gridCol w="1358537"/>
                <a:gridCol w="1584960"/>
                <a:gridCol w="135853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Environment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Social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Governance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Market Cap.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Environment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Social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0.74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Governance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0.68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0.63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Market Cap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0.35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0.07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53425" cy="719138"/>
          </a:xfrm>
        </p:spPr>
        <p:txBody>
          <a:bodyPr/>
          <a:lstStyle/>
          <a:p>
            <a:r>
              <a:rPr lang="en-AU" smtClean="0"/>
              <a:t>CORRELATION: 2007-2010: REITs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828800"/>
          <a:ext cx="7924800" cy="3327400"/>
        </p:xfrm>
        <a:graphic>
          <a:graphicData uri="http://schemas.openxmlformats.org/drawingml/2006/table">
            <a:tbl>
              <a:tblPr/>
              <a:tblGrid>
                <a:gridCol w="2073185"/>
                <a:gridCol w="1549581"/>
                <a:gridCol w="1358537"/>
                <a:gridCol w="1584960"/>
                <a:gridCol w="135853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Environment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Social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Governance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Market Cap.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Environment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Social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0.61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Governance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0.48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0.56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Market Cap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0.53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46528" marR="465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ALL: TOTAL RETURNS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9"/>
                <a:gridCol w="998621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✓ (+)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Overall ESG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ALL: SHARPE RATIO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9"/>
                <a:gridCol w="998621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✓ (+)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Overall ESG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SRI SCENE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288" y="1219200"/>
            <a:ext cx="8353425" cy="5233988"/>
          </a:xfrm>
        </p:spPr>
        <p:txBody>
          <a:bodyPr/>
          <a:lstStyle/>
          <a:p>
            <a:r>
              <a:rPr lang="en-AU" smtClean="0"/>
              <a:t>Global: $11 trillion</a:t>
            </a:r>
          </a:p>
          <a:p>
            <a:r>
              <a:rPr lang="en-AU" smtClean="0"/>
              <a:t>Europe: €5 trillion</a:t>
            </a:r>
          </a:p>
          <a:p>
            <a:r>
              <a:rPr lang="en-AU" smtClean="0"/>
              <a:t>US: $3 trillion</a:t>
            </a:r>
          </a:p>
          <a:p>
            <a:r>
              <a:rPr lang="en-AU" smtClean="0"/>
              <a:t>France: € 1.8 trillion</a:t>
            </a:r>
          </a:p>
          <a:p>
            <a:r>
              <a:rPr lang="en-AU" smtClean="0"/>
              <a:t>UK: € 1.0 trillion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cap="all" dirty="0" smtClean="0"/>
              <a:t>Result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Governance is separately priced after controlling for financial factors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REITs: TOTAL RETURNS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9"/>
                <a:gridCol w="998621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(-)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✓ (+)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Overall ESG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REITs: SHARPE RATIO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66800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(-)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(-)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(-)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(-)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✓ (+)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Overall ESG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(-)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cap="all" dirty="0" smtClean="0"/>
              <a:t>Result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Stronger role by E,S,G factors for REITs after controlling for financial factors</a:t>
            </a:r>
          </a:p>
          <a:p>
            <a:r>
              <a:rPr lang="en-AU" smtClean="0"/>
              <a:t>Environmental factor has negative effect</a:t>
            </a:r>
          </a:p>
          <a:p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PCs: TOTAL RETURNS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9"/>
                <a:gridCol w="998621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Overall ESG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PCs: SHARPE RATIO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9"/>
                <a:gridCol w="998621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Overall ESG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cap="all" dirty="0" smtClean="0"/>
              <a:t>Result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Separate pricing of governance and overall ESG after controlling for financial factors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UK ALL: TOTAL RETURNS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9"/>
                <a:gridCol w="998621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Overall ESG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UK ALL: SHARPE RATIO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9"/>
                <a:gridCol w="998621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Overall ESG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X</a:t>
                      </a: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X</a:t>
                      </a: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RESULT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508125"/>
            <a:ext cx="8353425" cy="53498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/>
            </a:pPr>
            <a:r>
              <a:rPr lang="en-AU" sz="3000" kern="0" dirty="0">
                <a:latin typeface="+mn-lt"/>
                <a:cs typeface="+mn-cs"/>
              </a:rPr>
              <a:t>Governance is separately priced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/>
            </a:pPr>
            <a:r>
              <a:rPr lang="en-AU" sz="3000" kern="0" dirty="0"/>
              <a:t>Governance is separately priced after controlling for financial factors</a:t>
            </a:r>
            <a:endParaRPr lang="en-AU" sz="30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/>
            </a:pPr>
            <a:endParaRPr lang="en-AU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PREVIOUS SRI RESEARCH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smtClean="0"/>
              <a:t>SRI versus conventional investing</a:t>
            </a:r>
          </a:p>
          <a:p>
            <a:r>
              <a:rPr lang="en-AU" sz="2800" smtClean="0"/>
              <a:t>Property and SRI</a:t>
            </a:r>
          </a:p>
          <a:p>
            <a:pPr>
              <a:buFont typeface="Wingdings" pitchFamily="2" charset="2"/>
              <a:buNone/>
            </a:pPr>
            <a:r>
              <a:rPr lang="en-AU" sz="2800" smtClean="0"/>
              <a:t>   * CSR         	* SRPI ”added value”</a:t>
            </a:r>
          </a:p>
          <a:p>
            <a:pPr>
              <a:buFont typeface="Wingdings" pitchFamily="2" charset="2"/>
              <a:buNone/>
            </a:pPr>
            <a:r>
              <a:rPr lang="en-AU" sz="2800" smtClean="0"/>
              <a:t>   * green buildings “added value”</a:t>
            </a:r>
          </a:p>
          <a:p>
            <a:r>
              <a:rPr lang="en-GB" sz="2800" smtClean="0"/>
              <a:t>Financial performance drivers </a:t>
            </a:r>
            <a:r>
              <a:rPr lang="en-AU" sz="2800" smtClean="0"/>
              <a:t> </a:t>
            </a:r>
            <a:r>
              <a:rPr lang="en-GB" sz="2800" smtClean="0"/>
              <a:t>✓</a:t>
            </a:r>
          </a:p>
          <a:p>
            <a:r>
              <a:rPr lang="en-GB" sz="2800" smtClean="0"/>
              <a:t>Next step: do CSR factors add unique value to listed property performance</a:t>
            </a:r>
          </a:p>
          <a:p>
            <a:pPr>
              <a:buFont typeface="Wingdings" pitchFamily="2" charset="2"/>
              <a:buNone/>
            </a:pPr>
            <a:r>
              <a:rPr lang="en-GB" sz="2800" smtClean="0"/>
              <a:t>   * separate pricing of CSR factors?</a:t>
            </a:r>
          </a:p>
          <a:p>
            <a:r>
              <a:rPr lang="en-GB" sz="2800" smtClean="0"/>
              <a:t>Recent publications ✓</a:t>
            </a:r>
            <a:endParaRPr lang="en-A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UK REITs: TOTAL RETURNS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9"/>
                <a:gridCol w="998621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(-)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(-)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Overall ESG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✓ (+)</a:t>
                      </a:r>
                      <a:endParaRPr lang="en-AU" dirty="0" smtClean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MODELS: UK REITs: SHARPE RATIO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28800"/>
          <a:ext cx="8153400" cy="406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379"/>
                <a:gridCol w="998621"/>
                <a:gridCol w="990600"/>
                <a:gridCol w="990600"/>
                <a:gridCol w="990600"/>
                <a:gridCol w="990600"/>
                <a:gridCol w="990600"/>
                <a:gridCol w="914400"/>
              </a:tblGrid>
              <a:tr h="5715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#7</a:t>
                      </a:r>
                      <a:endParaRPr lang="en-AU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Overall ESG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X</a:t>
                      </a: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X</a:t>
                      </a: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AU" dirty="0" smtClean="0"/>
                        <a:t>BTM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X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RESULTS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508125"/>
            <a:ext cx="8353425" cy="53498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/>
            </a:pPr>
            <a:r>
              <a:rPr lang="en-AU" sz="3000" kern="0" dirty="0">
                <a:latin typeface="+mn-lt"/>
                <a:cs typeface="+mn-cs"/>
              </a:rPr>
              <a:t>Governance is separately priced for total returns (-</a:t>
            </a:r>
            <a:r>
              <a:rPr lang="en-AU" sz="3000" kern="0" dirty="0" err="1">
                <a:latin typeface="+mn-lt"/>
                <a:cs typeface="+mn-cs"/>
              </a:rPr>
              <a:t>ve</a:t>
            </a:r>
            <a:r>
              <a:rPr lang="en-AU" sz="3000" kern="0" dirty="0">
                <a:latin typeface="+mn-lt"/>
                <a:cs typeface="+mn-cs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/>
            </a:pPr>
            <a:r>
              <a:rPr lang="en-AU" sz="3000" kern="0" dirty="0"/>
              <a:t>Governance </a:t>
            </a:r>
            <a:r>
              <a:rPr lang="en-AU" sz="3000" kern="0" dirty="0"/>
              <a:t>is </a:t>
            </a:r>
            <a:r>
              <a:rPr lang="en-AU" sz="3000" b="1" kern="0" dirty="0"/>
              <a:t>not</a:t>
            </a:r>
            <a:r>
              <a:rPr lang="en-AU" sz="3000" kern="0" dirty="0"/>
              <a:t> </a:t>
            </a:r>
            <a:r>
              <a:rPr lang="en-AU" sz="3000" kern="0" dirty="0"/>
              <a:t>priced separately after adjusting for financial factors</a:t>
            </a:r>
            <a:endParaRPr lang="en-AU" sz="30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/>
            </a:pPr>
            <a:endParaRPr lang="en-AU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smtClean="0"/>
              <a:t>IMPLICATIONS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53425" cy="5349875"/>
          </a:xfrm>
        </p:spPr>
        <p:txBody>
          <a:bodyPr/>
          <a:lstStyle/>
          <a:p>
            <a:pPr eaLnBrk="1" hangingPunct="1"/>
            <a:r>
              <a:rPr lang="en-AU" sz="3000" smtClean="0"/>
              <a:t>Different ESG features re: all, REITs, PCs</a:t>
            </a:r>
          </a:p>
          <a:p>
            <a:pPr eaLnBrk="1" hangingPunct="1"/>
            <a:r>
              <a:rPr lang="en-AU" sz="3000" smtClean="0"/>
              <a:t>Governance factor is the most influential CSR factor; even after controlling for financial factors</a:t>
            </a:r>
          </a:p>
          <a:p>
            <a:pPr eaLnBrk="1" hangingPunct="1"/>
            <a:r>
              <a:rPr lang="en-AU" sz="3000" smtClean="0"/>
              <a:t>Environmental factor has negative impact for REITs</a:t>
            </a:r>
          </a:p>
          <a:p>
            <a:pPr eaLnBrk="1" hangingPunct="1"/>
            <a:r>
              <a:rPr lang="en-AU" sz="3000" smtClean="0"/>
              <a:t>Compare with A-REIT ESG results of Newell and Lee: JPIF (2012)</a:t>
            </a:r>
          </a:p>
          <a:p>
            <a:pPr eaLnBrk="1" hangingPunct="1"/>
            <a:r>
              <a:rPr lang="en-AU" sz="3000" smtClean="0"/>
              <a:t>Implications re: CSR for European listed property sector</a:t>
            </a:r>
          </a:p>
          <a:p>
            <a:pPr eaLnBrk="1" hangingPunct="1"/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mtClean="0"/>
              <a:t>PURPOSE OF PAPER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Assess impact of CSR factors and financial factors on European listed property performance over 2007 – 2010</a:t>
            </a:r>
          </a:p>
          <a:p>
            <a:r>
              <a:rPr lang="en-AU" smtClean="0"/>
              <a:t>Assess separate pricing of environmental, social and governance dimensions of CSR (compared to pricing of financial factors) in European listed property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53425" cy="719138"/>
          </a:xfrm>
        </p:spPr>
        <p:txBody>
          <a:bodyPr/>
          <a:lstStyle/>
          <a:p>
            <a:pPr algn="ctr">
              <a:defRPr/>
            </a:pPr>
            <a:r>
              <a:rPr lang="en-AU" dirty="0" smtClean="0"/>
              <a:t>CSR AND </a:t>
            </a:r>
            <a:r>
              <a:rPr lang="en-AU" cap="all" dirty="0" smtClean="0"/>
              <a:t>European </a:t>
            </a:r>
            <a:br>
              <a:rPr lang="en-AU" cap="all" dirty="0" smtClean="0"/>
            </a:br>
            <a:r>
              <a:rPr lang="en-AU" cap="all" dirty="0" smtClean="0"/>
              <a:t>Listed Property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CSR reports </a:t>
            </a:r>
            <a:r>
              <a:rPr lang="en-GB" smtClean="0"/>
              <a:t>✓ ✓</a:t>
            </a:r>
          </a:p>
          <a:p>
            <a:r>
              <a:rPr lang="en-GB" smtClean="0"/>
              <a:t>Strategy</a:t>
            </a:r>
          </a:p>
          <a:p>
            <a:r>
              <a:rPr lang="en-GB" smtClean="0"/>
              <a:t>Performance</a:t>
            </a:r>
          </a:p>
          <a:p>
            <a:r>
              <a:rPr lang="en-GB" smtClean="0"/>
              <a:t>Green buildings</a:t>
            </a:r>
          </a:p>
          <a:p>
            <a:r>
              <a:rPr lang="en-GB" smtClean="0"/>
              <a:t>Leaders in CSR✓ ✓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53425" cy="719138"/>
          </a:xfrm>
        </p:spPr>
        <p:txBody>
          <a:bodyPr/>
          <a:lstStyle/>
          <a:p>
            <a:pPr algn="ctr">
              <a:defRPr/>
            </a:pPr>
            <a:r>
              <a:rPr lang="en-AU" dirty="0" smtClean="0"/>
              <a:t>LEADERS</a:t>
            </a:r>
            <a:endParaRPr lang="en-AU" cap="all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AU" sz="3000" smtClean="0"/>
              <a:t>* British Land			* Land Securities</a:t>
            </a:r>
          </a:p>
          <a:p>
            <a:pPr>
              <a:buFont typeface="Wingdings" pitchFamily="2" charset="2"/>
              <a:buNone/>
            </a:pPr>
            <a:r>
              <a:rPr lang="en-AU" sz="3000" smtClean="0"/>
              <a:t>* Hammerson			* Segro </a:t>
            </a:r>
          </a:p>
          <a:p>
            <a:pPr>
              <a:buFont typeface="Wingdings" pitchFamily="2" charset="2"/>
              <a:buNone/>
            </a:pPr>
            <a:r>
              <a:rPr lang="en-AU" sz="3000" smtClean="0"/>
              <a:t>* Great Portland Estate	* </a:t>
            </a:r>
            <a:r>
              <a:rPr lang="en-AU" sz="2800" smtClean="0"/>
              <a:t>Unibail-Rodamco</a:t>
            </a:r>
          </a:p>
          <a:p>
            <a:pPr>
              <a:buFont typeface="Wingdings" pitchFamily="2" charset="2"/>
              <a:buNone/>
            </a:pPr>
            <a:r>
              <a:rPr lang="en-AU" sz="2800" smtClean="0"/>
              <a:t>* Klepierre			* Wereldhave</a:t>
            </a:r>
          </a:p>
          <a:p>
            <a:pPr>
              <a:buFont typeface="Wingdings" pitchFamily="2" charset="2"/>
              <a:buNone/>
            </a:pPr>
            <a:r>
              <a:rPr lang="en-AU" sz="2800" smtClean="0"/>
              <a:t>* Corio				* Sonae Sierra</a:t>
            </a:r>
          </a:p>
          <a:p>
            <a:pPr>
              <a:buFont typeface="Wingdings" pitchFamily="2" charset="2"/>
              <a:buNone/>
            </a:pPr>
            <a:r>
              <a:rPr lang="en-AU" sz="2800" smtClean="0"/>
              <a:t>* PruPIM     			* Hermes</a:t>
            </a:r>
            <a:endParaRPr lang="en-A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575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00"/>
      </a:dk1>
      <a:lt1>
        <a:srgbClr val="FFFFFF"/>
      </a:lt1>
      <a:dk2>
        <a:srgbClr val="001968"/>
      </a:dk2>
      <a:lt2>
        <a:srgbClr val="FFFFFF"/>
      </a:lt2>
      <a:accent1>
        <a:srgbClr val="A0E2FA"/>
      </a:accent1>
      <a:accent2>
        <a:srgbClr val="B5B0FA"/>
      </a:accent2>
      <a:accent3>
        <a:srgbClr val="AAABB9"/>
      </a:accent3>
      <a:accent4>
        <a:srgbClr val="DADADA"/>
      </a:accent4>
      <a:accent5>
        <a:srgbClr val="CDEEFC"/>
      </a:accent5>
      <a:accent6>
        <a:srgbClr val="A49FE3"/>
      </a:accent6>
      <a:hlink>
        <a:srgbClr val="F4D1C8"/>
      </a:hlink>
      <a:folHlink>
        <a:srgbClr val="D18009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001968"/>
        </a:dk2>
        <a:lt2>
          <a:srgbClr val="FFFFFF"/>
        </a:lt2>
        <a:accent1>
          <a:srgbClr val="A0E2FA"/>
        </a:accent1>
        <a:accent2>
          <a:srgbClr val="B5B0FA"/>
        </a:accent2>
        <a:accent3>
          <a:srgbClr val="AAABB9"/>
        </a:accent3>
        <a:accent4>
          <a:srgbClr val="DADADA"/>
        </a:accent4>
        <a:accent5>
          <a:srgbClr val="CDEEFC"/>
        </a:accent5>
        <a:accent6>
          <a:srgbClr val="A49FE3"/>
        </a:accent6>
        <a:hlink>
          <a:srgbClr val="F4D1C8"/>
        </a:hlink>
        <a:folHlink>
          <a:srgbClr val="D180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3736</TotalTime>
  <Words>1080</Words>
  <Application>Microsoft Office PowerPoint</Application>
  <PresentationFormat>On-screen Show (4:3)</PresentationFormat>
  <Paragraphs>506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Verdana</vt:lpstr>
      <vt:lpstr>Arial</vt:lpstr>
      <vt:lpstr>Wingdings</vt:lpstr>
      <vt:lpstr>Times New Roman</vt:lpstr>
      <vt:lpstr>SimSun</vt:lpstr>
      <vt:lpstr>Calibri</vt:lpstr>
      <vt:lpstr>Competition</vt:lpstr>
      <vt:lpstr>The Impact of Corporate Social Responsibility Practices on the Performance of European Property Companies</vt:lpstr>
      <vt:lpstr>INTRODUCTION</vt:lpstr>
      <vt:lpstr>SRI SCENE</vt:lpstr>
      <vt:lpstr>PREVIOUS SRI RESEARCH</vt:lpstr>
      <vt:lpstr>PURPOSE OF PAPER</vt:lpstr>
      <vt:lpstr>CSR AND European  Listed Property</vt:lpstr>
      <vt:lpstr>LEADERS</vt:lpstr>
      <vt:lpstr>Slide 8</vt:lpstr>
      <vt:lpstr>Slide 9</vt:lpstr>
      <vt:lpstr>Slide 10</vt:lpstr>
      <vt:lpstr>Slide 11</vt:lpstr>
      <vt:lpstr>Slide 12</vt:lpstr>
      <vt:lpstr>Slide 13</vt:lpstr>
      <vt:lpstr>CSR PERFORMANCE MEASURES</vt:lpstr>
      <vt:lpstr>Slide 15</vt:lpstr>
      <vt:lpstr>METHODOLOGY</vt:lpstr>
      <vt:lpstr> ENVIRONMENTAL PERFORMANCE FACTORS : 47</vt:lpstr>
      <vt:lpstr>SOCIAL PERFORMANCE FACTORS: 40</vt:lpstr>
      <vt:lpstr>Corporate GOVERNANCE PERFORMANCE FACTORS: 34</vt:lpstr>
      <vt:lpstr>METHODOLOGY</vt:lpstr>
      <vt:lpstr>METHODOLOGY</vt:lpstr>
      <vt:lpstr>ANALYSIS</vt:lpstr>
      <vt:lpstr>ASSET4 ESG LEADERS @ 2010</vt:lpstr>
      <vt:lpstr>2007-2010 ESG  PERFORMANCE: ALL</vt:lpstr>
      <vt:lpstr>2007-2010 ESG  PERFORMANCE: REITs</vt:lpstr>
      <vt:lpstr>CORRELATION: 2007-2010: ALL</vt:lpstr>
      <vt:lpstr>CORRELATION: 2007-2010: REITs</vt:lpstr>
      <vt:lpstr>MODELS: ALL: TOTAL RETURNS</vt:lpstr>
      <vt:lpstr>MODELS: ALL: SHARPE RATIO</vt:lpstr>
      <vt:lpstr>Result</vt:lpstr>
      <vt:lpstr>MODELS: REITs: TOTAL RETURNS</vt:lpstr>
      <vt:lpstr>MODELS: REITs: SHARPE RATIO</vt:lpstr>
      <vt:lpstr>Result</vt:lpstr>
      <vt:lpstr>MODELS: PCs: TOTAL RETURNS</vt:lpstr>
      <vt:lpstr>MODELS: PCs: SHARPE RATIO</vt:lpstr>
      <vt:lpstr>Result </vt:lpstr>
      <vt:lpstr>MODELS: UK ALL: TOTAL RETURNS</vt:lpstr>
      <vt:lpstr>MODELS: UK ALL: SHARPE RATIO</vt:lpstr>
      <vt:lpstr>RESULT</vt:lpstr>
      <vt:lpstr>MODELS: UK REITs: TOTAL RETURNS</vt:lpstr>
      <vt:lpstr>MODELS: UK REITs: SHARPE RATIO</vt:lpstr>
      <vt:lpstr>RESULTS</vt:lpstr>
      <vt:lpstr>IMPLICATIONS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Real Estate Investment Trusts (REITs): A Comparative Analysis</dc:title>
  <dc:creator>Fei</dc:creator>
  <cp:lastModifiedBy>H7435525</cp:lastModifiedBy>
  <cp:revision>148</cp:revision>
  <dcterms:created xsi:type="dcterms:W3CDTF">2007-07-19T00:49:09Z</dcterms:created>
  <dcterms:modified xsi:type="dcterms:W3CDTF">2012-05-30T00:11:46Z</dcterms:modified>
</cp:coreProperties>
</file>