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9"/>
  </p:notesMasterIdLst>
  <p:handoutMasterIdLst>
    <p:handoutMasterId r:id="rId40"/>
  </p:handoutMasterIdLst>
  <p:sldIdLst>
    <p:sldId id="256" r:id="rId2"/>
    <p:sldId id="291" r:id="rId3"/>
    <p:sldId id="284" r:id="rId4"/>
    <p:sldId id="285" r:id="rId5"/>
    <p:sldId id="288" r:id="rId6"/>
    <p:sldId id="302" r:id="rId7"/>
    <p:sldId id="286" r:id="rId8"/>
    <p:sldId id="303" r:id="rId9"/>
    <p:sldId id="287" r:id="rId10"/>
    <p:sldId id="257" r:id="rId11"/>
    <p:sldId id="277" r:id="rId12"/>
    <p:sldId id="278" r:id="rId13"/>
    <p:sldId id="274" r:id="rId14"/>
    <p:sldId id="275" r:id="rId15"/>
    <p:sldId id="276" r:id="rId16"/>
    <p:sldId id="264" r:id="rId17"/>
    <p:sldId id="273" r:id="rId18"/>
    <p:sldId id="265" r:id="rId19"/>
    <p:sldId id="283" r:id="rId20"/>
    <p:sldId id="282" r:id="rId21"/>
    <p:sldId id="308" r:id="rId22"/>
    <p:sldId id="307" r:id="rId23"/>
    <p:sldId id="279" r:id="rId24"/>
    <p:sldId id="280" r:id="rId25"/>
    <p:sldId id="281" r:id="rId26"/>
    <p:sldId id="304" r:id="rId27"/>
    <p:sldId id="293" r:id="rId28"/>
    <p:sldId id="294" r:id="rId29"/>
    <p:sldId id="295" r:id="rId30"/>
    <p:sldId id="296" r:id="rId31"/>
    <p:sldId id="297" r:id="rId32"/>
    <p:sldId id="298" r:id="rId33"/>
    <p:sldId id="299" r:id="rId34"/>
    <p:sldId id="305" r:id="rId35"/>
    <p:sldId id="306" r:id="rId36"/>
    <p:sldId id="309" r:id="rId37"/>
    <p:sldId id="301" r:id="rId38"/>
  </p:sldIdLst>
  <p:sldSz cx="9144000" cy="6858000" type="screen4x3"/>
  <p:notesSz cx="6669088" cy="9928225"/>
  <p:defaultTextStyle>
    <a:defPPr>
      <a:defRPr lang="es-MX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FF99CC"/>
    <a:srgbClr val="FFCCFF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4" autoAdjust="0"/>
    <p:restoredTop sz="94660"/>
  </p:normalViewPr>
  <p:slideViewPr>
    <p:cSldViewPr>
      <p:cViewPr>
        <p:scale>
          <a:sx n="96" d="100"/>
          <a:sy n="96" d="100"/>
        </p:scale>
        <p:origin x="-648" y="7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49.wmf"/><Relationship Id="rId1" Type="http://schemas.openxmlformats.org/officeDocument/2006/relationships/image" Target="../media/image48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51.wmf"/><Relationship Id="rId1" Type="http://schemas.openxmlformats.org/officeDocument/2006/relationships/image" Target="../media/image5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Gill Sans MT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8250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Gill Sans MT" pitchFamily="34" charset="0"/>
              </a:defRPr>
            </a:lvl1pPr>
          </a:lstStyle>
          <a:p>
            <a:pPr>
              <a:defRPr/>
            </a:pPr>
            <a:fld id="{DFBEED4C-4A6C-49E1-8371-630E8698529E}" type="datetimeFigureOut">
              <a:rPr lang="en-US"/>
              <a:pPr>
                <a:defRPr/>
              </a:pPr>
              <a:t>6/14/2012</a:t>
            </a:fld>
            <a:endParaRPr lang="en-US"/>
          </a:p>
        </p:txBody>
      </p:sp>
      <p:sp>
        <p:nvSpPr>
          <p:cNvPr id="409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ill Sans MT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8250" y="942975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Gill Sans MT" pitchFamily="34" charset="0"/>
              </a:defRPr>
            </a:lvl1pPr>
          </a:lstStyle>
          <a:p>
            <a:pPr>
              <a:defRPr/>
            </a:pPr>
            <a:fld id="{021C2570-BCC9-447B-9F72-D943C5F9F253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2206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77825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774D61-E4E1-4700-B027-5B4C0633D4F0}" type="datetimeFigureOut">
              <a:rPr lang="es-ES" smtClean="0"/>
              <a:t>14/06/2012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66750" y="4716463"/>
            <a:ext cx="5335588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778250" y="942975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ADBBD2-B7A7-4216-8527-53CFF40EB49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967218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ADBBD2-B7A7-4216-8527-53CFF40EB492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350241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7 Elipse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8 Elipse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13 Título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22" name="21 Subtítulo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6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990B678-150C-466F-97FC-F80D3A30017B}" type="datetimeFigureOut">
              <a:rPr lang="es-ES"/>
              <a:pPr>
                <a:defRPr/>
              </a:pPr>
              <a:t>14/06/2012</a:t>
            </a:fld>
            <a:endParaRPr lang="es-ES"/>
          </a:p>
        </p:txBody>
      </p:sp>
      <p:sp>
        <p:nvSpPr>
          <p:cNvPr id="7" name="19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8" name="9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1470D85-3C90-4BBD-A75F-3E5EDA83481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2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4E12CA-224E-47C3-AC84-DB83354125F3}" type="datetimeFigureOut">
              <a:rPr lang="es-ES"/>
              <a:pPr>
                <a:defRPr/>
              </a:pPr>
              <a:t>14/06/2012</a:t>
            </a:fld>
            <a:endParaRPr lang="es-ES"/>
          </a:p>
        </p:txBody>
      </p:sp>
      <p:sp>
        <p:nvSpPr>
          <p:cNvPr id="5" name="9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2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572FE1-C658-4033-8C86-3096084AA7A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2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E6D87C-D7CE-4694-B04E-5266B33F9E55}" type="datetimeFigureOut">
              <a:rPr lang="es-ES"/>
              <a:pPr>
                <a:defRPr/>
              </a:pPr>
              <a:t>14/06/2012</a:t>
            </a:fld>
            <a:endParaRPr lang="es-ES"/>
          </a:p>
        </p:txBody>
      </p:sp>
      <p:sp>
        <p:nvSpPr>
          <p:cNvPr id="5" name="9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2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93771E-8606-4F5A-BB67-216444CD0F2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1C0514-108C-43CD-A22C-4373DB66BD35}" type="datetimeFigureOut">
              <a:rPr lang="es-ES"/>
              <a:pPr>
                <a:defRPr/>
              </a:pPr>
              <a:t>14/06/2012</a:t>
            </a:fld>
            <a:endParaRPr lang="es-ES"/>
          </a:p>
        </p:txBody>
      </p:sp>
      <p:sp>
        <p:nvSpPr>
          <p:cNvPr id="3" name="9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2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B2D8E5-045E-4CB0-BA9E-8819EB25D11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2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E7B7A2-0D0B-4C51-A45A-36EE6660675B}" type="datetimeFigureOut">
              <a:rPr lang="es-ES"/>
              <a:pPr>
                <a:defRPr/>
              </a:pPr>
              <a:t>14/06/2012</a:t>
            </a:fld>
            <a:endParaRPr lang="es-ES"/>
          </a:p>
        </p:txBody>
      </p:sp>
      <p:sp>
        <p:nvSpPr>
          <p:cNvPr id="5" name="9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2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A2D328-8F01-45C4-BF69-5FD04BD9658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6 Rectángulo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9 Rectángulo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7 Elipse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8 Elipse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A528DCD-874C-45EF-95A6-EC1364AAA983}" type="datetimeFigureOut">
              <a:rPr lang="es-ES"/>
              <a:pPr>
                <a:defRPr/>
              </a:pPr>
              <a:t>14/06/2012</a:t>
            </a:fld>
            <a:endParaRPr lang="es-ES"/>
          </a:p>
        </p:txBody>
      </p:sp>
      <p:sp>
        <p:nvSpPr>
          <p:cNvPr id="9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10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509C616-D354-4F96-85B4-256FCAAE7B7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2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BE8FA3-6721-499D-B0E7-F90D016D9AF3}" type="datetimeFigureOut">
              <a:rPr lang="es-ES"/>
              <a:pPr>
                <a:defRPr/>
              </a:pPr>
              <a:t>14/06/2012</a:t>
            </a:fld>
            <a:endParaRPr lang="es-ES"/>
          </a:p>
        </p:txBody>
      </p:sp>
      <p:sp>
        <p:nvSpPr>
          <p:cNvPr id="6" name="9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2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BCF871-99A3-4BEE-9103-F9BE4DF255E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0F3C63D-2057-4534-B1ED-7166AB0C0A47}" type="datetimeFigureOut">
              <a:rPr lang="es-ES"/>
              <a:pPr>
                <a:defRPr/>
              </a:pPr>
              <a:t>14/06/2012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4B7106A-4316-4CB5-95A1-D9FFD63DDCA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F943A6-A220-470D-952F-B79D7AB7A622}" type="datetimeFigureOut">
              <a:rPr lang="es-ES"/>
              <a:pPr>
                <a:defRPr/>
              </a:pPr>
              <a:t>14/06/2012</a:t>
            </a:fld>
            <a:endParaRPr lang="es-ES"/>
          </a:p>
        </p:txBody>
      </p:sp>
      <p:sp>
        <p:nvSpPr>
          <p:cNvPr id="4" name="9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2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FAB96E-5D2D-4365-8E6D-A3B0BACD43D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4 Rectángulo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5 Rectángulo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DD072E6-59FF-4D6C-90D4-BE62E928169F}" type="datetimeFigureOut">
              <a:rPr lang="es-ES"/>
              <a:pPr>
                <a:defRPr/>
              </a:pPr>
              <a:t>14/06/2012</a:t>
            </a:fld>
            <a:endParaRPr lang="es-ES"/>
          </a:p>
        </p:txBody>
      </p:sp>
      <p:sp>
        <p:nvSpPr>
          <p:cNvPr id="5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6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A71547F-7E06-4383-A8F5-D7D2D2BF5FA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EC2FB4B-6085-4ED7-B9C8-AA7211FF7D4A}" type="datetimeFigureOut">
              <a:rPr lang="es-ES"/>
              <a:pPr>
                <a:defRPr/>
              </a:pPr>
              <a:t>14/06/2012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D832445-A4D8-4876-8637-F44BCE13650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Rectángulo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>
            <a:extLst/>
          </a:lstStyle>
          <a:p>
            <a:pPr indent="-283464" fontAlgn="auto">
              <a:lnSpc>
                <a:spcPts val="3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>
              <a:latin typeface="+mn-lt"/>
              <a:cs typeface="+mn-cs"/>
            </a:endParaRPr>
          </a:p>
        </p:txBody>
      </p:sp>
      <p:sp>
        <p:nvSpPr>
          <p:cNvPr id="6" name="8 Proceso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9 Proceso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es-ES" noProof="0" smtClean="0"/>
              <a:t>Haga clic en el icono para agregar una imagen</a:t>
            </a:r>
            <a:endParaRPr lang="es-ES" noProof="0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8A63E23-D39A-4245-9C9A-CAE6AF4735ED}" type="datetimeFigureOut">
              <a:rPr lang="es-ES"/>
              <a:pPr>
                <a:defRPr/>
              </a:pPr>
              <a:t>14/06/2012</a:t>
            </a:fld>
            <a:endParaRPr lang="es-ES"/>
          </a:p>
        </p:txBody>
      </p:sp>
      <p:sp>
        <p:nvSpPr>
          <p:cNvPr id="9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10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4EE3524-104C-455D-9D66-F05F00A62F7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ircular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7 Elipse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10 Anillo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11 Rectángulo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4 Marcador de título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1033" name="8 Marcador de texto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24" name="23 Marcador de fecha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59AC6B62-7A84-46DA-AACD-845CFB155BA6}" type="datetimeFigureOut">
              <a:rPr lang="es-ES"/>
              <a:pPr>
                <a:defRPr/>
              </a:pPr>
              <a:t>14/06/2012</a:t>
            </a:fld>
            <a:endParaRPr lang="es-ES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22" name="21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BFEEAEF4-AE0B-4032-B2ED-93A2229A472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  <p:sp>
        <p:nvSpPr>
          <p:cNvPr id="15" name="14 Rectángulo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08" r:id="rId2"/>
    <p:sldLayoutId id="2147483710" r:id="rId3"/>
    <p:sldLayoutId id="2147483707" r:id="rId4"/>
    <p:sldLayoutId id="2147483711" r:id="rId5"/>
    <p:sldLayoutId id="2147483706" r:id="rId6"/>
    <p:sldLayoutId id="2147483712" r:id="rId7"/>
    <p:sldLayoutId id="2147483713" r:id="rId8"/>
    <p:sldLayoutId id="2147483714" r:id="rId9"/>
    <p:sldLayoutId id="2147483705" r:id="rId10"/>
    <p:sldLayoutId id="2147483704" r:id="rId11"/>
    <p:sldLayoutId id="2147483703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jmur@unizar.es" TargetMode="External"/><Relationship Id="rId2" Type="http://schemas.openxmlformats.org/officeDocument/2006/relationships/hyperlink" Target="mailto:r.gil-serrate@lse.ac.uk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47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49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48.w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51.w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50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.wm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mailto:jmur@unizar.es" TargetMode="External"/><Relationship Id="rId2" Type="http://schemas.openxmlformats.org/officeDocument/2006/relationships/hyperlink" Target="mailto:r.gil-serrate@lse.ac.uk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7" Type="http://schemas.openxmlformats.org/officeDocument/2006/relationships/image" Target="../media/image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15.png"/><Relationship Id="rId9" Type="http://schemas.openxmlformats.org/officeDocument/2006/relationships/image" Target="../media/image5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6.w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ctrTitle"/>
          </p:nvPr>
        </p:nvSpPr>
        <p:spPr>
          <a:xfrm>
            <a:off x="971550" y="404664"/>
            <a:ext cx="7992938" cy="923255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GB" sz="2400" b="1" dirty="0" smtClean="0">
                <a:solidFill>
                  <a:schemeClr val="tx2">
                    <a:satMod val="130000"/>
                  </a:schemeClr>
                </a:solidFill>
                <a:effectLst/>
              </a:rPr>
              <a:t>Structural breaks in the </a:t>
            </a:r>
            <a:r>
              <a:rPr lang="en-GB" sz="2400" b="1" dirty="0">
                <a:solidFill>
                  <a:schemeClr val="tx2">
                    <a:satMod val="130000"/>
                  </a:schemeClr>
                </a:solidFill>
                <a:effectLst/>
              </a:rPr>
              <a:t>Spanish housing </a:t>
            </a:r>
            <a:r>
              <a:rPr lang="en-GB" sz="2400" b="1" dirty="0" smtClean="0">
                <a:solidFill>
                  <a:schemeClr val="tx2">
                    <a:satMod val="130000"/>
                  </a:schemeClr>
                </a:solidFill>
                <a:effectLst/>
              </a:rPr>
              <a:t>market. </a:t>
            </a:r>
            <a:r>
              <a:rPr lang="en-GB" sz="2400" b="1" dirty="0">
                <a:solidFill>
                  <a:schemeClr val="tx2">
                    <a:satMod val="130000"/>
                  </a:schemeClr>
                </a:solidFill>
                <a:effectLst/>
              </a:rPr>
              <a:t>Evidence from a spatial panel for the period </a:t>
            </a:r>
            <a:r>
              <a:rPr lang="en-GB" sz="2400" b="1" dirty="0" smtClean="0">
                <a:solidFill>
                  <a:schemeClr val="tx2">
                    <a:satMod val="130000"/>
                  </a:schemeClr>
                </a:solidFill>
                <a:effectLst/>
              </a:rPr>
              <a:t>1995-2010</a:t>
            </a:r>
            <a:endParaRPr lang="es-MX" sz="2400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15362" name="1 Rectángulo"/>
          <p:cNvSpPr>
            <a:spLocks noChangeArrowheads="1"/>
          </p:cNvSpPr>
          <p:nvPr/>
        </p:nvSpPr>
        <p:spPr bwMode="auto">
          <a:xfrm>
            <a:off x="1116013" y="2906628"/>
            <a:ext cx="7777162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_tradnl" dirty="0">
                <a:latin typeface="Gill Sans MT" pitchFamily="34" charset="0"/>
              </a:rPr>
              <a:t>Ramiro Gil-</a:t>
            </a:r>
            <a:r>
              <a:rPr lang="es-ES_tradnl" dirty="0" err="1">
                <a:latin typeface="Gill Sans MT" pitchFamily="34" charset="0"/>
              </a:rPr>
              <a:t>Serrate</a:t>
            </a:r>
            <a:r>
              <a:rPr lang="es-ES_tradnl" dirty="0">
                <a:latin typeface="Gill Sans MT" pitchFamily="34" charset="0"/>
              </a:rPr>
              <a:t> (*) and Jesús </a:t>
            </a:r>
            <a:r>
              <a:rPr lang="es-ES_tradnl" dirty="0" err="1">
                <a:latin typeface="Gill Sans MT" pitchFamily="34" charset="0"/>
              </a:rPr>
              <a:t>Mur</a:t>
            </a:r>
            <a:r>
              <a:rPr lang="es-ES_tradnl" dirty="0">
                <a:latin typeface="Gill Sans MT" pitchFamily="34" charset="0"/>
              </a:rPr>
              <a:t> (**)</a:t>
            </a:r>
          </a:p>
          <a:p>
            <a:pPr algn="ctr"/>
            <a:endParaRPr lang="es-ES" dirty="0">
              <a:latin typeface="Gill Sans MT" pitchFamily="34" charset="0"/>
            </a:endParaRPr>
          </a:p>
          <a:p>
            <a:r>
              <a:rPr lang="es-ES_tradnl" dirty="0">
                <a:latin typeface="Gill Sans MT" pitchFamily="34" charset="0"/>
              </a:rPr>
              <a:t> </a:t>
            </a:r>
            <a:endParaRPr lang="es-ES" dirty="0">
              <a:latin typeface="Gill Sans MT" pitchFamily="34" charset="0"/>
            </a:endParaRPr>
          </a:p>
          <a:p>
            <a:r>
              <a:rPr lang="en-GB" dirty="0" smtClean="0">
                <a:latin typeface="Gill Sans MT" pitchFamily="34" charset="0"/>
              </a:rPr>
              <a:t>(*) Centro </a:t>
            </a:r>
            <a:r>
              <a:rPr lang="en-GB" dirty="0" err="1">
                <a:latin typeface="Gill Sans MT" pitchFamily="34" charset="0"/>
              </a:rPr>
              <a:t>Universitario</a:t>
            </a:r>
            <a:r>
              <a:rPr lang="en-GB" dirty="0">
                <a:latin typeface="Gill Sans MT" pitchFamily="34" charset="0"/>
              </a:rPr>
              <a:t> de la </a:t>
            </a:r>
            <a:r>
              <a:rPr lang="en-GB" dirty="0" err="1">
                <a:latin typeface="Gill Sans MT" pitchFamily="34" charset="0"/>
              </a:rPr>
              <a:t>Defensa</a:t>
            </a:r>
            <a:r>
              <a:rPr lang="en-GB" dirty="0">
                <a:latin typeface="Gill Sans MT" pitchFamily="34" charset="0"/>
              </a:rPr>
              <a:t> (CUD) and Department of Geography and Environment, LSE (</a:t>
            </a:r>
            <a:r>
              <a:rPr lang="en-GB" u="sng" dirty="0">
                <a:latin typeface="Gill Sans MT" pitchFamily="34" charset="0"/>
                <a:hlinkClick r:id="rId2"/>
              </a:rPr>
              <a:t>r.gil-serrate@lse.ac.uk</a:t>
            </a:r>
            <a:r>
              <a:rPr lang="en-GB" dirty="0">
                <a:latin typeface="Gill Sans MT" pitchFamily="34" charset="0"/>
              </a:rPr>
              <a:t>) </a:t>
            </a:r>
            <a:endParaRPr lang="es-ES" dirty="0">
              <a:latin typeface="Gill Sans MT" pitchFamily="34" charset="0"/>
            </a:endParaRPr>
          </a:p>
          <a:p>
            <a:r>
              <a:rPr lang="en-US" dirty="0">
                <a:latin typeface="Gill Sans MT" pitchFamily="34" charset="0"/>
              </a:rPr>
              <a:t>(**) Economic Analysis Department, University of Zaragoza (</a:t>
            </a:r>
            <a:r>
              <a:rPr lang="en-US" u="sng" dirty="0">
                <a:latin typeface="Gill Sans MT" pitchFamily="34" charset="0"/>
                <a:hlinkClick r:id="rId3"/>
              </a:rPr>
              <a:t>jmur@unizar.es</a:t>
            </a:r>
            <a:r>
              <a:rPr lang="en-US" dirty="0">
                <a:latin typeface="Gill Sans MT" pitchFamily="34" charset="0"/>
              </a:rPr>
              <a:t>)</a:t>
            </a:r>
            <a:endParaRPr lang="es-ES" dirty="0">
              <a:latin typeface="Gill Sans MT" pitchFamily="34" charset="0"/>
            </a:endParaRPr>
          </a:p>
        </p:txBody>
      </p:sp>
      <p:sp>
        <p:nvSpPr>
          <p:cNvPr id="15363" name="2 Rectángulo"/>
          <p:cNvSpPr>
            <a:spLocks noChangeArrowheads="1"/>
          </p:cNvSpPr>
          <p:nvPr/>
        </p:nvSpPr>
        <p:spPr bwMode="auto">
          <a:xfrm>
            <a:off x="971550" y="5159375"/>
            <a:ext cx="79216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i="1" dirty="0" smtClean="0">
                <a:latin typeface="Gill Sans MT" pitchFamily="34" charset="0"/>
              </a:rPr>
              <a:t>European Real Estate Society. </a:t>
            </a:r>
            <a:r>
              <a:rPr lang="en-GB" i="1" dirty="0" smtClean="0">
                <a:latin typeface="Gill Sans MT" pitchFamily="34" charset="0"/>
              </a:rPr>
              <a:t>  </a:t>
            </a:r>
            <a:r>
              <a:rPr lang="en-GB" b="1" i="1" dirty="0" smtClean="0">
                <a:latin typeface="Gill Sans MT" pitchFamily="34" charset="0"/>
              </a:rPr>
              <a:t>ERES2012 </a:t>
            </a:r>
            <a:endParaRPr lang="es-ES" b="1" dirty="0">
              <a:latin typeface="Gill Sans MT" pitchFamily="34" charset="0"/>
            </a:endParaRPr>
          </a:p>
          <a:p>
            <a:pPr algn="ctr"/>
            <a:r>
              <a:rPr lang="en-GB" dirty="0" smtClean="0">
                <a:latin typeface="Gill Sans MT" pitchFamily="34" charset="0"/>
              </a:rPr>
              <a:t>Edinburgh, 13th-16th </a:t>
            </a:r>
            <a:r>
              <a:rPr lang="en-GB" dirty="0">
                <a:latin typeface="Gill Sans MT" pitchFamily="34" charset="0"/>
              </a:rPr>
              <a:t>June </a:t>
            </a:r>
            <a:r>
              <a:rPr lang="en-GB" dirty="0" smtClean="0">
                <a:latin typeface="Gill Sans MT" pitchFamily="34" charset="0"/>
              </a:rPr>
              <a:t>2012</a:t>
            </a:r>
            <a:endParaRPr lang="es-ES" dirty="0">
              <a:latin typeface="Gill Sans M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68 CuadroTexto"/>
          <p:cNvSpPr txBox="1">
            <a:spLocks noChangeArrowheads="1"/>
          </p:cNvSpPr>
          <p:nvPr/>
        </p:nvSpPr>
        <p:spPr bwMode="auto">
          <a:xfrm>
            <a:off x="2771775" y="620713"/>
            <a:ext cx="12239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1600" b="1" dirty="0">
                <a:solidFill>
                  <a:srgbClr val="7F7F7F"/>
                </a:solidFill>
                <a:latin typeface="Sylfaen" pitchFamily="18" charset="0"/>
              </a:rPr>
              <a:t>PVR 1995</a:t>
            </a:r>
          </a:p>
        </p:txBody>
      </p:sp>
      <p:sp>
        <p:nvSpPr>
          <p:cNvPr id="18434" name="75 CuadroTexto"/>
          <p:cNvSpPr txBox="1">
            <a:spLocks noChangeArrowheads="1"/>
          </p:cNvSpPr>
          <p:nvPr/>
        </p:nvSpPr>
        <p:spPr bwMode="auto">
          <a:xfrm>
            <a:off x="2627313" y="3573463"/>
            <a:ext cx="1200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1600" b="1" dirty="0">
                <a:solidFill>
                  <a:srgbClr val="7F7F7F"/>
                </a:solidFill>
                <a:latin typeface="Sylfaen" pitchFamily="18" charset="0"/>
              </a:rPr>
              <a:t>UNE 1995</a:t>
            </a:r>
          </a:p>
        </p:txBody>
      </p:sp>
      <p:sp>
        <p:nvSpPr>
          <p:cNvPr id="18435" name="76 CuadroTexto"/>
          <p:cNvSpPr txBox="1">
            <a:spLocks noChangeArrowheads="1"/>
          </p:cNvSpPr>
          <p:nvPr/>
        </p:nvSpPr>
        <p:spPr bwMode="auto">
          <a:xfrm>
            <a:off x="6516216" y="644178"/>
            <a:ext cx="11525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1600" b="1" dirty="0">
                <a:solidFill>
                  <a:srgbClr val="7F7F7F"/>
                </a:solidFill>
                <a:latin typeface="Sylfaen" pitchFamily="18" charset="0"/>
              </a:rPr>
              <a:t>RPC 1995</a:t>
            </a:r>
          </a:p>
        </p:txBody>
      </p:sp>
      <p:sp>
        <p:nvSpPr>
          <p:cNvPr id="18436" name="77 CuadroTexto"/>
          <p:cNvSpPr txBox="1">
            <a:spLocks noChangeArrowheads="1"/>
          </p:cNvSpPr>
          <p:nvPr/>
        </p:nvSpPr>
        <p:spPr bwMode="auto">
          <a:xfrm>
            <a:off x="6516688" y="3573016"/>
            <a:ext cx="10810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1600" b="1">
                <a:solidFill>
                  <a:srgbClr val="7F7F7F"/>
                </a:solidFill>
                <a:latin typeface="Sylfaen" pitchFamily="18" charset="0"/>
              </a:rPr>
              <a:t>HST 1995</a:t>
            </a:r>
          </a:p>
        </p:txBody>
      </p:sp>
      <p:pic>
        <p:nvPicPr>
          <p:cNvPr id="18437" name="Picture 10" descr="pvr9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92275" y="908050"/>
            <a:ext cx="3598863" cy="254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13" descr="rpc199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64163" y="908720"/>
            <a:ext cx="3598862" cy="254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Picture 14" descr="une 199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92275" y="3860800"/>
            <a:ext cx="3598863" cy="254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0" name="Picture 15" descr="hst 199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92725" y="3860800"/>
            <a:ext cx="3598863" cy="254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1 Título"/>
          <p:cNvSpPr>
            <a:spLocks noGrp="1"/>
          </p:cNvSpPr>
          <p:nvPr>
            <p:ph type="title"/>
          </p:nvPr>
        </p:nvSpPr>
        <p:spPr>
          <a:xfrm>
            <a:off x="2043113" y="116633"/>
            <a:ext cx="5842000" cy="359618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sz="2800" dirty="0" err="1"/>
              <a:t>The</a:t>
            </a:r>
            <a:r>
              <a:rPr lang="es-ES" sz="2800" dirty="0"/>
              <a:t> </a:t>
            </a:r>
            <a:r>
              <a:rPr lang="es-ES" sz="2800" dirty="0" err="1"/>
              <a:t>Spanish</a:t>
            </a:r>
            <a:r>
              <a:rPr lang="es-ES" sz="2800" dirty="0"/>
              <a:t> case. </a:t>
            </a:r>
            <a:r>
              <a:rPr lang="es-ES" sz="2800" dirty="0" err="1"/>
              <a:t>Some</a:t>
            </a:r>
            <a:r>
              <a:rPr lang="es-ES" sz="2800" dirty="0"/>
              <a:t> </a:t>
            </a:r>
            <a:r>
              <a:rPr lang="es-ES" sz="2800" dirty="0" err="1"/>
              <a:t>facts</a:t>
            </a:r>
            <a:r>
              <a:rPr lang="es-ES" sz="2800" dirty="0"/>
              <a:t> and figures</a:t>
            </a:r>
            <a:endParaRPr lang="es-MX" sz="2800" dirty="0">
              <a:solidFill>
                <a:schemeClr val="tx2">
                  <a:satMod val="130000"/>
                </a:schemeClr>
              </a:solidFill>
              <a:latin typeface="Sylfaen" pitchFamily="18" charset="0"/>
            </a:endParaRPr>
          </a:p>
        </p:txBody>
      </p:sp>
      <p:sp>
        <p:nvSpPr>
          <p:cNvPr id="12" name="2 Marcador de contenido"/>
          <p:cNvSpPr txBox="1">
            <a:spLocks/>
          </p:cNvSpPr>
          <p:nvPr/>
        </p:nvSpPr>
        <p:spPr bwMode="auto">
          <a:xfrm>
            <a:off x="4139952" y="2708920"/>
            <a:ext cx="1008112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65125" indent="-282575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36538" algn="l" rtl="0" eaLnBrk="0" fontAlgn="base" hangingPunct="0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58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1730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32D2E"/>
              </a:buClr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6988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82550" indent="0">
              <a:buFont typeface="Wingdings 2" pitchFamily="18" charset="2"/>
              <a:buNone/>
            </a:pPr>
            <a:r>
              <a:rPr lang="en-GB" sz="1200" b="1" dirty="0" smtClean="0">
                <a:solidFill>
                  <a:srgbClr val="C00000"/>
                </a:solidFill>
              </a:rPr>
              <a:t>HOUSE PRICES</a:t>
            </a:r>
            <a:endParaRPr lang="es-ES" sz="1200" b="1" dirty="0">
              <a:solidFill>
                <a:srgbClr val="C00000"/>
              </a:solidFill>
            </a:endParaRPr>
          </a:p>
        </p:txBody>
      </p:sp>
      <p:sp>
        <p:nvSpPr>
          <p:cNvPr id="13" name="2 Marcador de contenido"/>
          <p:cNvSpPr txBox="1">
            <a:spLocks/>
          </p:cNvSpPr>
          <p:nvPr/>
        </p:nvSpPr>
        <p:spPr bwMode="auto">
          <a:xfrm>
            <a:off x="7308305" y="5733256"/>
            <a:ext cx="1368152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65125" indent="-282575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36538" algn="l" rtl="0" eaLnBrk="0" fontAlgn="base" hangingPunct="0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58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1730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32D2E"/>
              </a:buClr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6988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82550" indent="0">
              <a:buFont typeface="Wingdings 2" pitchFamily="18" charset="2"/>
              <a:buNone/>
            </a:pPr>
            <a:r>
              <a:rPr lang="en-GB" sz="1200" b="1" dirty="0" smtClean="0">
                <a:solidFill>
                  <a:srgbClr val="C00000"/>
                </a:solidFill>
              </a:rPr>
              <a:t>MORTGAGE  OFFER</a:t>
            </a:r>
            <a:endParaRPr lang="es-ES" sz="1200" b="1" dirty="0">
              <a:solidFill>
                <a:srgbClr val="C00000"/>
              </a:solidFill>
            </a:endParaRPr>
          </a:p>
        </p:txBody>
      </p:sp>
      <p:sp>
        <p:nvSpPr>
          <p:cNvPr id="14" name="2 Marcador de contenido"/>
          <p:cNvSpPr txBox="1">
            <a:spLocks/>
          </p:cNvSpPr>
          <p:nvPr/>
        </p:nvSpPr>
        <p:spPr bwMode="auto">
          <a:xfrm>
            <a:off x="7668741" y="2708920"/>
            <a:ext cx="1222847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65125" indent="-282575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36538" algn="l" rtl="0" eaLnBrk="0" fontAlgn="base" hangingPunct="0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58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1730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32D2E"/>
              </a:buClr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6988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82550" indent="0">
              <a:buFont typeface="Wingdings 2" pitchFamily="18" charset="2"/>
              <a:buNone/>
            </a:pPr>
            <a:r>
              <a:rPr lang="en-GB" sz="1200" b="1" dirty="0" smtClean="0">
                <a:solidFill>
                  <a:srgbClr val="C00000"/>
                </a:solidFill>
              </a:rPr>
              <a:t>PER CAPITA INCOME</a:t>
            </a:r>
            <a:endParaRPr lang="es-ES" sz="1200" b="1" dirty="0">
              <a:solidFill>
                <a:srgbClr val="C00000"/>
              </a:solidFill>
            </a:endParaRPr>
          </a:p>
        </p:txBody>
      </p:sp>
      <p:sp>
        <p:nvSpPr>
          <p:cNvPr id="15" name="2 Marcador de contenido"/>
          <p:cNvSpPr txBox="1">
            <a:spLocks/>
          </p:cNvSpPr>
          <p:nvPr/>
        </p:nvSpPr>
        <p:spPr bwMode="auto">
          <a:xfrm>
            <a:off x="3491706" y="5805264"/>
            <a:ext cx="1656358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65125" indent="-282575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36538" algn="l" rtl="0" eaLnBrk="0" fontAlgn="base" hangingPunct="0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58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1730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32D2E"/>
              </a:buClr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6988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82550" indent="0">
              <a:buFont typeface="Wingdings 2" pitchFamily="18" charset="2"/>
              <a:buNone/>
            </a:pPr>
            <a:r>
              <a:rPr lang="en-GB" sz="1200" b="1" dirty="0" smtClean="0">
                <a:solidFill>
                  <a:srgbClr val="C00000"/>
                </a:solidFill>
              </a:rPr>
              <a:t>UNEMPLOYMENT</a:t>
            </a:r>
            <a:endParaRPr lang="es-ES" sz="1200" b="1" dirty="0">
              <a:solidFill>
                <a:srgbClr val="C00000"/>
              </a:solidFill>
            </a:endParaRPr>
          </a:p>
        </p:txBody>
      </p:sp>
      <p:sp>
        <p:nvSpPr>
          <p:cNvPr id="16" name="1 Título"/>
          <p:cNvSpPr txBox="1">
            <a:spLocks/>
          </p:cNvSpPr>
          <p:nvPr/>
        </p:nvSpPr>
        <p:spPr>
          <a:xfrm rot="16200000">
            <a:off x="-975059" y="3431443"/>
            <a:ext cx="3100809" cy="359619"/>
          </a:xfrm>
          <a:prstGeom prst="rect">
            <a:avLst/>
          </a:prstGeom>
        </p:spPr>
        <p:txBody>
          <a:bodyPr vert="vert">
            <a:normAutofit fontScale="975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300" kern="1200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9pPr>
            <a:extLst/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es-ES" sz="2800" b="1" dirty="0" smtClean="0"/>
              <a:t>  VALU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es-ES" sz="2800" b="1" dirty="0" smtClean="0"/>
              <a:t>E</a:t>
            </a:r>
            <a:endParaRPr lang="es-MX" sz="2800" b="1" dirty="0">
              <a:solidFill>
                <a:schemeClr val="tx2">
                  <a:satMod val="130000"/>
                </a:schemeClr>
              </a:solidFill>
              <a:latin typeface="Sylfaen" pitchFamily="18" charset="0"/>
            </a:endParaRPr>
          </a:p>
        </p:txBody>
      </p:sp>
      <p:sp>
        <p:nvSpPr>
          <p:cNvPr id="18" name="2 Marcador de contenido"/>
          <p:cNvSpPr txBox="1">
            <a:spLocks/>
          </p:cNvSpPr>
          <p:nvPr/>
        </p:nvSpPr>
        <p:spPr bwMode="auto">
          <a:xfrm>
            <a:off x="72008" y="5301208"/>
            <a:ext cx="1331640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65125" indent="-282575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36538" algn="l" rtl="0" eaLnBrk="0" fontAlgn="base" hangingPunct="0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58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1730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32D2E"/>
              </a:buClr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6988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82550" indent="0">
              <a:buFont typeface="Wingdings 2" pitchFamily="18" charset="2"/>
              <a:buNone/>
            </a:pPr>
            <a:r>
              <a:rPr lang="en-GB" sz="2400" b="1" dirty="0" smtClean="0"/>
              <a:t>1995</a:t>
            </a:r>
            <a:endParaRPr lang="es-E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68 CuadroTexto"/>
          <p:cNvSpPr txBox="1">
            <a:spLocks noChangeArrowheads="1"/>
          </p:cNvSpPr>
          <p:nvPr/>
        </p:nvSpPr>
        <p:spPr bwMode="auto">
          <a:xfrm>
            <a:off x="2843213" y="765175"/>
            <a:ext cx="12239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1600" b="1">
                <a:solidFill>
                  <a:srgbClr val="7F7F7F"/>
                </a:solidFill>
                <a:latin typeface="Sylfaen" pitchFamily="18" charset="0"/>
              </a:rPr>
              <a:t>PVR 2007</a:t>
            </a:r>
          </a:p>
        </p:txBody>
      </p:sp>
      <p:sp>
        <p:nvSpPr>
          <p:cNvPr id="19458" name="75 CuadroTexto"/>
          <p:cNvSpPr txBox="1">
            <a:spLocks noChangeArrowheads="1"/>
          </p:cNvSpPr>
          <p:nvPr/>
        </p:nvSpPr>
        <p:spPr bwMode="auto">
          <a:xfrm>
            <a:off x="2627313" y="3716338"/>
            <a:ext cx="1200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1600" b="1">
                <a:solidFill>
                  <a:srgbClr val="7F7F7F"/>
                </a:solidFill>
                <a:latin typeface="Sylfaen" pitchFamily="18" charset="0"/>
              </a:rPr>
              <a:t>UNE 2007</a:t>
            </a:r>
          </a:p>
        </p:txBody>
      </p:sp>
      <p:sp>
        <p:nvSpPr>
          <p:cNvPr id="19459" name="76 CuadroTexto"/>
          <p:cNvSpPr txBox="1">
            <a:spLocks noChangeArrowheads="1"/>
          </p:cNvSpPr>
          <p:nvPr/>
        </p:nvSpPr>
        <p:spPr bwMode="auto">
          <a:xfrm>
            <a:off x="6948488" y="692150"/>
            <a:ext cx="11525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1600" b="1">
                <a:solidFill>
                  <a:srgbClr val="7F7F7F"/>
                </a:solidFill>
                <a:latin typeface="Sylfaen" pitchFamily="18" charset="0"/>
              </a:rPr>
              <a:t>RPC 2007</a:t>
            </a:r>
          </a:p>
        </p:txBody>
      </p:sp>
      <p:sp>
        <p:nvSpPr>
          <p:cNvPr id="19460" name="77 CuadroTexto"/>
          <p:cNvSpPr txBox="1">
            <a:spLocks noChangeArrowheads="1"/>
          </p:cNvSpPr>
          <p:nvPr/>
        </p:nvSpPr>
        <p:spPr bwMode="auto">
          <a:xfrm>
            <a:off x="6659563" y="3573463"/>
            <a:ext cx="10810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1600" b="1">
                <a:solidFill>
                  <a:srgbClr val="7F7F7F"/>
                </a:solidFill>
                <a:latin typeface="Sylfaen" pitchFamily="18" charset="0"/>
              </a:rPr>
              <a:t>HST 2007</a:t>
            </a:r>
          </a:p>
        </p:txBody>
      </p:sp>
      <p:pic>
        <p:nvPicPr>
          <p:cNvPr id="19461" name="Picture 8" descr="pvr 200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1913" y="1052513"/>
            <a:ext cx="3598862" cy="254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9" descr="rpc200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8263" y="981075"/>
            <a:ext cx="3598862" cy="254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3" name="Picture 10" descr="une200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31913" y="4005263"/>
            <a:ext cx="3598862" cy="254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4" name="Picture 11" descr="hst 200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48263" y="3933825"/>
            <a:ext cx="3598862" cy="254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1 Título"/>
          <p:cNvSpPr txBox="1">
            <a:spLocks/>
          </p:cNvSpPr>
          <p:nvPr/>
        </p:nvSpPr>
        <p:spPr>
          <a:xfrm>
            <a:off x="2043113" y="116633"/>
            <a:ext cx="5842000" cy="359618"/>
          </a:xfrm>
          <a:prstGeom prst="rect">
            <a:avLst/>
          </a:prstGeom>
        </p:spPr>
        <p:txBody>
          <a:bodyPr>
            <a:normAutofit fontScale="75000" lnSpcReduction="200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300" kern="1200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9pPr>
            <a:extLst/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s-ES" sz="2800" smtClean="0"/>
              <a:t>The Spanish case. Some facts and figures</a:t>
            </a:r>
            <a:endParaRPr lang="es-MX" sz="2800" dirty="0">
              <a:solidFill>
                <a:schemeClr val="tx2">
                  <a:satMod val="130000"/>
                </a:schemeClr>
              </a:solidFill>
              <a:latin typeface="Sylfaen" pitchFamily="18" charset="0"/>
            </a:endParaRPr>
          </a:p>
        </p:txBody>
      </p:sp>
      <p:sp>
        <p:nvSpPr>
          <p:cNvPr id="12" name="1 Título"/>
          <p:cNvSpPr txBox="1">
            <a:spLocks/>
          </p:cNvSpPr>
          <p:nvPr/>
        </p:nvSpPr>
        <p:spPr>
          <a:xfrm rot="16200000">
            <a:off x="-975059" y="3431443"/>
            <a:ext cx="3100809" cy="359619"/>
          </a:xfrm>
          <a:prstGeom prst="rect">
            <a:avLst/>
          </a:prstGeom>
        </p:spPr>
        <p:txBody>
          <a:bodyPr vert="vert">
            <a:normAutofit fontScale="975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300" kern="1200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9pPr>
            <a:extLst/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es-ES" sz="2800" b="1" dirty="0" smtClean="0"/>
              <a:t>  VALU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es-ES" sz="2800" b="1" dirty="0" smtClean="0"/>
              <a:t>E</a:t>
            </a:r>
            <a:endParaRPr lang="es-MX" sz="2800" b="1" dirty="0">
              <a:solidFill>
                <a:schemeClr val="tx2">
                  <a:satMod val="130000"/>
                </a:schemeClr>
              </a:solidFill>
              <a:latin typeface="Sylfaen" pitchFamily="18" charset="0"/>
            </a:endParaRPr>
          </a:p>
        </p:txBody>
      </p:sp>
      <p:sp>
        <p:nvSpPr>
          <p:cNvPr id="13" name="2 Marcador de contenido"/>
          <p:cNvSpPr txBox="1">
            <a:spLocks/>
          </p:cNvSpPr>
          <p:nvPr/>
        </p:nvSpPr>
        <p:spPr bwMode="auto">
          <a:xfrm>
            <a:off x="72008" y="5301208"/>
            <a:ext cx="1331640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65125" indent="-282575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36538" algn="l" rtl="0" eaLnBrk="0" fontAlgn="base" hangingPunct="0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58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1730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32D2E"/>
              </a:buClr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6988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82550" indent="0">
              <a:buFont typeface="Wingdings 2" pitchFamily="18" charset="2"/>
              <a:buNone/>
            </a:pPr>
            <a:r>
              <a:rPr lang="en-GB" sz="2400" b="1" dirty="0" smtClean="0"/>
              <a:t>2007</a:t>
            </a:r>
            <a:endParaRPr lang="es-ES" sz="2400" b="1" dirty="0"/>
          </a:p>
        </p:txBody>
      </p:sp>
      <p:sp>
        <p:nvSpPr>
          <p:cNvPr id="14" name="2 Marcador de contenido"/>
          <p:cNvSpPr txBox="1">
            <a:spLocks/>
          </p:cNvSpPr>
          <p:nvPr/>
        </p:nvSpPr>
        <p:spPr bwMode="auto">
          <a:xfrm>
            <a:off x="3780086" y="2708920"/>
            <a:ext cx="1008112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65125" indent="-282575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36538" algn="l" rtl="0" eaLnBrk="0" fontAlgn="base" hangingPunct="0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58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1730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32D2E"/>
              </a:buClr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6988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82550" indent="0">
              <a:buFont typeface="Wingdings 2" pitchFamily="18" charset="2"/>
              <a:buNone/>
            </a:pPr>
            <a:r>
              <a:rPr lang="en-GB" sz="1200" b="1" dirty="0" smtClean="0">
                <a:solidFill>
                  <a:srgbClr val="C00000"/>
                </a:solidFill>
              </a:rPr>
              <a:t>HOUSE PRICES</a:t>
            </a:r>
            <a:endParaRPr lang="es-ES" sz="1200" b="1" dirty="0">
              <a:solidFill>
                <a:srgbClr val="C00000"/>
              </a:solidFill>
            </a:endParaRPr>
          </a:p>
        </p:txBody>
      </p:sp>
      <p:sp>
        <p:nvSpPr>
          <p:cNvPr id="15" name="2 Marcador de contenido"/>
          <p:cNvSpPr txBox="1">
            <a:spLocks/>
          </p:cNvSpPr>
          <p:nvPr/>
        </p:nvSpPr>
        <p:spPr bwMode="auto">
          <a:xfrm>
            <a:off x="6948439" y="5733256"/>
            <a:ext cx="1368152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65125" indent="-282575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36538" algn="l" rtl="0" eaLnBrk="0" fontAlgn="base" hangingPunct="0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58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1730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32D2E"/>
              </a:buClr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6988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82550" indent="0">
              <a:buFont typeface="Wingdings 2" pitchFamily="18" charset="2"/>
              <a:buNone/>
            </a:pPr>
            <a:r>
              <a:rPr lang="en-GB" sz="1200" b="1" dirty="0" smtClean="0">
                <a:solidFill>
                  <a:srgbClr val="C00000"/>
                </a:solidFill>
              </a:rPr>
              <a:t>MORTGAGE  OFFER</a:t>
            </a:r>
            <a:endParaRPr lang="es-ES" sz="1200" b="1" dirty="0">
              <a:solidFill>
                <a:srgbClr val="C00000"/>
              </a:solidFill>
            </a:endParaRPr>
          </a:p>
        </p:txBody>
      </p:sp>
      <p:sp>
        <p:nvSpPr>
          <p:cNvPr id="16" name="2 Marcador de contenido"/>
          <p:cNvSpPr txBox="1">
            <a:spLocks/>
          </p:cNvSpPr>
          <p:nvPr/>
        </p:nvSpPr>
        <p:spPr bwMode="auto">
          <a:xfrm>
            <a:off x="7308875" y="2708920"/>
            <a:ext cx="1222847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65125" indent="-282575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36538" algn="l" rtl="0" eaLnBrk="0" fontAlgn="base" hangingPunct="0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58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1730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32D2E"/>
              </a:buClr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6988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82550" indent="0">
              <a:buFont typeface="Wingdings 2" pitchFamily="18" charset="2"/>
              <a:buNone/>
            </a:pPr>
            <a:r>
              <a:rPr lang="en-GB" sz="1200" b="1" dirty="0" smtClean="0">
                <a:solidFill>
                  <a:srgbClr val="C00000"/>
                </a:solidFill>
              </a:rPr>
              <a:t>PER CAPITA INCOME</a:t>
            </a:r>
            <a:endParaRPr lang="es-ES" sz="1200" b="1" dirty="0">
              <a:solidFill>
                <a:srgbClr val="C00000"/>
              </a:solidFill>
            </a:endParaRPr>
          </a:p>
        </p:txBody>
      </p:sp>
      <p:sp>
        <p:nvSpPr>
          <p:cNvPr id="17" name="2 Marcador de contenido"/>
          <p:cNvSpPr txBox="1">
            <a:spLocks/>
          </p:cNvSpPr>
          <p:nvPr/>
        </p:nvSpPr>
        <p:spPr bwMode="auto">
          <a:xfrm>
            <a:off x="3131840" y="5805264"/>
            <a:ext cx="1656358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65125" indent="-282575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36538" algn="l" rtl="0" eaLnBrk="0" fontAlgn="base" hangingPunct="0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58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1730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32D2E"/>
              </a:buClr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6988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82550" indent="0">
              <a:buFont typeface="Wingdings 2" pitchFamily="18" charset="2"/>
              <a:buNone/>
            </a:pPr>
            <a:r>
              <a:rPr lang="en-GB" sz="1200" b="1" dirty="0" smtClean="0">
                <a:solidFill>
                  <a:srgbClr val="C00000"/>
                </a:solidFill>
              </a:rPr>
              <a:t>UNEMPLOYMENT</a:t>
            </a:r>
            <a:endParaRPr lang="es-ES" sz="12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68 CuadroTexto"/>
          <p:cNvSpPr txBox="1">
            <a:spLocks noChangeArrowheads="1"/>
          </p:cNvSpPr>
          <p:nvPr/>
        </p:nvSpPr>
        <p:spPr bwMode="auto">
          <a:xfrm>
            <a:off x="2555875" y="692150"/>
            <a:ext cx="12239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1600" b="1">
                <a:solidFill>
                  <a:srgbClr val="7F7F7F"/>
                </a:solidFill>
                <a:latin typeface="Sylfaen" pitchFamily="18" charset="0"/>
              </a:rPr>
              <a:t>PVR 2011</a:t>
            </a:r>
          </a:p>
        </p:txBody>
      </p:sp>
      <p:sp>
        <p:nvSpPr>
          <p:cNvPr id="20482" name="75 CuadroTexto"/>
          <p:cNvSpPr txBox="1">
            <a:spLocks noChangeArrowheads="1"/>
          </p:cNvSpPr>
          <p:nvPr/>
        </p:nvSpPr>
        <p:spPr bwMode="auto">
          <a:xfrm>
            <a:off x="2555875" y="3573463"/>
            <a:ext cx="1200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1600" b="1">
                <a:solidFill>
                  <a:srgbClr val="7F7F7F"/>
                </a:solidFill>
                <a:latin typeface="Sylfaen" pitchFamily="18" charset="0"/>
              </a:rPr>
              <a:t>UNE 2011</a:t>
            </a:r>
          </a:p>
        </p:txBody>
      </p:sp>
      <p:sp>
        <p:nvSpPr>
          <p:cNvPr id="20483" name="76 CuadroTexto"/>
          <p:cNvSpPr txBox="1">
            <a:spLocks noChangeArrowheads="1"/>
          </p:cNvSpPr>
          <p:nvPr/>
        </p:nvSpPr>
        <p:spPr bwMode="auto">
          <a:xfrm>
            <a:off x="6588125" y="620713"/>
            <a:ext cx="11525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1600" b="1">
                <a:solidFill>
                  <a:srgbClr val="7F7F7F"/>
                </a:solidFill>
                <a:latin typeface="Sylfaen" pitchFamily="18" charset="0"/>
              </a:rPr>
              <a:t>RPC 2011</a:t>
            </a:r>
          </a:p>
        </p:txBody>
      </p:sp>
      <p:sp>
        <p:nvSpPr>
          <p:cNvPr id="20484" name="77 CuadroTexto"/>
          <p:cNvSpPr txBox="1">
            <a:spLocks noChangeArrowheads="1"/>
          </p:cNvSpPr>
          <p:nvPr/>
        </p:nvSpPr>
        <p:spPr bwMode="auto">
          <a:xfrm>
            <a:off x="6516688" y="3573463"/>
            <a:ext cx="10810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1600" b="1">
                <a:solidFill>
                  <a:srgbClr val="7F7F7F"/>
                </a:solidFill>
                <a:latin typeface="Sylfaen" pitchFamily="18" charset="0"/>
              </a:rPr>
              <a:t>HST 2011</a:t>
            </a:r>
          </a:p>
        </p:txBody>
      </p:sp>
      <p:pic>
        <p:nvPicPr>
          <p:cNvPr id="20485" name="Picture 10" descr="pvr20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1913" y="1052513"/>
            <a:ext cx="3598862" cy="254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11" descr="rpc 20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8263" y="981075"/>
            <a:ext cx="3598862" cy="254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7" name="Picture 12" descr="une 20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33177" y="3860800"/>
            <a:ext cx="3598863" cy="254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8" name="Picture 13" descr="hst 201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21609" y="3860800"/>
            <a:ext cx="3598863" cy="254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1 Título"/>
          <p:cNvSpPr txBox="1">
            <a:spLocks/>
          </p:cNvSpPr>
          <p:nvPr/>
        </p:nvSpPr>
        <p:spPr>
          <a:xfrm>
            <a:off x="2546424" y="116633"/>
            <a:ext cx="5842000" cy="359618"/>
          </a:xfrm>
          <a:prstGeom prst="rect">
            <a:avLst/>
          </a:prstGeom>
        </p:spPr>
        <p:txBody>
          <a:bodyPr>
            <a:normAutofit fontScale="75000" lnSpcReduction="200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300" kern="1200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9pPr>
            <a:extLst/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s-ES" sz="2800" smtClean="0"/>
              <a:t>The Spanish case. Some facts and figures</a:t>
            </a:r>
            <a:endParaRPr lang="es-MX" sz="2800" dirty="0">
              <a:solidFill>
                <a:schemeClr val="tx2">
                  <a:satMod val="130000"/>
                </a:schemeClr>
              </a:solidFill>
              <a:latin typeface="Sylfaen" pitchFamily="18" charset="0"/>
            </a:endParaRPr>
          </a:p>
        </p:txBody>
      </p:sp>
      <p:sp>
        <p:nvSpPr>
          <p:cNvPr id="12" name="1 Título"/>
          <p:cNvSpPr txBox="1">
            <a:spLocks/>
          </p:cNvSpPr>
          <p:nvPr/>
        </p:nvSpPr>
        <p:spPr>
          <a:xfrm rot="16200000">
            <a:off x="-975059" y="3431443"/>
            <a:ext cx="3100809" cy="359619"/>
          </a:xfrm>
          <a:prstGeom prst="rect">
            <a:avLst/>
          </a:prstGeom>
        </p:spPr>
        <p:txBody>
          <a:bodyPr vert="vert">
            <a:normAutofit fontScale="975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300" kern="1200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9pPr>
            <a:extLst/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es-ES" sz="2800" b="1" dirty="0" smtClean="0"/>
              <a:t>  VALU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es-ES" sz="2800" b="1" dirty="0" smtClean="0"/>
              <a:t>E</a:t>
            </a:r>
            <a:endParaRPr lang="es-MX" sz="2800" b="1" dirty="0">
              <a:solidFill>
                <a:schemeClr val="tx2">
                  <a:satMod val="130000"/>
                </a:schemeClr>
              </a:solidFill>
              <a:latin typeface="Sylfaen" pitchFamily="18" charset="0"/>
            </a:endParaRPr>
          </a:p>
        </p:txBody>
      </p:sp>
      <p:sp>
        <p:nvSpPr>
          <p:cNvPr id="13" name="2 Marcador de contenido"/>
          <p:cNvSpPr txBox="1">
            <a:spLocks/>
          </p:cNvSpPr>
          <p:nvPr/>
        </p:nvSpPr>
        <p:spPr bwMode="auto">
          <a:xfrm>
            <a:off x="72008" y="5301208"/>
            <a:ext cx="1331640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65125" indent="-282575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36538" algn="l" rtl="0" eaLnBrk="0" fontAlgn="base" hangingPunct="0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58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1730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32D2E"/>
              </a:buClr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6988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82550" indent="0">
              <a:buFont typeface="Wingdings 2" pitchFamily="18" charset="2"/>
              <a:buNone/>
            </a:pPr>
            <a:r>
              <a:rPr lang="en-GB" sz="2400" b="1" dirty="0" smtClean="0"/>
              <a:t>2011</a:t>
            </a:r>
            <a:endParaRPr lang="es-ES" sz="2400" b="1" dirty="0"/>
          </a:p>
        </p:txBody>
      </p:sp>
      <p:sp>
        <p:nvSpPr>
          <p:cNvPr id="14" name="2 Marcador de contenido"/>
          <p:cNvSpPr txBox="1">
            <a:spLocks/>
          </p:cNvSpPr>
          <p:nvPr/>
        </p:nvSpPr>
        <p:spPr bwMode="auto">
          <a:xfrm>
            <a:off x="3708078" y="2708920"/>
            <a:ext cx="1008112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65125" indent="-282575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36538" algn="l" rtl="0" eaLnBrk="0" fontAlgn="base" hangingPunct="0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58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1730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32D2E"/>
              </a:buClr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6988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82550" indent="0">
              <a:buFont typeface="Wingdings 2" pitchFamily="18" charset="2"/>
              <a:buNone/>
            </a:pPr>
            <a:r>
              <a:rPr lang="en-GB" sz="1200" b="1" dirty="0" smtClean="0">
                <a:solidFill>
                  <a:srgbClr val="C00000"/>
                </a:solidFill>
              </a:rPr>
              <a:t>HOUSE PRICES</a:t>
            </a:r>
            <a:endParaRPr lang="es-ES" sz="1200" b="1" dirty="0">
              <a:solidFill>
                <a:srgbClr val="C00000"/>
              </a:solidFill>
            </a:endParaRPr>
          </a:p>
        </p:txBody>
      </p:sp>
      <p:sp>
        <p:nvSpPr>
          <p:cNvPr id="15" name="2 Marcador de contenido"/>
          <p:cNvSpPr txBox="1">
            <a:spLocks/>
          </p:cNvSpPr>
          <p:nvPr/>
        </p:nvSpPr>
        <p:spPr bwMode="auto">
          <a:xfrm>
            <a:off x="6876431" y="5733256"/>
            <a:ext cx="1368152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65125" indent="-282575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36538" algn="l" rtl="0" eaLnBrk="0" fontAlgn="base" hangingPunct="0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58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1730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32D2E"/>
              </a:buClr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6988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82550" indent="0">
              <a:buFont typeface="Wingdings 2" pitchFamily="18" charset="2"/>
              <a:buNone/>
            </a:pPr>
            <a:r>
              <a:rPr lang="en-GB" sz="1200" b="1" dirty="0" smtClean="0">
                <a:solidFill>
                  <a:srgbClr val="C00000"/>
                </a:solidFill>
              </a:rPr>
              <a:t>MORTGAGE  OFFER</a:t>
            </a:r>
            <a:endParaRPr lang="es-ES" sz="1200" b="1" dirty="0">
              <a:solidFill>
                <a:srgbClr val="C00000"/>
              </a:solidFill>
            </a:endParaRPr>
          </a:p>
        </p:txBody>
      </p:sp>
      <p:sp>
        <p:nvSpPr>
          <p:cNvPr id="16" name="2 Marcador de contenido"/>
          <p:cNvSpPr txBox="1">
            <a:spLocks/>
          </p:cNvSpPr>
          <p:nvPr/>
        </p:nvSpPr>
        <p:spPr bwMode="auto">
          <a:xfrm>
            <a:off x="7236867" y="2708920"/>
            <a:ext cx="1222847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65125" indent="-282575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36538" algn="l" rtl="0" eaLnBrk="0" fontAlgn="base" hangingPunct="0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58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1730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32D2E"/>
              </a:buClr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6988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82550" indent="0">
              <a:buFont typeface="Wingdings 2" pitchFamily="18" charset="2"/>
              <a:buNone/>
            </a:pPr>
            <a:r>
              <a:rPr lang="en-GB" sz="1200" b="1" dirty="0" smtClean="0">
                <a:solidFill>
                  <a:srgbClr val="C00000"/>
                </a:solidFill>
              </a:rPr>
              <a:t>PER CAPITA INCOME</a:t>
            </a:r>
            <a:endParaRPr lang="es-ES" sz="1200" b="1" dirty="0">
              <a:solidFill>
                <a:srgbClr val="C00000"/>
              </a:solidFill>
            </a:endParaRPr>
          </a:p>
        </p:txBody>
      </p:sp>
      <p:sp>
        <p:nvSpPr>
          <p:cNvPr id="17" name="2 Marcador de contenido"/>
          <p:cNvSpPr txBox="1">
            <a:spLocks/>
          </p:cNvSpPr>
          <p:nvPr/>
        </p:nvSpPr>
        <p:spPr bwMode="auto">
          <a:xfrm>
            <a:off x="3059832" y="5805264"/>
            <a:ext cx="1656358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65125" indent="-282575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36538" algn="l" rtl="0" eaLnBrk="0" fontAlgn="base" hangingPunct="0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58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1730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32D2E"/>
              </a:buClr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6988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82550" indent="0">
              <a:buFont typeface="Wingdings 2" pitchFamily="18" charset="2"/>
              <a:buNone/>
            </a:pPr>
            <a:r>
              <a:rPr lang="en-GB" sz="1200" b="1" dirty="0" smtClean="0">
                <a:solidFill>
                  <a:srgbClr val="C00000"/>
                </a:solidFill>
              </a:rPr>
              <a:t>UNEMPLOYMENT</a:t>
            </a:r>
            <a:endParaRPr lang="es-ES" sz="12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61 Imagen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4575" y="836613"/>
            <a:ext cx="3598863" cy="25447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1506" name="62 Imagen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92725" y="836613"/>
            <a:ext cx="3600450" cy="25447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1507" name="63 Imagen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42988" y="3835400"/>
            <a:ext cx="3600450" cy="25463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1508" name="65 Imagen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92725" y="3835400"/>
            <a:ext cx="3600450" cy="25463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9" name="68 CuadroTexto"/>
          <p:cNvSpPr txBox="1"/>
          <p:nvPr/>
        </p:nvSpPr>
        <p:spPr>
          <a:xfrm>
            <a:off x="3348038" y="2708275"/>
            <a:ext cx="936625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b="1" dirty="0">
                <a:solidFill>
                  <a:schemeClr val="bg1">
                    <a:lumMod val="50000"/>
                  </a:schemeClr>
                </a:solidFill>
                <a:latin typeface="Sylfaen" pitchFamily="18" charset="0"/>
                <a:cs typeface="+mn-cs"/>
              </a:rPr>
              <a:t>DPVRT</a:t>
            </a:r>
          </a:p>
        </p:txBody>
      </p:sp>
      <p:sp>
        <p:nvSpPr>
          <p:cNvPr id="76" name="75 CuadroTexto"/>
          <p:cNvSpPr txBox="1"/>
          <p:nvPr/>
        </p:nvSpPr>
        <p:spPr>
          <a:xfrm>
            <a:off x="3467100" y="5765800"/>
            <a:ext cx="936625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b="1" dirty="0">
                <a:solidFill>
                  <a:schemeClr val="bg1">
                    <a:lumMod val="50000"/>
                  </a:schemeClr>
                </a:solidFill>
                <a:latin typeface="Sylfaen" pitchFamily="18" charset="0"/>
                <a:cs typeface="+mn-cs"/>
              </a:rPr>
              <a:t>DUNET</a:t>
            </a:r>
          </a:p>
        </p:txBody>
      </p:sp>
      <p:sp>
        <p:nvSpPr>
          <p:cNvPr id="77" name="76 CuadroTexto"/>
          <p:cNvSpPr txBox="1"/>
          <p:nvPr/>
        </p:nvSpPr>
        <p:spPr>
          <a:xfrm>
            <a:off x="7715250" y="2692400"/>
            <a:ext cx="936625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b="1" dirty="0">
                <a:solidFill>
                  <a:schemeClr val="bg1">
                    <a:lumMod val="50000"/>
                  </a:schemeClr>
                </a:solidFill>
                <a:latin typeface="Sylfaen" pitchFamily="18" charset="0"/>
                <a:cs typeface="+mn-cs"/>
              </a:rPr>
              <a:t>DRPCT</a:t>
            </a:r>
          </a:p>
        </p:txBody>
      </p:sp>
      <p:sp>
        <p:nvSpPr>
          <p:cNvPr id="78" name="77 CuadroTexto"/>
          <p:cNvSpPr txBox="1"/>
          <p:nvPr/>
        </p:nvSpPr>
        <p:spPr>
          <a:xfrm>
            <a:off x="7667625" y="5780088"/>
            <a:ext cx="936625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b="1" dirty="0">
                <a:solidFill>
                  <a:schemeClr val="bg1">
                    <a:lumMod val="50000"/>
                  </a:schemeClr>
                </a:solidFill>
                <a:latin typeface="Sylfaen" pitchFamily="18" charset="0"/>
                <a:cs typeface="+mn-cs"/>
              </a:rPr>
              <a:t>DHSTT</a:t>
            </a:r>
          </a:p>
        </p:txBody>
      </p:sp>
      <p:sp>
        <p:nvSpPr>
          <p:cNvPr id="10" name="1 Título"/>
          <p:cNvSpPr txBox="1">
            <a:spLocks/>
          </p:cNvSpPr>
          <p:nvPr/>
        </p:nvSpPr>
        <p:spPr>
          <a:xfrm>
            <a:off x="2043113" y="116632"/>
            <a:ext cx="5842000" cy="359618"/>
          </a:xfrm>
          <a:prstGeom prst="rect">
            <a:avLst/>
          </a:prstGeom>
        </p:spPr>
        <p:txBody>
          <a:bodyPr>
            <a:normAutofit fontScale="75000" lnSpcReduction="200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300" kern="1200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9pPr>
            <a:extLst/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s-ES" sz="2800" dirty="0" err="1" smtClean="0"/>
              <a:t>The</a:t>
            </a:r>
            <a:r>
              <a:rPr lang="es-ES" sz="2800" dirty="0" smtClean="0"/>
              <a:t> </a:t>
            </a:r>
            <a:r>
              <a:rPr lang="es-ES" sz="2800" dirty="0" err="1" smtClean="0"/>
              <a:t>Spanish</a:t>
            </a:r>
            <a:r>
              <a:rPr lang="es-ES" sz="2800" dirty="0" smtClean="0"/>
              <a:t> case. </a:t>
            </a:r>
            <a:r>
              <a:rPr lang="es-ES" sz="2800" dirty="0" err="1" smtClean="0"/>
              <a:t>Some</a:t>
            </a:r>
            <a:r>
              <a:rPr lang="es-ES" sz="2800" dirty="0" smtClean="0"/>
              <a:t> </a:t>
            </a:r>
            <a:r>
              <a:rPr lang="es-ES" sz="2800" dirty="0" err="1" smtClean="0"/>
              <a:t>facts</a:t>
            </a:r>
            <a:r>
              <a:rPr lang="es-ES" sz="2800" dirty="0" smtClean="0"/>
              <a:t> and figures</a:t>
            </a:r>
            <a:endParaRPr lang="es-MX" sz="2800" dirty="0">
              <a:solidFill>
                <a:schemeClr val="tx2">
                  <a:satMod val="130000"/>
                </a:schemeClr>
              </a:solidFill>
              <a:latin typeface="Sylfaen" pitchFamily="18" charset="0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3419872" y="6516052"/>
            <a:ext cx="3096344" cy="369332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MX" b="1" dirty="0">
                <a:solidFill>
                  <a:schemeClr val="tx2">
                    <a:satMod val="130000"/>
                  </a:schemeClr>
                </a:solidFill>
                <a:latin typeface="+mj-lt"/>
              </a:rPr>
              <a:t>BLUE: </a:t>
            </a:r>
            <a:r>
              <a:rPr lang="es-MX" b="1" dirty="0" smtClean="0">
                <a:solidFill>
                  <a:schemeClr val="tx2">
                    <a:satMod val="130000"/>
                  </a:schemeClr>
                </a:solidFill>
                <a:latin typeface="+mj-lt"/>
              </a:rPr>
              <a:t>LOW  RED</a:t>
            </a:r>
            <a:r>
              <a:rPr lang="es-MX" b="1" dirty="0">
                <a:solidFill>
                  <a:schemeClr val="tx2">
                    <a:satMod val="130000"/>
                  </a:schemeClr>
                </a:solidFill>
                <a:latin typeface="+mj-lt"/>
              </a:rPr>
              <a:t>: HIGH</a:t>
            </a:r>
          </a:p>
        </p:txBody>
      </p:sp>
      <p:sp>
        <p:nvSpPr>
          <p:cNvPr id="14" name="2 Marcador de contenido"/>
          <p:cNvSpPr txBox="1">
            <a:spLocks/>
          </p:cNvSpPr>
          <p:nvPr/>
        </p:nvSpPr>
        <p:spPr bwMode="auto">
          <a:xfrm>
            <a:off x="-108520" y="3861048"/>
            <a:ext cx="1331640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65125" indent="-282575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36538" algn="l" rtl="0" eaLnBrk="0" fontAlgn="base" hangingPunct="0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58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1730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32D2E"/>
              </a:buClr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6988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82550" indent="0">
              <a:buFont typeface="Wingdings 2" pitchFamily="18" charset="2"/>
              <a:buNone/>
            </a:pPr>
            <a:r>
              <a:rPr lang="en-GB" sz="2400" b="1" dirty="0" smtClean="0">
                <a:latin typeface="+mj-lt"/>
              </a:rPr>
              <a:t>2011-1995</a:t>
            </a:r>
            <a:endParaRPr lang="es-ES" sz="2400" b="1" dirty="0">
              <a:latin typeface="+mj-lt"/>
            </a:endParaRPr>
          </a:p>
        </p:txBody>
      </p:sp>
      <p:sp>
        <p:nvSpPr>
          <p:cNvPr id="15" name="2 Marcador de contenido"/>
          <p:cNvSpPr txBox="1">
            <a:spLocks/>
          </p:cNvSpPr>
          <p:nvPr/>
        </p:nvSpPr>
        <p:spPr bwMode="auto">
          <a:xfrm>
            <a:off x="3780804" y="908720"/>
            <a:ext cx="1008112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65125" indent="-282575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36538" algn="l" rtl="0" eaLnBrk="0" fontAlgn="base" hangingPunct="0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58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1730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32D2E"/>
              </a:buClr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6988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82550" indent="0">
              <a:buFont typeface="Wingdings 2" pitchFamily="18" charset="2"/>
              <a:buNone/>
            </a:pPr>
            <a:r>
              <a:rPr lang="en-GB" sz="1200" b="1" dirty="0" smtClean="0">
                <a:solidFill>
                  <a:srgbClr val="C00000"/>
                </a:solidFill>
              </a:rPr>
              <a:t>HOUSE PRICES</a:t>
            </a:r>
            <a:endParaRPr lang="es-ES" sz="1200" b="1" dirty="0">
              <a:solidFill>
                <a:srgbClr val="C00000"/>
              </a:solidFill>
            </a:endParaRPr>
          </a:p>
        </p:txBody>
      </p:sp>
      <p:sp>
        <p:nvSpPr>
          <p:cNvPr id="16" name="2 Marcador de contenido"/>
          <p:cNvSpPr txBox="1">
            <a:spLocks/>
          </p:cNvSpPr>
          <p:nvPr/>
        </p:nvSpPr>
        <p:spPr bwMode="auto">
          <a:xfrm>
            <a:off x="7308304" y="3933056"/>
            <a:ext cx="1368152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65125" indent="-282575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36538" algn="l" rtl="0" eaLnBrk="0" fontAlgn="base" hangingPunct="0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58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1730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32D2E"/>
              </a:buClr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6988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82550" indent="0">
              <a:buFont typeface="Wingdings 2" pitchFamily="18" charset="2"/>
              <a:buNone/>
            </a:pPr>
            <a:r>
              <a:rPr lang="en-GB" sz="1200" b="1" dirty="0" smtClean="0">
                <a:solidFill>
                  <a:srgbClr val="C00000"/>
                </a:solidFill>
              </a:rPr>
              <a:t>MORTGAGE  OFFER</a:t>
            </a:r>
            <a:endParaRPr lang="es-ES" sz="1200" b="1" dirty="0">
              <a:solidFill>
                <a:srgbClr val="C00000"/>
              </a:solidFill>
            </a:endParaRPr>
          </a:p>
        </p:txBody>
      </p:sp>
      <p:sp>
        <p:nvSpPr>
          <p:cNvPr id="17" name="2 Marcador de contenido"/>
          <p:cNvSpPr txBox="1">
            <a:spLocks/>
          </p:cNvSpPr>
          <p:nvPr/>
        </p:nvSpPr>
        <p:spPr bwMode="auto">
          <a:xfrm>
            <a:off x="7309593" y="908720"/>
            <a:ext cx="1222847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65125" indent="-282575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36538" algn="l" rtl="0" eaLnBrk="0" fontAlgn="base" hangingPunct="0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58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1730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32D2E"/>
              </a:buClr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6988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82550" indent="0">
              <a:buFont typeface="Wingdings 2" pitchFamily="18" charset="2"/>
              <a:buNone/>
            </a:pPr>
            <a:r>
              <a:rPr lang="en-GB" sz="1200" b="1" dirty="0" smtClean="0">
                <a:solidFill>
                  <a:srgbClr val="C00000"/>
                </a:solidFill>
              </a:rPr>
              <a:t>PER CAPITA INCOME</a:t>
            </a:r>
            <a:endParaRPr lang="es-ES" sz="1200" b="1" dirty="0">
              <a:solidFill>
                <a:srgbClr val="C00000"/>
              </a:solidFill>
            </a:endParaRPr>
          </a:p>
        </p:txBody>
      </p:sp>
      <p:sp>
        <p:nvSpPr>
          <p:cNvPr id="18" name="2 Marcador de contenido"/>
          <p:cNvSpPr txBox="1">
            <a:spLocks/>
          </p:cNvSpPr>
          <p:nvPr/>
        </p:nvSpPr>
        <p:spPr bwMode="auto">
          <a:xfrm>
            <a:off x="2843808" y="4005064"/>
            <a:ext cx="1656358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65125" indent="-282575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36538" algn="l" rtl="0" eaLnBrk="0" fontAlgn="base" hangingPunct="0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58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1730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32D2E"/>
              </a:buClr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6988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82550" indent="0">
              <a:buFont typeface="Wingdings 2" pitchFamily="18" charset="2"/>
              <a:buNone/>
            </a:pPr>
            <a:r>
              <a:rPr lang="en-GB" sz="1200" b="1" dirty="0" smtClean="0">
                <a:solidFill>
                  <a:srgbClr val="C00000"/>
                </a:solidFill>
              </a:rPr>
              <a:t>UNEMPLOYMENT</a:t>
            </a:r>
            <a:endParaRPr lang="es-ES" sz="1200" b="1" dirty="0">
              <a:solidFill>
                <a:srgbClr val="C00000"/>
              </a:solidFill>
            </a:endParaRPr>
          </a:p>
        </p:txBody>
      </p:sp>
      <p:sp>
        <p:nvSpPr>
          <p:cNvPr id="19" name="1 Título"/>
          <p:cNvSpPr txBox="1">
            <a:spLocks/>
          </p:cNvSpPr>
          <p:nvPr/>
        </p:nvSpPr>
        <p:spPr>
          <a:xfrm rot="16200000">
            <a:off x="-1191082" y="1919275"/>
            <a:ext cx="3100809" cy="359619"/>
          </a:xfrm>
          <a:prstGeom prst="rect">
            <a:avLst/>
          </a:prstGeom>
        </p:spPr>
        <p:txBody>
          <a:bodyPr vert="wordArtVert">
            <a:normAutofit fontScale="67500" lnSpcReduction="200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300" kern="1200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9pPr>
            <a:extLst/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es-MX" sz="2800" b="1" dirty="0" smtClean="0">
                <a:solidFill>
                  <a:schemeClr val="tx2">
                    <a:satMod val="130000"/>
                  </a:schemeClr>
                </a:solidFill>
                <a:latin typeface="Sylfaen" pitchFamily="18" charset="0"/>
              </a:rPr>
              <a:t>VARIATION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endParaRPr lang="es-MX" sz="2800" b="1" dirty="0">
              <a:solidFill>
                <a:schemeClr val="tx2">
                  <a:satMod val="130000"/>
                </a:schemeClr>
              </a:solidFill>
              <a:latin typeface="Sylfae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3 Marcador de contenido"/>
          <p:cNvPicPr>
            <a:picLocks noGrp="1" noChangeAspect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1116013" y="955675"/>
            <a:ext cx="3598862" cy="2544763"/>
          </a:xfrm>
          <a:ln>
            <a:solidFill>
              <a:schemeClr val="tx1"/>
            </a:solidFill>
          </a:ln>
        </p:spPr>
      </p:pic>
      <p:pic>
        <p:nvPicPr>
          <p:cNvPr id="22530" name="4 Imagen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92725" y="955675"/>
            <a:ext cx="3600450" cy="25447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2531" name="5 Imagen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16013" y="3717032"/>
            <a:ext cx="3598862" cy="25447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2532" name="6 Imagen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64163" y="3692549"/>
            <a:ext cx="3600450" cy="25447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8" name="7 CuadroTexto"/>
          <p:cNvSpPr txBox="1"/>
          <p:nvPr/>
        </p:nvSpPr>
        <p:spPr>
          <a:xfrm>
            <a:off x="3419475" y="2946400"/>
            <a:ext cx="1081088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b="1" dirty="0">
                <a:solidFill>
                  <a:schemeClr val="bg1">
                    <a:lumMod val="50000"/>
                  </a:schemeClr>
                </a:solidFill>
                <a:latin typeface="Sylfaen" pitchFamily="18" charset="0"/>
                <a:cs typeface="+mn-cs"/>
              </a:rPr>
              <a:t>DPVR (1)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3300413" y="5805264"/>
            <a:ext cx="1127125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b="1" dirty="0">
                <a:solidFill>
                  <a:schemeClr val="bg1">
                    <a:lumMod val="50000"/>
                  </a:schemeClr>
                </a:solidFill>
                <a:latin typeface="Sylfaen" pitchFamily="18" charset="0"/>
                <a:cs typeface="+mn-cs"/>
              </a:rPr>
              <a:t>DUNE (1)</a:t>
            </a:r>
          </a:p>
        </p:txBody>
      </p:sp>
      <p:sp>
        <p:nvSpPr>
          <p:cNvPr id="10" name="9 CuadroTexto"/>
          <p:cNvSpPr txBox="1"/>
          <p:nvPr/>
        </p:nvSpPr>
        <p:spPr>
          <a:xfrm>
            <a:off x="7524750" y="2997200"/>
            <a:ext cx="1127125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b="1" dirty="0">
                <a:solidFill>
                  <a:schemeClr val="bg1">
                    <a:lumMod val="50000"/>
                  </a:schemeClr>
                </a:solidFill>
                <a:latin typeface="Sylfaen" pitchFamily="18" charset="0"/>
                <a:cs typeface="+mn-cs"/>
              </a:rPr>
              <a:t>DRPC (1)</a:t>
            </a:r>
          </a:p>
        </p:txBody>
      </p:sp>
      <p:sp>
        <p:nvSpPr>
          <p:cNvPr id="11" name="10 CuadroTexto"/>
          <p:cNvSpPr txBox="1"/>
          <p:nvPr/>
        </p:nvSpPr>
        <p:spPr>
          <a:xfrm>
            <a:off x="7667625" y="5733256"/>
            <a:ext cx="1081088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b="1" dirty="0">
                <a:solidFill>
                  <a:schemeClr val="bg1">
                    <a:lumMod val="50000"/>
                  </a:schemeClr>
                </a:solidFill>
                <a:latin typeface="Sylfaen" pitchFamily="18" charset="0"/>
                <a:cs typeface="+mn-cs"/>
              </a:rPr>
              <a:t>DHST (1)</a:t>
            </a:r>
          </a:p>
        </p:txBody>
      </p:sp>
      <p:sp>
        <p:nvSpPr>
          <p:cNvPr id="12" name="1 Título"/>
          <p:cNvSpPr txBox="1">
            <a:spLocks/>
          </p:cNvSpPr>
          <p:nvPr/>
        </p:nvSpPr>
        <p:spPr>
          <a:xfrm>
            <a:off x="2043113" y="116633"/>
            <a:ext cx="5842000" cy="359618"/>
          </a:xfrm>
          <a:prstGeom prst="rect">
            <a:avLst/>
          </a:prstGeom>
        </p:spPr>
        <p:txBody>
          <a:bodyPr>
            <a:normAutofit fontScale="75000" lnSpcReduction="200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300" kern="1200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9pPr>
            <a:extLst/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s-ES" sz="2800" smtClean="0"/>
              <a:t>The Spanish case. Some facts and figures</a:t>
            </a:r>
            <a:endParaRPr lang="es-MX" sz="2800" dirty="0">
              <a:solidFill>
                <a:schemeClr val="tx2">
                  <a:satMod val="130000"/>
                </a:schemeClr>
              </a:solidFill>
              <a:latin typeface="Sylfaen" pitchFamily="18" charset="0"/>
            </a:endParaRPr>
          </a:p>
        </p:txBody>
      </p:sp>
      <p:sp>
        <p:nvSpPr>
          <p:cNvPr id="13" name="1 Título"/>
          <p:cNvSpPr txBox="1">
            <a:spLocks/>
          </p:cNvSpPr>
          <p:nvPr/>
        </p:nvSpPr>
        <p:spPr>
          <a:xfrm rot="16200000">
            <a:off x="-1191082" y="2207307"/>
            <a:ext cx="3100809" cy="359619"/>
          </a:xfrm>
          <a:prstGeom prst="rect">
            <a:avLst/>
          </a:prstGeom>
        </p:spPr>
        <p:txBody>
          <a:bodyPr vert="wordArtVert">
            <a:normAutofit fontScale="67500" lnSpcReduction="200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300" kern="1200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9pPr>
            <a:extLst/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es-MX" sz="2800" b="1" dirty="0" smtClean="0">
                <a:solidFill>
                  <a:schemeClr val="tx2">
                    <a:satMod val="130000"/>
                  </a:schemeClr>
                </a:solidFill>
                <a:latin typeface="Sylfaen" pitchFamily="18" charset="0"/>
              </a:rPr>
              <a:t>VARIATION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endParaRPr lang="es-MX" sz="2800" b="1" dirty="0">
              <a:solidFill>
                <a:schemeClr val="tx2">
                  <a:satMod val="130000"/>
                </a:schemeClr>
              </a:solidFill>
              <a:latin typeface="Sylfaen" pitchFamily="18" charset="0"/>
            </a:endParaRPr>
          </a:p>
        </p:txBody>
      </p:sp>
      <p:sp>
        <p:nvSpPr>
          <p:cNvPr id="15" name="2 Marcador de contenido"/>
          <p:cNvSpPr txBox="1">
            <a:spLocks/>
          </p:cNvSpPr>
          <p:nvPr/>
        </p:nvSpPr>
        <p:spPr bwMode="auto">
          <a:xfrm>
            <a:off x="3852812" y="1124744"/>
            <a:ext cx="1008112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65125" indent="-282575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36538" algn="l" rtl="0" eaLnBrk="0" fontAlgn="base" hangingPunct="0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58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1730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32D2E"/>
              </a:buClr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6988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82550" indent="0">
              <a:buFont typeface="Wingdings 2" pitchFamily="18" charset="2"/>
              <a:buNone/>
            </a:pPr>
            <a:r>
              <a:rPr lang="en-GB" sz="1200" b="1" dirty="0" smtClean="0">
                <a:solidFill>
                  <a:srgbClr val="C00000"/>
                </a:solidFill>
              </a:rPr>
              <a:t>HOUSE PRICES</a:t>
            </a:r>
            <a:endParaRPr lang="es-ES" sz="1200" b="1" dirty="0">
              <a:solidFill>
                <a:srgbClr val="C00000"/>
              </a:solidFill>
            </a:endParaRPr>
          </a:p>
        </p:txBody>
      </p:sp>
      <p:sp>
        <p:nvSpPr>
          <p:cNvPr id="16" name="2 Marcador de contenido"/>
          <p:cNvSpPr txBox="1">
            <a:spLocks/>
          </p:cNvSpPr>
          <p:nvPr/>
        </p:nvSpPr>
        <p:spPr bwMode="auto">
          <a:xfrm>
            <a:off x="7452320" y="3789040"/>
            <a:ext cx="1368152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65125" indent="-282575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36538" algn="l" rtl="0" eaLnBrk="0" fontAlgn="base" hangingPunct="0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58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1730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32D2E"/>
              </a:buClr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6988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82550" indent="0">
              <a:buFont typeface="Wingdings 2" pitchFamily="18" charset="2"/>
              <a:buNone/>
            </a:pPr>
            <a:r>
              <a:rPr lang="en-GB" sz="1200" b="1" dirty="0" smtClean="0">
                <a:solidFill>
                  <a:srgbClr val="C00000"/>
                </a:solidFill>
              </a:rPr>
              <a:t>MORTGAGE  OFFER</a:t>
            </a:r>
            <a:endParaRPr lang="es-ES" sz="1200" b="1" dirty="0">
              <a:solidFill>
                <a:srgbClr val="C00000"/>
              </a:solidFill>
            </a:endParaRPr>
          </a:p>
        </p:txBody>
      </p:sp>
      <p:sp>
        <p:nvSpPr>
          <p:cNvPr id="17" name="2 Marcador de contenido"/>
          <p:cNvSpPr txBox="1">
            <a:spLocks/>
          </p:cNvSpPr>
          <p:nvPr/>
        </p:nvSpPr>
        <p:spPr bwMode="auto">
          <a:xfrm>
            <a:off x="7381601" y="1124744"/>
            <a:ext cx="1222847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65125" indent="-282575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36538" algn="l" rtl="0" eaLnBrk="0" fontAlgn="base" hangingPunct="0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58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1730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32D2E"/>
              </a:buClr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6988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82550" indent="0">
              <a:buFont typeface="Wingdings 2" pitchFamily="18" charset="2"/>
              <a:buNone/>
            </a:pPr>
            <a:r>
              <a:rPr lang="en-GB" sz="1200" b="1" dirty="0" smtClean="0">
                <a:solidFill>
                  <a:srgbClr val="C00000"/>
                </a:solidFill>
              </a:rPr>
              <a:t>PER CAPITA INCOME</a:t>
            </a:r>
            <a:endParaRPr lang="es-ES" sz="1200" b="1" dirty="0">
              <a:solidFill>
                <a:srgbClr val="C00000"/>
              </a:solidFill>
            </a:endParaRPr>
          </a:p>
        </p:txBody>
      </p:sp>
      <p:sp>
        <p:nvSpPr>
          <p:cNvPr id="18" name="2 Marcador de contenido"/>
          <p:cNvSpPr txBox="1">
            <a:spLocks/>
          </p:cNvSpPr>
          <p:nvPr/>
        </p:nvSpPr>
        <p:spPr bwMode="auto">
          <a:xfrm>
            <a:off x="2915816" y="3861048"/>
            <a:ext cx="1656358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65125" indent="-282575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36538" algn="l" rtl="0" eaLnBrk="0" fontAlgn="base" hangingPunct="0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58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1730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32D2E"/>
              </a:buClr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6988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82550" indent="0">
              <a:buFont typeface="Wingdings 2" pitchFamily="18" charset="2"/>
              <a:buNone/>
            </a:pPr>
            <a:r>
              <a:rPr lang="en-GB" sz="1200" b="1" dirty="0" smtClean="0">
                <a:solidFill>
                  <a:srgbClr val="C00000"/>
                </a:solidFill>
              </a:rPr>
              <a:t>UNEMPLOYMENT</a:t>
            </a:r>
            <a:endParaRPr lang="es-ES" sz="1200" b="1" dirty="0">
              <a:solidFill>
                <a:srgbClr val="C00000"/>
              </a:solidFill>
            </a:endParaRPr>
          </a:p>
        </p:txBody>
      </p:sp>
      <p:sp>
        <p:nvSpPr>
          <p:cNvPr id="19" name="2 Marcador de contenido"/>
          <p:cNvSpPr txBox="1">
            <a:spLocks/>
          </p:cNvSpPr>
          <p:nvPr/>
        </p:nvSpPr>
        <p:spPr bwMode="auto">
          <a:xfrm>
            <a:off x="-108520" y="4005064"/>
            <a:ext cx="1331640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65125" indent="-282575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36538" algn="l" rtl="0" eaLnBrk="0" fontAlgn="base" hangingPunct="0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58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1730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32D2E"/>
              </a:buClr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6988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82550" indent="0">
              <a:buFont typeface="Wingdings 2" pitchFamily="18" charset="2"/>
              <a:buNone/>
            </a:pPr>
            <a:r>
              <a:rPr lang="en-GB" sz="2400" b="1" dirty="0" smtClean="0">
                <a:latin typeface="+mj-lt"/>
              </a:rPr>
              <a:t>2007-1995</a:t>
            </a:r>
            <a:endParaRPr lang="es-ES" sz="2400" b="1" dirty="0">
              <a:latin typeface="+mj-lt"/>
            </a:endParaRPr>
          </a:p>
        </p:txBody>
      </p:sp>
      <p:sp>
        <p:nvSpPr>
          <p:cNvPr id="20" name="19 Rectángulo"/>
          <p:cNvSpPr/>
          <p:nvPr/>
        </p:nvSpPr>
        <p:spPr>
          <a:xfrm>
            <a:off x="3563888" y="6453336"/>
            <a:ext cx="3096344" cy="369332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MX" b="1" dirty="0">
                <a:solidFill>
                  <a:schemeClr val="tx2">
                    <a:satMod val="130000"/>
                  </a:schemeClr>
                </a:solidFill>
                <a:latin typeface="+mj-lt"/>
              </a:rPr>
              <a:t>BLUE: </a:t>
            </a:r>
            <a:r>
              <a:rPr lang="es-MX" b="1" dirty="0" smtClean="0">
                <a:solidFill>
                  <a:schemeClr val="tx2">
                    <a:satMod val="130000"/>
                  </a:schemeClr>
                </a:solidFill>
                <a:latin typeface="+mj-lt"/>
              </a:rPr>
              <a:t>LOW  RED</a:t>
            </a:r>
            <a:r>
              <a:rPr lang="es-MX" b="1" dirty="0">
                <a:solidFill>
                  <a:schemeClr val="tx2">
                    <a:satMod val="130000"/>
                  </a:schemeClr>
                </a:solidFill>
                <a:latin typeface="+mj-lt"/>
              </a:rPr>
              <a:t>: HIGH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3 Imagen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8888" y="1052513"/>
            <a:ext cx="3600450" cy="25447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3554" name="5 Imagen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92725" y="1100138"/>
            <a:ext cx="3600450" cy="25447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3555" name="6 Imagen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60475" y="3860800"/>
            <a:ext cx="3598863" cy="25463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3556" name="7 Imagen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92725" y="3860800"/>
            <a:ext cx="3598863" cy="25463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9" name="8 CuadroTexto"/>
          <p:cNvSpPr txBox="1"/>
          <p:nvPr/>
        </p:nvSpPr>
        <p:spPr>
          <a:xfrm>
            <a:off x="3419475" y="3090863"/>
            <a:ext cx="1081088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b="1" dirty="0">
                <a:solidFill>
                  <a:schemeClr val="bg1">
                    <a:lumMod val="50000"/>
                  </a:schemeClr>
                </a:solidFill>
                <a:latin typeface="Sylfaen" pitchFamily="18" charset="0"/>
                <a:cs typeface="+mn-cs"/>
              </a:rPr>
              <a:t>DPVR (2)</a:t>
            </a:r>
          </a:p>
        </p:txBody>
      </p:sp>
      <p:sp>
        <p:nvSpPr>
          <p:cNvPr id="10" name="9 CuadroTexto"/>
          <p:cNvSpPr txBox="1"/>
          <p:nvPr/>
        </p:nvSpPr>
        <p:spPr>
          <a:xfrm>
            <a:off x="3300413" y="5876925"/>
            <a:ext cx="1127125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b="1" dirty="0">
                <a:solidFill>
                  <a:schemeClr val="bg1">
                    <a:lumMod val="50000"/>
                  </a:schemeClr>
                </a:solidFill>
                <a:latin typeface="Sylfaen" pitchFamily="18" charset="0"/>
                <a:cs typeface="+mn-cs"/>
              </a:rPr>
              <a:t>DUNE (2)</a:t>
            </a:r>
          </a:p>
        </p:txBody>
      </p:sp>
      <p:sp>
        <p:nvSpPr>
          <p:cNvPr id="11" name="10 CuadroTexto"/>
          <p:cNvSpPr txBox="1"/>
          <p:nvPr/>
        </p:nvSpPr>
        <p:spPr>
          <a:xfrm>
            <a:off x="7524750" y="3090863"/>
            <a:ext cx="1127125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b="1" dirty="0">
                <a:solidFill>
                  <a:schemeClr val="bg1">
                    <a:lumMod val="50000"/>
                  </a:schemeClr>
                </a:solidFill>
                <a:latin typeface="Sylfaen" pitchFamily="18" charset="0"/>
                <a:cs typeface="+mn-cs"/>
              </a:rPr>
              <a:t>DRPC (2)</a:t>
            </a:r>
          </a:p>
        </p:txBody>
      </p:sp>
      <p:sp>
        <p:nvSpPr>
          <p:cNvPr id="12" name="11 CuadroTexto"/>
          <p:cNvSpPr txBox="1"/>
          <p:nvPr/>
        </p:nvSpPr>
        <p:spPr>
          <a:xfrm>
            <a:off x="7740650" y="5805488"/>
            <a:ext cx="1079500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b="1" dirty="0">
                <a:solidFill>
                  <a:schemeClr val="bg1">
                    <a:lumMod val="50000"/>
                  </a:schemeClr>
                </a:solidFill>
                <a:latin typeface="Sylfaen" pitchFamily="18" charset="0"/>
                <a:cs typeface="+mn-cs"/>
              </a:rPr>
              <a:t>DHST (2)</a:t>
            </a:r>
          </a:p>
        </p:txBody>
      </p:sp>
      <p:sp>
        <p:nvSpPr>
          <p:cNvPr id="13" name="1 Título"/>
          <p:cNvSpPr txBox="1">
            <a:spLocks/>
          </p:cNvSpPr>
          <p:nvPr/>
        </p:nvSpPr>
        <p:spPr>
          <a:xfrm>
            <a:off x="2114376" y="189062"/>
            <a:ext cx="5842000" cy="359618"/>
          </a:xfrm>
          <a:prstGeom prst="rect">
            <a:avLst/>
          </a:prstGeom>
        </p:spPr>
        <p:txBody>
          <a:bodyPr>
            <a:normAutofit fontScale="75000" lnSpcReduction="200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300" kern="1200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9pPr>
            <a:extLst/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s-ES" sz="2800" smtClean="0"/>
              <a:t>The Spanish case. Some facts and figures</a:t>
            </a:r>
            <a:endParaRPr lang="es-MX" sz="2800" dirty="0">
              <a:solidFill>
                <a:schemeClr val="tx2">
                  <a:satMod val="130000"/>
                </a:schemeClr>
              </a:solidFill>
              <a:latin typeface="Sylfaen" pitchFamily="18" charset="0"/>
            </a:endParaRPr>
          </a:p>
        </p:txBody>
      </p:sp>
      <p:sp>
        <p:nvSpPr>
          <p:cNvPr id="14" name="1 Título"/>
          <p:cNvSpPr txBox="1">
            <a:spLocks/>
          </p:cNvSpPr>
          <p:nvPr/>
        </p:nvSpPr>
        <p:spPr>
          <a:xfrm rot="16200000">
            <a:off x="-1191082" y="2279315"/>
            <a:ext cx="3100809" cy="359619"/>
          </a:xfrm>
          <a:prstGeom prst="rect">
            <a:avLst/>
          </a:prstGeom>
        </p:spPr>
        <p:txBody>
          <a:bodyPr vert="wordArtVert">
            <a:normAutofit fontScale="67500" lnSpcReduction="200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300" kern="1200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9pPr>
            <a:extLst/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es-MX" sz="2800" b="1" dirty="0" smtClean="0">
                <a:solidFill>
                  <a:schemeClr val="tx2">
                    <a:satMod val="130000"/>
                  </a:schemeClr>
                </a:solidFill>
                <a:latin typeface="Sylfaen" pitchFamily="18" charset="0"/>
              </a:rPr>
              <a:t>VARIATION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endParaRPr lang="es-MX" sz="2800" b="1" dirty="0">
              <a:solidFill>
                <a:schemeClr val="tx2">
                  <a:satMod val="130000"/>
                </a:schemeClr>
              </a:solidFill>
              <a:latin typeface="Sylfaen" pitchFamily="18" charset="0"/>
            </a:endParaRPr>
          </a:p>
        </p:txBody>
      </p:sp>
      <p:sp>
        <p:nvSpPr>
          <p:cNvPr id="16" name="2 Marcador de contenido"/>
          <p:cNvSpPr txBox="1">
            <a:spLocks/>
          </p:cNvSpPr>
          <p:nvPr/>
        </p:nvSpPr>
        <p:spPr bwMode="auto">
          <a:xfrm>
            <a:off x="3780804" y="1196752"/>
            <a:ext cx="1008112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65125" indent="-282575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36538" algn="l" rtl="0" eaLnBrk="0" fontAlgn="base" hangingPunct="0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58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1730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32D2E"/>
              </a:buClr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6988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82550" indent="0">
              <a:buFont typeface="Wingdings 2" pitchFamily="18" charset="2"/>
              <a:buNone/>
            </a:pPr>
            <a:r>
              <a:rPr lang="en-GB" sz="1200" b="1" dirty="0" smtClean="0">
                <a:solidFill>
                  <a:srgbClr val="C00000"/>
                </a:solidFill>
              </a:rPr>
              <a:t>HOUSE PRICES</a:t>
            </a:r>
            <a:endParaRPr lang="es-ES" sz="1200" b="1" dirty="0">
              <a:solidFill>
                <a:srgbClr val="C00000"/>
              </a:solidFill>
            </a:endParaRPr>
          </a:p>
        </p:txBody>
      </p:sp>
      <p:sp>
        <p:nvSpPr>
          <p:cNvPr id="17" name="2 Marcador de contenido"/>
          <p:cNvSpPr txBox="1">
            <a:spLocks/>
          </p:cNvSpPr>
          <p:nvPr/>
        </p:nvSpPr>
        <p:spPr bwMode="auto">
          <a:xfrm>
            <a:off x="7380312" y="3933056"/>
            <a:ext cx="1368152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65125" indent="-282575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36538" algn="l" rtl="0" eaLnBrk="0" fontAlgn="base" hangingPunct="0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58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1730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32D2E"/>
              </a:buClr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6988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82550" indent="0">
              <a:buFont typeface="Wingdings 2" pitchFamily="18" charset="2"/>
              <a:buNone/>
            </a:pPr>
            <a:r>
              <a:rPr lang="en-GB" sz="1200" b="1" dirty="0" smtClean="0">
                <a:solidFill>
                  <a:srgbClr val="C00000"/>
                </a:solidFill>
              </a:rPr>
              <a:t>MORTGAGE  OFFER</a:t>
            </a:r>
            <a:endParaRPr lang="es-ES" sz="1200" b="1" dirty="0">
              <a:solidFill>
                <a:srgbClr val="C00000"/>
              </a:solidFill>
            </a:endParaRPr>
          </a:p>
        </p:txBody>
      </p:sp>
      <p:sp>
        <p:nvSpPr>
          <p:cNvPr id="18" name="2 Marcador de contenido"/>
          <p:cNvSpPr txBox="1">
            <a:spLocks/>
          </p:cNvSpPr>
          <p:nvPr/>
        </p:nvSpPr>
        <p:spPr bwMode="auto">
          <a:xfrm>
            <a:off x="7309593" y="1196752"/>
            <a:ext cx="1222847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65125" indent="-282575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36538" algn="l" rtl="0" eaLnBrk="0" fontAlgn="base" hangingPunct="0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58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1730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32D2E"/>
              </a:buClr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6988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82550" indent="0">
              <a:buFont typeface="Wingdings 2" pitchFamily="18" charset="2"/>
              <a:buNone/>
            </a:pPr>
            <a:r>
              <a:rPr lang="en-GB" sz="1200" b="1" dirty="0" smtClean="0">
                <a:solidFill>
                  <a:srgbClr val="C00000"/>
                </a:solidFill>
              </a:rPr>
              <a:t>PER CAPITA INCOME</a:t>
            </a:r>
            <a:endParaRPr lang="es-ES" sz="1200" b="1" dirty="0">
              <a:solidFill>
                <a:srgbClr val="C00000"/>
              </a:solidFill>
            </a:endParaRPr>
          </a:p>
        </p:txBody>
      </p:sp>
      <p:sp>
        <p:nvSpPr>
          <p:cNvPr id="19" name="2 Marcador de contenido"/>
          <p:cNvSpPr txBox="1">
            <a:spLocks/>
          </p:cNvSpPr>
          <p:nvPr/>
        </p:nvSpPr>
        <p:spPr bwMode="auto">
          <a:xfrm>
            <a:off x="2843808" y="4077072"/>
            <a:ext cx="1656358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65125" indent="-282575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36538" algn="l" rtl="0" eaLnBrk="0" fontAlgn="base" hangingPunct="0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58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1730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32D2E"/>
              </a:buClr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6988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82550" indent="0">
              <a:buFont typeface="Wingdings 2" pitchFamily="18" charset="2"/>
              <a:buNone/>
            </a:pPr>
            <a:r>
              <a:rPr lang="en-GB" sz="1200" b="1" dirty="0" smtClean="0">
                <a:solidFill>
                  <a:srgbClr val="C00000"/>
                </a:solidFill>
              </a:rPr>
              <a:t>UNEMPLOYMENT</a:t>
            </a:r>
            <a:endParaRPr lang="es-ES" sz="1200" b="1" dirty="0">
              <a:solidFill>
                <a:srgbClr val="C00000"/>
              </a:solidFill>
            </a:endParaRPr>
          </a:p>
        </p:txBody>
      </p:sp>
      <p:sp>
        <p:nvSpPr>
          <p:cNvPr id="20" name="2 Marcador de contenido"/>
          <p:cNvSpPr txBox="1">
            <a:spLocks/>
          </p:cNvSpPr>
          <p:nvPr/>
        </p:nvSpPr>
        <p:spPr bwMode="auto">
          <a:xfrm>
            <a:off x="-108520" y="4149080"/>
            <a:ext cx="1331640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65125" indent="-282575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36538" algn="l" rtl="0" eaLnBrk="0" fontAlgn="base" hangingPunct="0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58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1730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32D2E"/>
              </a:buClr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6988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82550" indent="0">
              <a:buFont typeface="Wingdings 2" pitchFamily="18" charset="2"/>
              <a:buNone/>
            </a:pPr>
            <a:r>
              <a:rPr lang="en-GB" sz="2400" b="1" dirty="0" smtClean="0">
                <a:latin typeface="+mj-lt"/>
              </a:rPr>
              <a:t>2011-2007</a:t>
            </a:r>
            <a:endParaRPr lang="es-ES" sz="2400" b="1" dirty="0">
              <a:latin typeface="+mj-lt"/>
            </a:endParaRPr>
          </a:p>
        </p:txBody>
      </p:sp>
      <p:sp>
        <p:nvSpPr>
          <p:cNvPr id="21" name="20 Rectángulo"/>
          <p:cNvSpPr/>
          <p:nvPr/>
        </p:nvSpPr>
        <p:spPr>
          <a:xfrm>
            <a:off x="3635896" y="6453336"/>
            <a:ext cx="3096344" cy="369332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MX" b="1" dirty="0">
                <a:solidFill>
                  <a:schemeClr val="tx2">
                    <a:satMod val="130000"/>
                  </a:schemeClr>
                </a:solidFill>
                <a:latin typeface="+mj-lt"/>
              </a:rPr>
              <a:t>BLUE: </a:t>
            </a:r>
            <a:r>
              <a:rPr lang="es-MX" b="1" dirty="0" smtClean="0">
                <a:solidFill>
                  <a:schemeClr val="tx2">
                    <a:satMod val="130000"/>
                  </a:schemeClr>
                </a:solidFill>
                <a:latin typeface="+mj-lt"/>
              </a:rPr>
              <a:t>LOW  RED</a:t>
            </a:r>
            <a:r>
              <a:rPr lang="es-MX" b="1" dirty="0">
                <a:solidFill>
                  <a:schemeClr val="tx2">
                    <a:satMod val="130000"/>
                  </a:schemeClr>
                </a:solidFill>
                <a:latin typeface="+mj-lt"/>
              </a:rPr>
              <a:t>: HIGH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4660369"/>
              </p:ext>
            </p:extLst>
          </p:nvPr>
        </p:nvGraphicFramePr>
        <p:xfrm>
          <a:off x="1435100" y="2081882"/>
          <a:ext cx="7499349" cy="314731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76873"/>
                <a:gridCol w="576873"/>
                <a:gridCol w="576873"/>
                <a:gridCol w="576873"/>
                <a:gridCol w="576873"/>
                <a:gridCol w="576873"/>
                <a:gridCol w="576873"/>
                <a:gridCol w="576873"/>
                <a:gridCol w="576873"/>
                <a:gridCol w="576873"/>
                <a:gridCol w="576873"/>
                <a:gridCol w="576873"/>
                <a:gridCol w="576873"/>
              </a:tblGrid>
              <a:tr h="144218">
                <a:tc>
                  <a:txBody>
                    <a:bodyPr/>
                    <a:lstStyle/>
                    <a:p>
                      <a:pPr algn="l" fontAlgn="b"/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211" marR="7211" marT="721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u="none" strike="noStrike" dirty="0" err="1">
                          <a:effectLst/>
                          <a:latin typeface="Sylfaen" pitchFamily="18" charset="0"/>
                        </a:rPr>
                        <a:t>pvr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211" marR="7211" marT="7211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u="none" strike="noStrike">
                          <a:effectLst/>
                          <a:latin typeface="Sylfaen" pitchFamily="18" charset="0"/>
                        </a:rPr>
                        <a:t>stk</a:t>
                      </a:r>
                      <a:endParaRPr lang="es-ES" sz="1100" b="1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211" marR="7211" marT="7211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u="none" strike="noStrike">
                          <a:effectLst/>
                          <a:latin typeface="Sylfaen" pitchFamily="18" charset="0"/>
                        </a:rPr>
                        <a:t>rpc</a:t>
                      </a:r>
                      <a:endParaRPr lang="es-ES" sz="1100" b="1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211" marR="7211" marT="7211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u="none" strike="noStrike">
                          <a:effectLst/>
                          <a:latin typeface="Sylfaen" pitchFamily="18" charset="0"/>
                        </a:rPr>
                        <a:t>itr</a:t>
                      </a:r>
                      <a:endParaRPr lang="es-ES" sz="1100" b="1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211" marR="7211" marT="7211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u="none" strike="noStrike" dirty="0" err="1">
                          <a:effectLst/>
                          <a:latin typeface="Sylfaen" pitchFamily="18" charset="0"/>
                        </a:rPr>
                        <a:t>srp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211" marR="7211" marT="7211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u="none" strike="noStrike" dirty="0">
                          <a:effectLst/>
                          <a:latin typeface="Sylfaen" pitchFamily="18" charset="0"/>
                        </a:rPr>
                        <a:t>une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211" marR="7211" marT="7211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u="none" strike="noStrike" dirty="0" err="1">
                          <a:effectLst/>
                          <a:latin typeface="Sylfaen" pitchFamily="18" charset="0"/>
                        </a:rPr>
                        <a:t>act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211" marR="7211" marT="7211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u="none" strike="noStrike" dirty="0" err="1">
                          <a:effectLst/>
                          <a:latin typeface="Sylfaen" pitchFamily="18" charset="0"/>
                        </a:rPr>
                        <a:t>agr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211" marR="7211" marT="7211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u="none" strike="noStrike" dirty="0" err="1">
                          <a:effectLst/>
                          <a:latin typeface="Sylfaen" pitchFamily="18" charset="0"/>
                        </a:rPr>
                        <a:t>ind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211" marR="7211" marT="7211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u="none" strike="noStrike" dirty="0" err="1">
                          <a:effectLst/>
                          <a:latin typeface="Sylfaen" pitchFamily="18" charset="0"/>
                        </a:rPr>
                        <a:t>cot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211" marR="7211" marT="7211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u="none" strike="noStrike" dirty="0">
                          <a:effectLst/>
                          <a:latin typeface="Sylfaen" pitchFamily="18" charset="0"/>
                        </a:rPr>
                        <a:t>ser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211" marR="7211" marT="7211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u="none" strike="noStrike" dirty="0" err="1">
                          <a:effectLst/>
                          <a:latin typeface="Sylfaen" pitchFamily="18" charset="0"/>
                        </a:rPr>
                        <a:t>hst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211" marR="7211" marT="7211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44218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u="none" strike="noStrike" dirty="0">
                          <a:effectLst/>
                          <a:latin typeface="Sylfaen" pitchFamily="18" charset="0"/>
                        </a:rPr>
                        <a:t>1995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211" marR="7211" marT="721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>
                          <a:effectLst/>
                          <a:latin typeface="Sylfaen" pitchFamily="18" charset="0"/>
                        </a:rPr>
                        <a:t>4.66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211" marR="7211" marT="721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 dirty="0">
                          <a:effectLst/>
                          <a:latin typeface="Sylfaen" pitchFamily="18" charset="0"/>
                        </a:rPr>
                        <a:t>3.29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211" marR="7211" marT="7211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 dirty="0">
                          <a:effectLst/>
                          <a:latin typeface="Sylfaen" pitchFamily="18" charset="0"/>
                        </a:rPr>
                        <a:t>7.67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211" marR="7211" marT="7211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 dirty="0">
                          <a:effectLst/>
                          <a:latin typeface="Sylfaen" pitchFamily="18" charset="0"/>
                        </a:rPr>
                        <a:t>0.96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211" marR="7211" marT="7211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 dirty="0">
                          <a:effectLst/>
                          <a:latin typeface="Sylfaen" pitchFamily="18" charset="0"/>
                        </a:rPr>
                        <a:t>-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211" marR="7211" marT="7211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 dirty="0">
                          <a:effectLst/>
                          <a:latin typeface="Sylfaen" pitchFamily="18" charset="0"/>
                        </a:rPr>
                        <a:t>6.43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211" marR="7211" marT="7211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>
                          <a:effectLst/>
                          <a:latin typeface="Sylfaen" pitchFamily="18" charset="0"/>
                        </a:rPr>
                        <a:t>2.29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211" marR="7211" marT="7211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 dirty="0">
                          <a:effectLst/>
                          <a:latin typeface="Sylfaen" pitchFamily="18" charset="0"/>
                        </a:rPr>
                        <a:t>4.42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211" marR="7211" marT="7211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 dirty="0">
                          <a:effectLst/>
                          <a:latin typeface="Sylfaen" pitchFamily="18" charset="0"/>
                        </a:rPr>
                        <a:t>6.06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211" marR="7211" marT="7211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 dirty="0">
                          <a:effectLst/>
                          <a:latin typeface="Sylfaen" pitchFamily="18" charset="0"/>
                        </a:rPr>
                        <a:t>3.08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211" marR="7211" marT="7211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 dirty="0">
                          <a:effectLst/>
                          <a:latin typeface="Sylfaen" pitchFamily="18" charset="0"/>
                        </a:rPr>
                        <a:t>5.34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211" marR="7211" marT="7211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>
                          <a:effectLst/>
                          <a:latin typeface="Sylfaen" pitchFamily="18" charset="0"/>
                        </a:rPr>
                        <a:t>1.16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211" marR="7211" marT="7211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  <a:tr h="144218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u="none" strike="noStrike" dirty="0">
                          <a:effectLst/>
                          <a:latin typeface="Sylfaen" pitchFamily="18" charset="0"/>
                        </a:rPr>
                        <a:t>1996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211" marR="7211" marT="721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>
                          <a:effectLst/>
                          <a:latin typeface="Sylfaen" pitchFamily="18" charset="0"/>
                        </a:rPr>
                        <a:t>4.80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211" marR="7211" marT="721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>
                          <a:effectLst/>
                          <a:latin typeface="Sylfaen" pitchFamily="18" charset="0"/>
                        </a:rPr>
                        <a:t>3.32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211" marR="7211" marT="7211" marB="0" anchor="b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 dirty="0">
                          <a:effectLst/>
                          <a:latin typeface="Sylfaen" pitchFamily="18" charset="0"/>
                        </a:rPr>
                        <a:t>7.60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211" marR="7211" marT="7211" marB="0" anchor="b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 dirty="0">
                          <a:effectLst/>
                          <a:latin typeface="Sylfaen" pitchFamily="18" charset="0"/>
                        </a:rPr>
                        <a:t>2.74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211" marR="7211" marT="7211" marB="0" anchor="b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>
                          <a:effectLst/>
                          <a:latin typeface="Sylfaen" pitchFamily="18" charset="0"/>
                        </a:rPr>
                        <a:t>-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211" marR="7211" marT="7211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 dirty="0">
                          <a:effectLst/>
                          <a:latin typeface="Sylfaen" pitchFamily="18" charset="0"/>
                        </a:rPr>
                        <a:t>6.60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211" marR="7211" marT="7211" marB="0" anchor="b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>
                          <a:effectLst/>
                          <a:latin typeface="Sylfaen" pitchFamily="18" charset="0"/>
                        </a:rPr>
                        <a:t>1.99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211" marR="7211" marT="7211" marB="0" anchor="b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 dirty="0">
                          <a:effectLst/>
                          <a:latin typeface="Sylfaen" pitchFamily="18" charset="0"/>
                        </a:rPr>
                        <a:t>3.25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211" marR="7211" marT="7211" marB="0" anchor="b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 dirty="0">
                          <a:effectLst/>
                          <a:latin typeface="Sylfaen" pitchFamily="18" charset="0"/>
                        </a:rPr>
                        <a:t>5.80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211" marR="7211" marT="7211" marB="0" anchor="b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>
                          <a:effectLst/>
                          <a:latin typeface="Sylfaen" pitchFamily="18" charset="0"/>
                        </a:rPr>
                        <a:t>1.68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211" marR="7211" marT="7211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 dirty="0">
                          <a:effectLst/>
                          <a:latin typeface="Sylfaen" pitchFamily="18" charset="0"/>
                        </a:rPr>
                        <a:t>4.43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211" marR="7211" marT="7211" marB="0" anchor="b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>
                          <a:effectLst/>
                          <a:latin typeface="Sylfaen" pitchFamily="18" charset="0"/>
                        </a:rPr>
                        <a:t>1.60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211" marR="7211" marT="7211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</a:tr>
              <a:tr h="144218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u="none" strike="noStrike" dirty="0">
                          <a:effectLst/>
                          <a:latin typeface="Sylfaen" pitchFamily="18" charset="0"/>
                        </a:rPr>
                        <a:t>1997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211" marR="7211" marT="721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>
                          <a:effectLst/>
                          <a:latin typeface="Sylfaen" pitchFamily="18" charset="0"/>
                        </a:rPr>
                        <a:t>4.91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211" marR="7211" marT="721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>
                          <a:effectLst/>
                          <a:latin typeface="Sylfaen" pitchFamily="18" charset="0"/>
                        </a:rPr>
                        <a:t>3.27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211" marR="7211" marT="7211" marB="0" anchor="b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 dirty="0">
                          <a:effectLst/>
                          <a:latin typeface="Sylfaen" pitchFamily="18" charset="0"/>
                        </a:rPr>
                        <a:t>7.40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211" marR="7211" marT="7211" marB="0" anchor="b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>
                          <a:effectLst/>
                          <a:latin typeface="Sylfaen" pitchFamily="18" charset="0"/>
                        </a:rPr>
                        <a:t>1.09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211" marR="7211" marT="7211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>
                          <a:effectLst/>
                          <a:latin typeface="Sylfaen" pitchFamily="18" charset="0"/>
                        </a:rPr>
                        <a:t>-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211" marR="7211" marT="7211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>
                          <a:effectLst/>
                          <a:latin typeface="Sylfaen" pitchFamily="18" charset="0"/>
                        </a:rPr>
                        <a:t>6.97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211" marR="7211" marT="7211" marB="0" anchor="b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>
                          <a:effectLst/>
                          <a:latin typeface="Sylfaen" pitchFamily="18" charset="0"/>
                        </a:rPr>
                        <a:t>3.14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211" marR="7211" marT="7211" marB="0" anchor="b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 dirty="0">
                          <a:effectLst/>
                          <a:latin typeface="Sylfaen" pitchFamily="18" charset="0"/>
                        </a:rPr>
                        <a:t>2.22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211" marR="7211" marT="7211" marB="0" anchor="b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>
                          <a:effectLst/>
                          <a:latin typeface="Sylfaen" pitchFamily="18" charset="0"/>
                        </a:rPr>
                        <a:t>6.14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211" marR="7211" marT="7211" marB="0" anchor="b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>
                          <a:effectLst/>
                          <a:latin typeface="Sylfaen" pitchFamily="18" charset="0"/>
                        </a:rPr>
                        <a:t>1.91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211" marR="7211" marT="7211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>
                          <a:effectLst/>
                          <a:latin typeface="Sylfaen" pitchFamily="18" charset="0"/>
                        </a:rPr>
                        <a:t>4.06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211" marR="7211" marT="7211" marB="0" anchor="b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 dirty="0">
                          <a:effectLst/>
                          <a:latin typeface="Sylfaen" pitchFamily="18" charset="0"/>
                        </a:rPr>
                        <a:t>2.64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211" marR="7211" marT="7211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CCFF"/>
                    </a:solidFill>
                  </a:tcPr>
                </a:tc>
              </a:tr>
              <a:tr h="144218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u="none" strike="noStrike" dirty="0">
                          <a:effectLst/>
                          <a:latin typeface="Sylfaen" pitchFamily="18" charset="0"/>
                        </a:rPr>
                        <a:t>1998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211" marR="7211" marT="721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>
                          <a:effectLst/>
                          <a:latin typeface="Sylfaen" pitchFamily="18" charset="0"/>
                        </a:rPr>
                        <a:t>4.86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211" marR="7211" marT="721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>
                          <a:effectLst/>
                          <a:latin typeface="Sylfaen" pitchFamily="18" charset="0"/>
                        </a:rPr>
                        <a:t>3.30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211" marR="7211" marT="7211" marB="0" anchor="b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 dirty="0">
                          <a:effectLst/>
                          <a:latin typeface="Sylfaen" pitchFamily="18" charset="0"/>
                        </a:rPr>
                        <a:t>7.29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211" marR="7211" marT="7211" marB="0" anchor="b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 dirty="0">
                          <a:effectLst/>
                          <a:latin typeface="Sylfaen" pitchFamily="18" charset="0"/>
                        </a:rPr>
                        <a:t>2.65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211" marR="7211" marT="7211" marB="0" anchor="b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 dirty="0">
                          <a:effectLst/>
                          <a:latin typeface="Sylfaen" pitchFamily="18" charset="0"/>
                        </a:rPr>
                        <a:t>2.31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211" marR="7211" marT="7211" marB="0" anchor="b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>
                          <a:effectLst/>
                          <a:latin typeface="Sylfaen" pitchFamily="18" charset="0"/>
                        </a:rPr>
                        <a:t>7.14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211" marR="7211" marT="7211" marB="0" anchor="b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>
                          <a:effectLst/>
                          <a:latin typeface="Sylfaen" pitchFamily="18" charset="0"/>
                        </a:rPr>
                        <a:t>3.37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211" marR="7211" marT="7211" marB="0" anchor="b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>
                          <a:effectLst/>
                          <a:latin typeface="Sylfaen" pitchFamily="18" charset="0"/>
                        </a:rPr>
                        <a:t>1.61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211" marR="7211" marT="7211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>
                          <a:effectLst/>
                          <a:latin typeface="Sylfaen" pitchFamily="18" charset="0"/>
                        </a:rPr>
                        <a:t>5.70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211" marR="7211" marT="7211" marB="0" anchor="b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>
                          <a:effectLst/>
                          <a:latin typeface="Sylfaen" pitchFamily="18" charset="0"/>
                        </a:rPr>
                        <a:t>1.75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211" marR="7211" marT="7211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>
                          <a:effectLst/>
                          <a:latin typeface="Sylfaen" pitchFamily="18" charset="0"/>
                        </a:rPr>
                        <a:t>3.30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211" marR="7211" marT="7211" marB="0" anchor="b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 dirty="0">
                          <a:effectLst/>
                          <a:latin typeface="Sylfaen" pitchFamily="18" charset="0"/>
                        </a:rPr>
                        <a:t>3.17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211" marR="7211" marT="7211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CCFF"/>
                    </a:solidFill>
                  </a:tcPr>
                </a:tc>
              </a:tr>
              <a:tr h="144218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u="none" strike="noStrike" dirty="0">
                          <a:effectLst/>
                          <a:latin typeface="Sylfaen" pitchFamily="18" charset="0"/>
                        </a:rPr>
                        <a:t>1999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211" marR="7211" marT="721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>
                          <a:effectLst/>
                          <a:latin typeface="Sylfaen" pitchFamily="18" charset="0"/>
                        </a:rPr>
                        <a:t>4.88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211" marR="7211" marT="721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>
                          <a:effectLst/>
                          <a:latin typeface="Sylfaen" pitchFamily="18" charset="0"/>
                        </a:rPr>
                        <a:t>3.29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211" marR="7211" marT="7211" marB="0" anchor="b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 dirty="0">
                          <a:effectLst/>
                          <a:latin typeface="Sylfaen" pitchFamily="18" charset="0"/>
                        </a:rPr>
                        <a:t>7.10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211" marR="7211" marT="7211" marB="0" anchor="b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 dirty="0">
                          <a:effectLst/>
                          <a:latin typeface="Sylfaen" pitchFamily="18" charset="0"/>
                        </a:rPr>
                        <a:t>5.91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211" marR="7211" marT="7211" marB="0" anchor="b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 dirty="0">
                          <a:effectLst/>
                          <a:latin typeface="Sylfaen" pitchFamily="18" charset="0"/>
                        </a:rPr>
                        <a:t>1.93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211" marR="7211" marT="7211" marB="0" anchor="b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>
                          <a:effectLst/>
                          <a:latin typeface="Sylfaen" pitchFamily="18" charset="0"/>
                        </a:rPr>
                        <a:t>7.15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211" marR="7211" marT="7211" marB="0" anchor="b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>
                          <a:effectLst/>
                          <a:latin typeface="Sylfaen" pitchFamily="18" charset="0"/>
                        </a:rPr>
                        <a:t>2.76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211" marR="7211" marT="7211" marB="0" anchor="b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>
                          <a:effectLst/>
                          <a:latin typeface="Sylfaen" pitchFamily="18" charset="0"/>
                        </a:rPr>
                        <a:t>1.41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211" marR="7211" marT="7211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 dirty="0">
                          <a:effectLst/>
                          <a:latin typeface="Sylfaen" pitchFamily="18" charset="0"/>
                        </a:rPr>
                        <a:t>5.39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211" marR="7211" marT="7211" marB="0" anchor="b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>
                          <a:effectLst/>
                          <a:latin typeface="Sylfaen" pitchFamily="18" charset="0"/>
                        </a:rPr>
                        <a:t>1.65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211" marR="7211" marT="7211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>
                          <a:effectLst/>
                          <a:latin typeface="Sylfaen" pitchFamily="18" charset="0"/>
                        </a:rPr>
                        <a:t>3.07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211" marR="7211" marT="7211" marB="0" anchor="b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 dirty="0">
                          <a:effectLst/>
                          <a:latin typeface="Sylfaen" pitchFamily="18" charset="0"/>
                        </a:rPr>
                        <a:t>3.69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211" marR="7211" marT="7211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CCFF"/>
                    </a:solidFill>
                  </a:tcPr>
                </a:tc>
              </a:tr>
              <a:tr h="144218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u="none" strike="noStrike" dirty="0">
                          <a:effectLst/>
                          <a:latin typeface="Sylfaen" pitchFamily="18" charset="0"/>
                        </a:rPr>
                        <a:t>2000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211" marR="7211" marT="721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>
                          <a:effectLst/>
                          <a:latin typeface="Sylfaen" pitchFamily="18" charset="0"/>
                        </a:rPr>
                        <a:t>4.87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211" marR="7211" marT="721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>
                          <a:effectLst/>
                          <a:latin typeface="Sylfaen" pitchFamily="18" charset="0"/>
                        </a:rPr>
                        <a:t>3.18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211" marR="7211" marT="7211" marB="0" anchor="b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 dirty="0">
                          <a:effectLst/>
                          <a:latin typeface="Sylfaen" pitchFamily="18" charset="0"/>
                        </a:rPr>
                        <a:t>6.96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211" marR="7211" marT="7211" marB="0" anchor="b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>
                          <a:effectLst/>
                          <a:latin typeface="Sylfaen" pitchFamily="18" charset="0"/>
                        </a:rPr>
                        <a:t>0.01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211" marR="7211" marT="7211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 dirty="0">
                          <a:effectLst/>
                          <a:latin typeface="Sylfaen" pitchFamily="18" charset="0"/>
                        </a:rPr>
                        <a:t>3.10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211" marR="7211" marT="7211" marB="0" anchor="b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>
                          <a:effectLst/>
                          <a:latin typeface="Sylfaen" pitchFamily="18" charset="0"/>
                        </a:rPr>
                        <a:t>7.47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211" marR="7211" marT="7211" marB="0" anchor="b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>
                          <a:effectLst/>
                          <a:latin typeface="Sylfaen" pitchFamily="18" charset="0"/>
                        </a:rPr>
                        <a:t>3.47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211" marR="7211" marT="7211" marB="0" anchor="b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>
                          <a:effectLst/>
                          <a:latin typeface="Sylfaen" pitchFamily="18" charset="0"/>
                        </a:rPr>
                        <a:t>1.54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211" marR="7211" marT="7211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>
                          <a:effectLst/>
                          <a:latin typeface="Sylfaen" pitchFamily="18" charset="0"/>
                        </a:rPr>
                        <a:t>5.92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211" marR="7211" marT="7211" marB="0" anchor="b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>
                          <a:effectLst/>
                          <a:latin typeface="Sylfaen" pitchFamily="18" charset="0"/>
                        </a:rPr>
                        <a:t>1.87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211" marR="7211" marT="7211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 dirty="0">
                          <a:effectLst/>
                          <a:latin typeface="Sylfaen" pitchFamily="18" charset="0"/>
                        </a:rPr>
                        <a:t>3.41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211" marR="7211" marT="7211" marB="0" anchor="b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 dirty="0">
                          <a:effectLst/>
                          <a:latin typeface="Sylfaen" pitchFamily="18" charset="0"/>
                        </a:rPr>
                        <a:t>3.16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211" marR="7211" marT="7211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CCFF"/>
                    </a:solidFill>
                  </a:tcPr>
                </a:tc>
              </a:tr>
              <a:tr h="144218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u="none" strike="noStrike" dirty="0">
                          <a:effectLst/>
                          <a:latin typeface="Sylfaen" pitchFamily="18" charset="0"/>
                        </a:rPr>
                        <a:t>2001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211" marR="7211" marT="721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 dirty="0">
                          <a:effectLst/>
                          <a:latin typeface="Sylfaen" pitchFamily="18" charset="0"/>
                        </a:rPr>
                        <a:t>4.90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211" marR="7211" marT="721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 dirty="0">
                          <a:effectLst/>
                          <a:latin typeface="Sylfaen" pitchFamily="18" charset="0"/>
                        </a:rPr>
                        <a:t>2.94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211" marR="7211" marT="7211" marB="0" anchor="b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 dirty="0">
                          <a:effectLst/>
                          <a:latin typeface="Sylfaen" pitchFamily="18" charset="0"/>
                        </a:rPr>
                        <a:t>7.06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211" marR="7211" marT="7211" marB="0" anchor="b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 dirty="0">
                          <a:effectLst/>
                          <a:latin typeface="Sylfaen" pitchFamily="18" charset="0"/>
                        </a:rPr>
                        <a:t>-0.97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211" marR="7211" marT="7211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 dirty="0">
                          <a:effectLst/>
                          <a:latin typeface="Sylfaen" pitchFamily="18" charset="0"/>
                        </a:rPr>
                        <a:t>3.49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211" marR="7211" marT="7211" marB="0" anchor="b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 dirty="0">
                          <a:effectLst/>
                          <a:latin typeface="Sylfaen" pitchFamily="18" charset="0"/>
                        </a:rPr>
                        <a:t>5.54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211" marR="7211" marT="7211" marB="0" anchor="b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>
                          <a:effectLst/>
                          <a:latin typeface="Sylfaen" pitchFamily="18" charset="0"/>
                        </a:rPr>
                        <a:t>3.84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211" marR="7211" marT="7211" marB="0" anchor="b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>
                          <a:effectLst/>
                          <a:latin typeface="Sylfaen" pitchFamily="18" charset="0"/>
                        </a:rPr>
                        <a:t>1.29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211" marR="7211" marT="7211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 dirty="0">
                          <a:effectLst/>
                          <a:latin typeface="Sylfaen" pitchFamily="18" charset="0"/>
                        </a:rPr>
                        <a:t>5.68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211" marR="7211" marT="7211" marB="0" anchor="b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 dirty="0">
                          <a:effectLst/>
                          <a:latin typeface="Sylfaen" pitchFamily="18" charset="0"/>
                        </a:rPr>
                        <a:t>2.51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211" marR="7211" marT="7211" marB="0" anchor="b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 dirty="0">
                          <a:effectLst/>
                          <a:latin typeface="Sylfaen" pitchFamily="18" charset="0"/>
                        </a:rPr>
                        <a:t>2.77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211" marR="7211" marT="7211" marB="0" anchor="b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 dirty="0">
                          <a:effectLst/>
                          <a:latin typeface="Sylfaen" pitchFamily="18" charset="0"/>
                        </a:rPr>
                        <a:t>2.50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211" marR="7211" marT="7211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CCFF"/>
                    </a:solidFill>
                  </a:tcPr>
                </a:tc>
              </a:tr>
              <a:tr h="144218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u="none" strike="noStrike" dirty="0">
                          <a:effectLst/>
                          <a:latin typeface="Sylfaen" pitchFamily="18" charset="0"/>
                        </a:rPr>
                        <a:t>2002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211" marR="7211" marT="721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>
                          <a:effectLst/>
                          <a:latin typeface="Sylfaen" pitchFamily="18" charset="0"/>
                        </a:rPr>
                        <a:t>4.60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211" marR="7211" marT="721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>
                          <a:effectLst/>
                          <a:latin typeface="Sylfaen" pitchFamily="18" charset="0"/>
                        </a:rPr>
                        <a:t>2.68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211" marR="7211" marT="7211" marB="0" anchor="b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 dirty="0">
                          <a:effectLst/>
                          <a:latin typeface="Sylfaen" pitchFamily="18" charset="0"/>
                        </a:rPr>
                        <a:t>7.04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211" marR="7211" marT="7211" marB="0" anchor="b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 dirty="0">
                          <a:effectLst/>
                          <a:latin typeface="Sylfaen" pitchFamily="18" charset="0"/>
                        </a:rPr>
                        <a:t>3.00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211" marR="7211" marT="7211" marB="0" anchor="b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 dirty="0">
                          <a:effectLst/>
                          <a:latin typeface="Sylfaen" pitchFamily="18" charset="0"/>
                        </a:rPr>
                        <a:t>3.13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211" marR="7211" marT="7211" marB="0" anchor="b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 dirty="0">
                          <a:effectLst/>
                          <a:latin typeface="Sylfaen" pitchFamily="18" charset="0"/>
                        </a:rPr>
                        <a:t>6.32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211" marR="7211" marT="7211" marB="0" anchor="b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 dirty="0">
                          <a:effectLst/>
                          <a:latin typeface="Sylfaen" pitchFamily="18" charset="0"/>
                        </a:rPr>
                        <a:t>3.78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211" marR="7211" marT="7211" marB="0" anchor="b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>
                          <a:effectLst/>
                          <a:latin typeface="Sylfaen" pitchFamily="18" charset="0"/>
                        </a:rPr>
                        <a:t>0.89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211" marR="7211" marT="7211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 dirty="0">
                          <a:effectLst/>
                          <a:latin typeface="Sylfaen" pitchFamily="18" charset="0"/>
                        </a:rPr>
                        <a:t>5.82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211" marR="7211" marT="7211" marB="0" anchor="b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>
                          <a:effectLst/>
                          <a:latin typeface="Sylfaen" pitchFamily="18" charset="0"/>
                        </a:rPr>
                        <a:t>1.45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211" marR="7211" marT="7211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 dirty="0">
                          <a:effectLst/>
                          <a:latin typeface="Sylfaen" pitchFamily="18" charset="0"/>
                        </a:rPr>
                        <a:t>2.58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211" marR="7211" marT="7211" marB="0" anchor="b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 dirty="0">
                          <a:effectLst/>
                          <a:latin typeface="Sylfaen" pitchFamily="18" charset="0"/>
                        </a:rPr>
                        <a:t>2.22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211" marR="7211" marT="7211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CCFF"/>
                    </a:solidFill>
                  </a:tcPr>
                </a:tc>
              </a:tr>
              <a:tr h="144218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u="none" strike="noStrike" dirty="0">
                          <a:effectLst/>
                          <a:latin typeface="Sylfaen" pitchFamily="18" charset="0"/>
                        </a:rPr>
                        <a:t>2003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211" marR="7211" marT="721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>
                          <a:effectLst/>
                          <a:latin typeface="Sylfaen" pitchFamily="18" charset="0"/>
                        </a:rPr>
                        <a:t>4.08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211" marR="7211" marT="721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>
                          <a:effectLst/>
                          <a:latin typeface="Sylfaen" pitchFamily="18" charset="0"/>
                        </a:rPr>
                        <a:t>2.39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211" marR="7211" marT="7211" marB="0" anchor="b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 dirty="0">
                          <a:effectLst/>
                          <a:latin typeface="Sylfaen" pitchFamily="18" charset="0"/>
                        </a:rPr>
                        <a:t>7.12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211" marR="7211" marT="7211" marB="0" anchor="b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>
                          <a:effectLst/>
                          <a:latin typeface="Sylfaen" pitchFamily="18" charset="0"/>
                        </a:rPr>
                        <a:t>-0.10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211" marR="7211" marT="7211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>
                          <a:effectLst/>
                          <a:latin typeface="Sylfaen" pitchFamily="18" charset="0"/>
                        </a:rPr>
                        <a:t>2.85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211" marR="7211" marT="7211" marB="0" anchor="b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>
                          <a:effectLst/>
                          <a:latin typeface="Sylfaen" pitchFamily="18" charset="0"/>
                        </a:rPr>
                        <a:t>6.47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211" marR="7211" marT="7211" marB="0" anchor="b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>
                          <a:effectLst/>
                          <a:latin typeface="Sylfaen" pitchFamily="18" charset="0"/>
                        </a:rPr>
                        <a:t>3.73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211" marR="7211" marT="7211" marB="0" anchor="b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>
                          <a:effectLst/>
                          <a:latin typeface="Sylfaen" pitchFamily="18" charset="0"/>
                        </a:rPr>
                        <a:t>1.30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211" marR="7211" marT="7211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 dirty="0">
                          <a:effectLst/>
                          <a:latin typeface="Sylfaen" pitchFamily="18" charset="0"/>
                        </a:rPr>
                        <a:t>6.30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211" marR="7211" marT="7211" marB="0" anchor="b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>
                          <a:effectLst/>
                          <a:latin typeface="Sylfaen" pitchFamily="18" charset="0"/>
                        </a:rPr>
                        <a:t>1.68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211" marR="7211" marT="7211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 dirty="0">
                          <a:effectLst/>
                          <a:latin typeface="Sylfaen" pitchFamily="18" charset="0"/>
                        </a:rPr>
                        <a:t>2.39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211" marR="7211" marT="7211" marB="0" anchor="b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 dirty="0">
                          <a:effectLst/>
                          <a:latin typeface="Sylfaen" pitchFamily="18" charset="0"/>
                        </a:rPr>
                        <a:t>2.59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211" marR="7211" marT="7211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CCFF"/>
                    </a:solidFill>
                  </a:tcPr>
                </a:tc>
              </a:tr>
              <a:tr h="144218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u="none" strike="noStrike" dirty="0">
                          <a:effectLst/>
                          <a:latin typeface="Sylfaen" pitchFamily="18" charset="0"/>
                        </a:rPr>
                        <a:t>2004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211" marR="7211" marT="721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>
                          <a:effectLst/>
                          <a:latin typeface="Sylfaen" pitchFamily="18" charset="0"/>
                        </a:rPr>
                        <a:t>3.60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211" marR="7211" marT="721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>
                          <a:effectLst/>
                          <a:latin typeface="Sylfaen" pitchFamily="18" charset="0"/>
                        </a:rPr>
                        <a:t>2.14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211" marR="7211" marT="7211" marB="0" anchor="b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>
                          <a:effectLst/>
                          <a:latin typeface="Sylfaen" pitchFamily="18" charset="0"/>
                        </a:rPr>
                        <a:t>7.01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211" marR="7211" marT="7211" marB="0" anchor="b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>
                          <a:effectLst/>
                          <a:latin typeface="Sylfaen" pitchFamily="18" charset="0"/>
                        </a:rPr>
                        <a:t>-0.08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211" marR="7211" marT="7211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 dirty="0">
                          <a:effectLst/>
                          <a:latin typeface="Sylfaen" pitchFamily="18" charset="0"/>
                        </a:rPr>
                        <a:t>3.20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211" marR="7211" marT="7211" marB="0" anchor="b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>
                          <a:effectLst/>
                          <a:latin typeface="Sylfaen" pitchFamily="18" charset="0"/>
                        </a:rPr>
                        <a:t>6.42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211" marR="7211" marT="7211" marB="0" anchor="b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>
                          <a:effectLst/>
                          <a:latin typeface="Sylfaen" pitchFamily="18" charset="0"/>
                        </a:rPr>
                        <a:t>3.41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211" marR="7211" marT="7211" marB="0" anchor="b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>
                          <a:effectLst/>
                          <a:latin typeface="Sylfaen" pitchFamily="18" charset="0"/>
                        </a:rPr>
                        <a:t>1.38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211" marR="7211" marT="7211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 dirty="0">
                          <a:effectLst/>
                          <a:latin typeface="Sylfaen" pitchFamily="18" charset="0"/>
                        </a:rPr>
                        <a:t>6.52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211" marR="7211" marT="7211" marB="0" anchor="b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 dirty="0">
                          <a:effectLst/>
                          <a:latin typeface="Sylfaen" pitchFamily="18" charset="0"/>
                        </a:rPr>
                        <a:t>3.39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211" marR="7211" marT="7211" marB="0" anchor="b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 dirty="0">
                          <a:effectLst/>
                          <a:latin typeface="Sylfaen" pitchFamily="18" charset="0"/>
                        </a:rPr>
                        <a:t>2.61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211" marR="7211" marT="7211" marB="0" anchor="b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 dirty="0">
                          <a:effectLst/>
                          <a:latin typeface="Sylfaen" pitchFamily="18" charset="0"/>
                        </a:rPr>
                        <a:t>4.00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211" marR="7211" marT="7211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CCFF"/>
                    </a:solidFill>
                  </a:tcPr>
                </a:tc>
              </a:tr>
              <a:tr h="144218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u="none" strike="noStrike" dirty="0">
                          <a:effectLst/>
                          <a:latin typeface="Sylfaen" pitchFamily="18" charset="0"/>
                        </a:rPr>
                        <a:t>2005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211" marR="7211" marT="721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>
                          <a:effectLst/>
                          <a:latin typeface="Sylfaen" pitchFamily="18" charset="0"/>
                        </a:rPr>
                        <a:t>3.27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211" marR="7211" marT="721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>
                          <a:effectLst/>
                          <a:latin typeface="Sylfaen" pitchFamily="18" charset="0"/>
                        </a:rPr>
                        <a:t>2.07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211" marR="7211" marT="7211" marB="0" anchor="b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 dirty="0">
                          <a:effectLst/>
                          <a:latin typeface="Sylfaen" pitchFamily="18" charset="0"/>
                        </a:rPr>
                        <a:t>6.82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211" marR="7211" marT="7211" marB="0" anchor="b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>
                          <a:effectLst/>
                          <a:latin typeface="Sylfaen" pitchFamily="18" charset="0"/>
                        </a:rPr>
                        <a:t>-0.62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211" marR="7211" marT="7211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>
                          <a:effectLst/>
                          <a:latin typeface="Sylfaen" pitchFamily="18" charset="0"/>
                        </a:rPr>
                        <a:t>2.98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211" marR="7211" marT="7211" marB="0" anchor="b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>
                          <a:effectLst/>
                          <a:latin typeface="Sylfaen" pitchFamily="18" charset="0"/>
                        </a:rPr>
                        <a:t>7.36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211" marR="7211" marT="7211" marB="0" anchor="b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>
                          <a:effectLst/>
                          <a:latin typeface="Sylfaen" pitchFamily="18" charset="0"/>
                        </a:rPr>
                        <a:t>3.67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211" marR="7211" marT="7211" marB="0" anchor="b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>
                          <a:effectLst/>
                          <a:latin typeface="Sylfaen" pitchFamily="18" charset="0"/>
                        </a:rPr>
                        <a:t>1.12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211" marR="7211" marT="7211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 dirty="0">
                          <a:effectLst/>
                          <a:latin typeface="Sylfaen" pitchFamily="18" charset="0"/>
                        </a:rPr>
                        <a:t>6.52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211" marR="7211" marT="7211" marB="0" anchor="b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 dirty="0">
                          <a:effectLst/>
                          <a:latin typeface="Sylfaen" pitchFamily="18" charset="0"/>
                        </a:rPr>
                        <a:t>3.71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211" marR="7211" marT="7211" marB="0" anchor="b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 dirty="0">
                          <a:effectLst/>
                          <a:latin typeface="Sylfaen" pitchFamily="18" charset="0"/>
                        </a:rPr>
                        <a:t>2.98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211" marR="7211" marT="7211" marB="0" anchor="b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 dirty="0">
                          <a:effectLst/>
                          <a:latin typeface="Sylfaen" pitchFamily="18" charset="0"/>
                        </a:rPr>
                        <a:t>4.55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211" marR="7211" marT="7211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CCFF"/>
                    </a:solidFill>
                  </a:tcPr>
                </a:tc>
              </a:tr>
              <a:tr h="144218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u="none" strike="noStrike" dirty="0">
                          <a:effectLst/>
                          <a:latin typeface="Sylfaen" pitchFamily="18" charset="0"/>
                        </a:rPr>
                        <a:t>2006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211" marR="7211" marT="721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>
                          <a:effectLst/>
                          <a:latin typeface="Sylfaen" pitchFamily="18" charset="0"/>
                        </a:rPr>
                        <a:t>3.21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211" marR="7211" marT="721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 dirty="0">
                          <a:effectLst/>
                          <a:latin typeface="Sylfaen" pitchFamily="18" charset="0"/>
                        </a:rPr>
                        <a:t>2.04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211" marR="7211" marT="7211" marB="0" anchor="b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>
                          <a:effectLst/>
                          <a:latin typeface="Sylfaen" pitchFamily="18" charset="0"/>
                        </a:rPr>
                        <a:t>6.70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211" marR="7211" marT="7211" marB="0" anchor="b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>
                          <a:effectLst/>
                          <a:latin typeface="Sylfaen" pitchFamily="18" charset="0"/>
                        </a:rPr>
                        <a:t>0.14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211" marR="7211" marT="7211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 dirty="0">
                          <a:effectLst/>
                          <a:latin typeface="Sylfaen" pitchFamily="18" charset="0"/>
                        </a:rPr>
                        <a:t>3.71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211" marR="7211" marT="7211" marB="0" anchor="b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>
                          <a:effectLst/>
                          <a:latin typeface="Sylfaen" pitchFamily="18" charset="0"/>
                        </a:rPr>
                        <a:t>8.10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211" marR="7211" marT="7211" marB="0" anchor="b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>
                          <a:effectLst/>
                          <a:latin typeface="Sylfaen" pitchFamily="18" charset="0"/>
                        </a:rPr>
                        <a:t>3.48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211" marR="7211" marT="7211" marB="0" anchor="b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>
                          <a:effectLst/>
                          <a:latin typeface="Sylfaen" pitchFamily="18" charset="0"/>
                        </a:rPr>
                        <a:t>1.44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211" marR="7211" marT="7211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 dirty="0">
                          <a:effectLst/>
                          <a:latin typeface="Sylfaen" pitchFamily="18" charset="0"/>
                        </a:rPr>
                        <a:t>6.39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211" marR="7211" marT="7211" marB="0" anchor="b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>
                          <a:effectLst/>
                          <a:latin typeface="Sylfaen" pitchFamily="18" charset="0"/>
                        </a:rPr>
                        <a:t>2.93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211" marR="7211" marT="7211" marB="0" anchor="b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 dirty="0">
                          <a:effectLst/>
                          <a:latin typeface="Sylfaen" pitchFamily="18" charset="0"/>
                        </a:rPr>
                        <a:t>2.55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211" marR="7211" marT="7211" marB="0" anchor="b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 dirty="0">
                          <a:effectLst/>
                          <a:latin typeface="Sylfaen" pitchFamily="18" charset="0"/>
                        </a:rPr>
                        <a:t>4.29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211" marR="7211" marT="7211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CCFF"/>
                    </a:solidFill>
                  </a:tcPr>
                </a:tc>
              </a:tr>
              <a:tr h="144218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u="none" strike="noStrike" dirty="0">
                          <a:effectLst/>
                          <a:latin typeface="Sylfaen" pitchFamily="18" charset="0"/>
                        </a:rPr>
                        <a:t>2007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211" marR="7211" marT="721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>
                          <a:effectLst/>
                          <a:latin typeface="Sylfaen" pitchFamily="18" charset="0"/>
                        </a:rPr>
                        <a:t>3.12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211" marR="7211" marT="721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 dirty="0">
                          <a:effectLst/>
                          <a:latin typeface="Sylfaen" pitchFamily="18" charset="0"/>
                        </a:rPr>
                        <a:t>1.99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211" marR="7211" marT="7211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>
                          <a:effectLst/>
                          <a:latin typeface="Sylfaen" pitchFamily="18" charset="0"/>
                        </a:rPr>
                        <a:t>6.74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211" marR="7211" marT="7211" marB="0" anchor="b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 dirty="0">
                          <a:effectLst/>
                          <a:latin typeface="Sylfaen" pitchFamily="18" charset="0"/>
                        </a:rPr>
                        <a:t>2.98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211" marR="7211" marT="7211" marB="0" anchor="b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 dirty="0">
                          <a:effectLst/>
                          <a:latin typeface="Sylfaen" pitchFamily="18" charset="0"/>
                        </a:rPr>
                        <a:t>3.63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211" marR="7211" marT="7211" marB="0" anchor="b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>
                          <a:effectLst/>
                          <a:latin typeface="Sylfaen" pitchFamily="18" charset="0"/>
                        </a:rPr>
                        <a:t>7.75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211" marR="7211" marT="7211" marB="0" anchor="b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>
                          <a:effectLst/>
                          <a:latin typeface="Sylfaen" pitchFamily="18" charset="0"/>
                        </a:rPr>
                        <a:t>3.69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211" marR="7211" marT="7211" marB="0" anchor="b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>
                          <a:effectLst/>
                          <a:latin typeface="Sylfaen" pitchFamily="18" charset="0"/>
                        </a:rPr>
                        <a:t>1.64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211" marR="7211" marT="7211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 dirty="0">
                          <a:effectLst/>
                          <a:latin typeface="Sylfaen" pitchFamily="18" charset="0"/>
                        </a:rPr>
                        <a:t>6.74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211" marR="7211" marT="7211" marB="0" anchor="b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 dirty="0">
                          <a:effectLst/>
                          <a:latin typeface="Sylfaen" pitchFamily="18" charset="0"/>
                        </a:rPr>
                        <a:t>2.71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211" marR="7211" marT="7211" marB="0" anchor="b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 dirty="0">
                          <a:effectLst/>
                          <a:latin typeface="Sylfaen" pitchFamily="18" charset="0"/>
                        </a:rPr>
                        <a:t>2.70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211" marR="7211" marT="7211" marB="0" anchor="b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 dirty="0">
                          <a:effectLst/>
                          <a:latin typeface="Sylfaen" pitchFamily="18" charset="0"/>
                        </a:rPr>
                        <a:t>3.36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211" marR="7211" marT="7211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CCFF"/>
                    </a:solidFill>
                  </a:tcPr>
                </a:tc>
              </a:tr>
              <a:tr h="144218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u="none" strike="noStrike" dirty="0">
                          <a:effectLst/>
                          <a:latin typeface="Sylfaen" pitchFamily="18" charset="0"/>
                        </a:rPr>
                        <a:t>2008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211" marR="7211" marT="721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>
                          <a:effectLst/>
                          <a:latin typeface="Sylfaen" pitchFamily="18" charset="0"/>
                        </a:rPr>
                        <a:t>3.17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211" marR="7211" marT="721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>
                          <a:effectLst/>
                          <a:latin typeface="Sylfaen" pitchFamily="18" charset="0"/>
                        </a:rPr>
                        <a:t>1.89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211" marR="7211" marT="7211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 dirty="0">
                          <a:effectLst/>
                          <a:latin typeface="Sylfaen" pitchFamily="18" charset="0"/>
                        </a:rPr>
                        <a:t>6.79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211" marR="7211" marT="7211" marB="0" anchor="b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 dirty="0">
                          <a:effectLst/>
                          <a:latin typeface="Sylfaen" pitchFamily="18" charset="0"/>
                        </a:rPr>
                        <a:t>3.20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211" marR="7211" marT="7211" marB="0" anchor="b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>
                          <a:effectLst/>
                          <a:latin typeface="Sylfaen" pitchFamily="18" charset="0"/>
                        </a:rPr>
                        <a:t>1.89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211" marR="7211" marT="7211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>
                          <a:effectLst/>
                          <a:latin typeface="Sylfaen" pitchFamily="18" charset="0"/>
                        </a:rPr>
                        <a:t>8.77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211" marR="7211" marT="7211" marB="0" anchor="b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>
                          <a:effectLst/>
                          <a:latin typeface="Sylfaen" pitchFamily="18" charset="0"/>
                        </a:rPr>
                        <a:t>3.96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211" marR="7211" marT="7211" marB="0" anchor="b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>
                          <a:effectLst/>
                          <a:latin typeface="Sylfaen" pitchFamily="18" charset="0"/>
                        </a:rPr>
                        <a:t>1.51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211" marR="7211" marT="7211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 dirty="0">
                          <a:effectLst/>
                          <a:latin typeface="Sylfaen" pitchFamily="18" charset="0"/>
                        </a:rPr>
                        <a:t>7.13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211" marR="7211" marT="7211" marB="0" anchor="b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>
                          <a:effectLst/>
                          <a:latin typeface="Sylfaen" pitchFamily="18" charset="0"/>
                        </a:rPr>
                        <a:t>3.11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211" marR="7211" marT="7211" marB="0" anchor="b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>
                          <a:effectLst/>
                          <a:latin typeface="Sylfaen" pitchFamily="18" charset="0"/>
                        </a:rPr>
                        <a:t>2.84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211" marR="7211" marT="7211" marB="0" anchor="b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 dirty="0">
                          <a:effectLst/>
                          <a:latin typeface="Sylfaen" pitchFamily="18" charset="0"/>
                        </a:rPr>
                        <a:t>1.77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211" marR="7211" marT="7211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</a:tr>
              <a:tr h="56297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u="none" strike="noStrike" dirty="0">
                          <a:effectLst/>
                          <a:latin typeface="Sylfaen" pitchFamily="18" charset="0"/>
                        </a:rPr>
                        <a:t>2009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211" marR="7211" marT="721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>
                          <a:effectLst/>
                          <a:latin typeface="Sylfaen" pitchFamily="18" charset="0"/>
                        </a:rPr>
                        <a:t>3.55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211" marR="7211" marT="721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>
                          <a:effectLst/>
                          <a:latin typeface="Sylfaen" pitchFamily="18" charset="0"/>
                        </a:rPr>
                        <a:t>1.88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211" marR="7211" marT="7211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 dirty="0">
                          <a:effectLst/>
                          <a:latin typeface="Sylfaen" pitchFamily="18" charset="0"/>
                        </a:rPr>
                        <a:t>6.85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211" marR="7211" marT="7211" marB="0" anchor="b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>
                          <a:effectLst/>
                          <a:latin typeface="Sylfaen" pitchFamily="18" charset="0"/>
                        </a:rPr>
                        <a:t>1.87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211" marR="7211" marT="7211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>
                          <a:effectLst/>
                          <a:latin typeface="Sylfaen" pitchFamily="18" charset="0"/>
                        </a:rPr>
                        <a:t>-0.34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211" marR="7211" marT="7211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>
                          <a:effectLst/>
                          <a:latin typeface="Sylfaen" pitchFamily="18" charset="0"/>
                        </a:rPr>
                        <a:t>8.59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211" marR="7211" marT="7211" marB="0" anchor="b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>
                          <a:effectLst/>
                          <a:latin typeface="Sylfaen" pitchFamily="18" charset="0"/>
                        </a:rPr>
                        <a:t>4.00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211" marR="7211" marT="7211" marB="0" anchor="b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>
                          <a:effectLst/>
                          <a:latin typeface="Sylfaen" pitchFamily="18" charset="0"/>
                        </a:rPr>
                        <a:t>1.59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211" marR="7211" marT="7211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 dirty="0">
                          <a:effectLst/>
                          <a:latin typeface="Sylfaen" pitchFamily="18" charset="0"/>
                        </a:rPr>
                        <a:t>6.97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211" marR="7211" marT="7211" marB="0" anchor="b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 dirty="0">
                          <a:effectLst/>
                          <a:latin typeface="Sylfaen" pitchFamily="18" charset="0"/>
                        </a:rPr>
                        <a:t>2.31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211" marR="7211" marT="7211" marB="0" anchor="b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 dirty="0">
                          <a:effectLst/>
                          <a:latin typeface="Sylfaen" pitchFamily="18" charset="0"/>
                        </a:rPr>
                        <a:t>3.74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211" marR="7211" marT="7211" marB="0" anchor="b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>
                          <a:effectLst/>
                          <a:latin typeface="Sylfaen" pitchFamily="18" charset="0"/>
                        </a:rPr>
                        <a:t>0.31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211" marR="7211" marT="7211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</a:tr>
              <a:tr h="144218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u="none" strike="noStrike" dirty="0">
                          <a:effectLst/>
                          <a:latin typeface="Sylfaen" pitchFamily="18" charset="0"/>
                        </a:rPr>
                        <a:t>2010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211" marR="7211" marT="721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>
                          <a:effectLst/>
                          <a:latin typeface="Sylfaen" pitchFamily="18" charset="0"/>
                        </a:rPr>
                        <a:t>3.55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211" marR="7211" marT="721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>
                          <a:effectLst/>
                          <a:latin typeface="Sylfaen" pitchFamily="18" charset="0"/>
                        </a:rPr>
                        <a:t>1.92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211" marR="7211" marT="7211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 dirty="0">
                          <a:effectLst/>
                          <a:latin typeface="Sylfaen" pitchFamily="18" charset="0"/>
                        </a:rPr>
                        <a:t>7.00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211" marR="7211" marT="7211" marB="0" anchor="b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 dirty="0">
                          <a:effectLst/>
                          <a:latin typeface="Sylfaen" pitchFamily="18" charset="0"/>
                        </a:rPr>
                        <a:t>5.35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211" marR="7211" marT="7211" marB="0" anchor="b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>
                          <a:effectLst/>
                          <a:latin typeface="Sylfaen" pitchFamily="18" charset="0"/>
                        </a:rPr>
                        <a:t>0.34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211" marR="7211" marT="7211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>
                          <a:effectLst/>
                          <a:latin typeface="Sylfaen" pitchFamily="18" charset="0"/>
                        </a:rPr>
                        <a:t>8.29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211" marR="7211" marT="7211" marB="0" anchor="b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>
                          <a:effectLst/>
                          <a:latin typeface="Sylfaen" pitchFamily="18" charset="0"/>
                        </a:rPr>
                        <a:t>4.03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211" marR="7211" marT="7211" marB="0" anchor="b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>
                          <a:effectLst/>
                          <a:latin typeface="Sylfaen" pitchFamily="18" charset="0"/>
                        </a:rPr>
                        <a:t>1.85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211" marR="7211" marT="7211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 dirty="0">
                          <a:effectLst/>
                          <a:latin typeface="Sylfaen" pitchFamily="18" charset="0"/>
                        </a:rPr>
                        <a:t>6.78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211" marR="7211" marT="7211" marB="0" anchor="b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 dirty="0">
                          <a:effectLst/>
                          <a:latin typeface="Sylfaen" pitchFamily="18" charset="0"/>
                        </a:rPr>
                        <a:t>0.97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211" marR="7211" marT="7211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 dirty="0">
                          <a:effectLst/>
                          <a:latin typeface="Sylfaen" pitchFamily="18" charset="0"/>
                        </a:rPr>
                        <a:t>3.63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211" marR="7211" marT="7211" marB="0" anchor="b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>
                          <a:effectLst/>
                          <a:latin typeface="Sylfaen" pitchFamily="18" charset="0"/>
                        </a:rPr>
                        <a:t>0.88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211" marR="7211" marT="7211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</a:tr>
              <a:tr h="144218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u="none" strike="noStrike" dirty="0">
                          <a:effectLst/>
                          <a:latin typeface="Sylfaen" pitchFamily="18" charset="0"/>
                        </a:rPr>
                        <a:t>2011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211" marR="7211" marT="721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 dirty="0">
                          <a:effectLst/>
                          <a:latin typeface="Sylfaen" pitchFamily="18" charset="0"/>
                        </a:rPr>
                        <a:t>3.68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211" marR="7211" marT="721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>
                          <a:effectLst/>
                          <a:latin typeface="Sylfaen" pitchFamily="18" charset="0"/>
                        </a:rPr>
                        <a:t>-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211" marR="7211" marT="7211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 dirty="0">
                          <a:effectLst/>
                          <a:latin typeface="Sylfaen" pitchFamily="18" charset="0"/>
                        </a:rPr>
                        <a:t>-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211" marR="7211" marT="7211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 dirty="0">
                          <a:effectLst/>
                          <a:latin typeface="Sylfaen" pitchFamily="18" charset="0"/>
                        </a:rPr>
                        <a:t>4.72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211" marR="7211" marT="7211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>
                          <a:effectLst/>
                          <a:latin typeface="Sylfaen" pitchFamily="18" charset="0"/>
                        </a:rPr>
                        <a:t>-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211" marR="7211" marT="7211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 dirty="0">
                          <a:effectLst/>
                          <a:latin typeface="Sylfaen" pitchFamily="18" charset="0"/>
                        </a:rPr>
                        <a:t>7.81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211" marR="7211" marT="7211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 dirty="0">
                          <a:effectLst/>
                          <a:latin typeface="Sylfaen" pitchFamily="18" charset="0"/>
                        </a:rPr>
                        <a:t>3.85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211" marR="7211" marT="7211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>
                          <a:effectLst/>
                          <a:latin typeface="Sylfaen" pitchFamily="18" charset="0"/>
                        </a:rPr>
                        <a:t>1.24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211" marR="7211" marT="7211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 dirty="0">
                          <a:effectLst/>
                          <a:latin typeface="Sylfaen" pitchFamily="18" charset="0"/>
                        </a:rPr>
                        <a:t>6.78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211" marR="7211" marT="7211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>
                          <a:effectLst/>
                          <a:latin typeface="Sylfaen" pitchFamily="18" charset="0"/>
                        </a:rPr>
                        <a:t>1.99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211" marR="7211" marT="7211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 dirty="0">
                          <a:effectLst/>
                          <a:latin typeface="Sylfaen" pitchFamily="18" charset="0"/>
                        </a:rPr>
                        <a:t>3.81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211" marR="7211" marT="7211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 dirty="0">
                          <a:effectLst/>
                          <a:latin typeface="Sylfaen" pitchFamily="18" charset="0"/>
                        </a:rPr>
                        <a:t>-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211" marR="7211" marT="7211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1538288" y="994817"/>
            <a:ext cx="7497762" cy="561975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MX" sz="2800" dirty="0" smtClean="0">
                <a:solidFill>
                  <a:schemeClr val="tx2">
                    <a:satMod val="130000"/>
                  </a:schemeClr>
                </a:solidFill>
                <a:latin typeface="Sylfaen" pitchFamily="18" charset="0"/>
              </a:rPr>
              <a:t>VALUES: </a:t>
            </a:r>
            <a:r>
              <a:rPr lang="es-MX" sz="2800" dirty="0" err="1" smtClean="0">
                <a:solidFill>
                  <a:schemeClr val="tx2">
                    <a:satMod val="130000"/>
                  </a:schemeClr>
                </a:solidFill>
                <a:latin typeface="Sylfaen" pitchFamily="18" charset="0"/>
              </a:rPr>
              <a:t>Strong</a:t>
            </a:r>
            <a:r>
              <a:rPr lang="es-MX" sz="2800" dirty="0" smtClean="0">
                <a:solidFill>
                  <a:schemeClr val="tx2">
                    <a:satMod val="130000"/>
                  </a:schemeClr>
                </a:solidFill>
                <a:latin typeface="Sylfaen" pitchFamily="18" charset="0"/>
              </a:rPr>
              <a:t> </a:t>
            </a:r>
            <a:r>
              <a:rPr lang="es-MX" sz="2800" dirty="0" err="1" smtClean="0">
                <a:solidFill>
                  <a:schemeClr val="tx2">
                    <a:satMod val="130000"/>
                  </a:schemeClr>
                </a:solidFill>
                <a:latin typeface="Sylfaen" pitchFamily="18" charset="0"/>
              </a:rPr>
              <a:t>Spatial</a:t>
            </a:r>
            <a:r>
              <a:rPr lang="es-MX" sz="2800" dirty="0" smtClean="0">
                <a:solidFill>
                  <a:schemeClr val="tx2">
                    <a:satMod val="130000"/>
                  </a:schemeClr>
                </a:solidFill>
                <a:latin typeface="Sylfaen" pitchFamily="18" charset="0"/>
              </a:rPr>
              <a:t> </a:t>
            </a:r>
            <a:r>
              <a:rPr lang="es-MX" sz="2800" dirty="0" err="1" smtClean="0">
                <a:solidFill>
                  <a:schemeClr val="tx2">
                    <a:satMod val="130000"/>
                  </a:schemeClr>
                </a:solidFill>
                <a:latin typeface="Sylfaen" pitchFamily="18" charset="0"/>
              </a:rPr>
              <a:t>Structure</a:t>
            </a:r>
            <a:r>
              <a:rPr lang="es-MX" sz="2800" dirty="0" smtClean="0">
                <a:solidFill>
                  <a:schemeClr val="tx2">
                    <a:satMod val="130000"/>
                  </a:schemeClr>
                </a:solidFill>
                <a:latin typeface="Sylfaen" pitchFamily="18" charset="0"/>
              </a:rPr>
              <a:t>. </a:t>
            </a:r>
            <a:r>
              <a:rPr lang="es-MX" sz="2800" dirty="0" err="1" smtClean="0">
                <a:solidFill>
                  <a:schemeClr val="tx2">
                    <a:satMod val="130000"/>
                  </a:schemeClr>
                </a:solidFill>
                <a:latin typeface="Sylfaen" pitchFamily="18" charset="0"/>
              </a:rPr>
              <a:t>Moran’s</a:t>
            </a:r>
            <a:r>
              <a:rPr lang="es-MX" sz="2800" dirty="0" smtClean="0">
                <a:solidFill>
                  <a:schemeClr val="tx2">
                    <a:satMod val="130000"/>
                  </a:schemeClr>
                </a:solidFill>
                <a:latin typeface="Sylfaen" pitchFamily="18" charset="0"/>
              </a:rPr>
              <a:t> I</a:t>
            </a:r>
            <a:endParaRPr lang="es-MX" sz="2800" dirty="0">
              <a:solidFill>
                <a:schemeClr val="tx2">
                  <a:satMod val="130000"/>
                </a:schemeClr>
              </a:solidFill>
              <a:latin typeface="Sylfaen" pitchFamily="18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1331640" y="188640"/>
            <a:ext cx="7497762" cy="56197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300" kern="1200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9pPr>
            <a:extLst/>
          </a:lstStyle>
          <a:p>
            <a:pPr algn="ctr"/>
            <a:r>
              <a:rPr lang="es-ES" sz="2800" dirty="0" err="1"/>
              <a:t>Statistical</a:t>
            </a:r>
            <a:r>
              <a:rPr lang="es-ES" sz="2800" dirty="0"/>
              <a:t> </a:t>
            </a:r>
            <a:r>
              <a:rPr lang="es-ES" sz="2800" dirty="0" err="1"/>
              <a:t>preliminary</a:t>
            </a:r>
            <a:r>
              <a:rPr lang="es-ES" sz="2800" dirty="0"/>
              <a:t> </a:t>
            </a:r>
            <a:r>
              <a:rPr lang="es-ES" sz="2800" dirty="0" err="1"/>
              <a:t>analysis</a:t>
            </a:r>
            <a:endParaRPr lang="es-E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1 CuadroTexto"/>
              <p:cNvSpPr txBox="1"/>
              <p:nvPr/>
            </p:nvSpPr>
            <p:spPr>
              <a:xfrm>
                <a:off x="4378219" y="5746968"/>
                <a:ext cx="3722173" cy="5583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S" dirty="0" smtClean="0"/>
                  <a:t>I</a:t>
                </a:r>
                <a14:m>
                  <m:oMath xmlns:m="http://schemas.openxmlformats.org/officeDocument/2006/math">
                    <m:r>
                      <a:rPr lang="es-ES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s-ES" i="1" smtClean="0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s-E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s-ES" b="0" i="1" smtClean="0">
                                <a:latin typeface="Cambria Math"/>
                              </a:rPr>
                              <m:t>𝑦</m:t>
                            </m:r>
                          </m:e>
                          <m:sup>
                            <m:r>
                              <a:rPr lang="es-ES" b="0" i="1" smtClean="0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  <m:r>
                          <a:rPr lang="es-ES" b="0" i="1" smtClean="0">
                            <a:latin typeface="Cambria Math"/>
                          </a:rPr>
                          <m:t>𝑊𝑦</m:t>
                        </m:r>
                      </m:num>
                      <m:den>
                        <m:sSup>
                          <m:sSupPr>
                            <m:ctrlPr>
                              <a:rPr lang="es-E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s-ES" b="0" i="1" smtClean="0">
                                <a:latin typeface="Cambria Math"/>
                              </a:rPr>
                              <m:t>𝑦</m:t>
                            </m:r>
                          </m:e>
                          <m:sup>
                            <m:r>
                              <a:rPr lang="es-ES" b="0" i="1" smtClean="0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  <m:r>
                          <a:rPr lang="es-ES" b="0" i="1" smtClean="0">
                            <a:latin typeface="Cambria Math"/>
                          </a:rPr>
                          <m:t>𝑦</m:t>
                        </m:r>
                      </m:den>
                    </m:f>
                    <m:f>
                      <m:fPr>
                        <m:ctrlPr>
                          <a:rPr lang="es-ES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s-ES" b="0" i="1" smtClean="0">
                            <a:latin typeface="Cambria Math"/>
                          </a:rPr>
                          <m:t>𝑅</m:t>
                        </m:r>
                      </m:num>
                      <m:den>
                        <m:sSub>
                          <m:sSubPr>
                            <m:ctrlPr>
                              <a:rPr lang="es-ES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s-ES" b="0" i="1" smtClean="0"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es-ES" b="0" i="1" smtClean="0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den>
                    </m:f>
                    <m:r>
                      <a:rPr lang="es-ES" i="1" smtClean="0">
                        <a:latin typeface="Cambria Math"/>
                        <a:ea typeface="Cambria Math"/>
                      </a:rPr>
                      <m:t>→</m:t>
                    </m:r>
                    <m:r>
                      <a:rPr lang="es-ES" b="0" i="1" smtClean="0">
                        <a:latin typeface="Cambria Math"/>
                        <a:ea typeface="Cambria Math"/>
                      </a:rPr>
                      <m:t>𝑁𝑜𝑟𝑚𝑎𝑙𝑙𝑦</m:t>
                    </m:r>
                    <m:r>
                      <a:rPr lang="es-ES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s-ES" b="0" i="1" smtClean="0">
                        <a:latin typeface="Cambria Math"/>
                        <a:ea typeface="Cambria Math"/>
                      </a:rPr>
                      <m:t>𝑑𝑖𝑠𝑡𝑟𝑖𝑏𝑢𝑡𝑒𝑑</m:t>
                    </m:r>
                  </m:oMath>
                </a14:m>
                <a:endParaRPr lang="es-ES" dirty="0"/>
              </a:p>
            </p:txBody>
          </p:sp>
        </mc:Choice>
        <mc:Fallback xmlns="">
          <p:sp>
            <p:nvSpPr>
              <p:cNvPr id="2" name="1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8219" y="5746968"/>
                <a:ext cx="3722173" cy="558358"/>
              </a:xfrm>
              <a:prstGeom prst="rect">
                <a:avLst/>
              </a:prstGeom>
              <a:blipFill rotWithShape="1">
                <a:blip r:embed="rId2"/>
                <a:stretch>
                  <a:fillRect l="-1309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6 Grupo"/>
          <p:cNvGrpSpPr/>
          <p:nvPr/>
        </p:nvGrpSpPr>
        <p:grpSpPr>
          <a:xfrm>
            <a:off x="1691681" y="5805264"/>
            <a:ext cx="2736303" cy="398537"/>
            <a:chOff x="2411760" y="6165304"/>
            <a:chExt cx="2736303" cy="398537"/>
          </a:xfrm>
        </p:grpSpPr>
        <p:sp>
          <p:nvSpPr>
            <p:cNvPr id="9" name="8 Proceso alternativo"/>
            <p:cNvSpPr/>
            <p:nvPr/>
          </p:nvSpPr>
          <p:spPr>
            <a:xfrm>
              <a:off x="2411760" y="6309320"/>
              <a:ext cx="180020" cy="144016"/>
            </a:xfrm>
            <a:prstGeom prst="flowChartAlternateProcess">
              <a:avLst/>
            </a:prstGeom>
            <a:solidFill>
              <a:srgbClr val="FF99CC"/>
            </a:solidFill>
            <a:ln>
              <a:solidFill>
                <a:srgbClr val="FF99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0" name="1 Título"/>
            <p:cNvSpPr>
              <a:spLocks/>
            </p:cNvSpPr>
            <p:nvPr/>
          </p:nvSpPr>
          <p:spPr bwMode="auto">
            <a:xfrm>
              <a:off x="2771800" y="6165304"/>
              <a:ext cx="2376263" cy="3985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fontAlgn="auto">
                <a:spcAft>
                  <a:spcPts val="0"/>
                </a:spcAft>
                <a:defRPr/>
              </a:pPr>
              <a:r>
                <a:rPr lang="es-MX" dirty="0" smtClean="0">
                  <a:solidFill>
                    <a:schemeClr val="tx2">
                      <a:satMod val="130000"/>
                    </a:schemeClr>
                  </a:solidFill>
                  <a:effectLst>
                    <a:outerShdw blurRad="50000" dist="30000" dir="5400000" algn="tl" rotWithShape="0">
                      <a:srgbClr val="000000">
                        <a:alpha val="30000"/>
                      </a:srgbClr>
                    </a:outerShdw>
                  </a:effectLst>
                  <a:latin typeface="+mj-lt"/>
                  <a:ea typeface="+mj-ea"/>
                  <a:cs typeface="+mj-cs"/>
                </a:rPr>
                <a:t>5% </a:t>
              </a:r>
              <a:r>
                <a:rPr lang="es-MX" dirty="0" err="1" smtClean="0">
                  <a:solidFill>
                    <a:schemeClr val="tx2">
                      <a:satMod val="130000"/>
                    </a:schemeClr>
                  </a:solidFill>
                  <a:effectLst>
                    <a:outerShdw blurRad="50000" dist="30000" dir="5400000" algn="tl" rotWithShape="0">
                      <a:srgbClr val="000000">
                        <a:alpha val="30000"/>
                      </a:srgbClr>
                    </a:outerShdw>
                  </a:effectLst>
                  <a:latin typeface="+mj-lt"/>
                  <a:ea typeface="+mj-ea"/>
                  <a:cs typeface="+mj-cs"/>
                </a:rPr>
                <a:t>Significant</a:t>
              </a:r>
              <a:endParaRPr lang="es-MX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7591349"/>
              </p:ext>
            </p:extLst>
          </p:nvPr>
        </p:nvGraphicFramePr>
        <p:xfrm>
          <a:off x="1259632" y="2204864"/>
          <a:ext cx="7499349" cy="318434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76873"/>
                <a:gridCol w="576873"/>
                <a:gridCol w="576873"/>
                <a:gridCol w="576873"/>
                <a:gridCol w="576873"/>
                <a:gridCol w="576873"/>
                <a:gridCol w="576873"/>
                <a:gridCol w="576873"/>
                <a:gridCol w="576873"/>
                <a:gridCol w="576873"/>
                <a:gridCol w="576873"/>
                <a:gridCol w="576873"/>
                <a:gridCol w="576873"/>
              </a:tblGrid>
              <a:tr h="144218">
                <a:tc>
                  <a:txBody>
                    <a:bodyPr/>
                    <a:lstStyle/>
                    <a:p>
                      <a:pPr algn="l" fontAlgn="b"/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211" marR="7211" marT="721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u="none" strike="noStrike" dirty="0" err="1">
                          <a:effectLst/>
                          <a:latin typeface="Sylfaen" pitchFamily="18" charset="0"/>
                        </a:rPr>
                        <a:t>pvr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211" marR="7211" marT="7211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u="none" strike="noStrike">
                          <a:effectLst/>
                          <a:latin typeface="Sylfaen" pitchFamily="18" charset="0"/>
                        </a:rPr>
                        <a:t>stk</a:t>
                      </a:r>
                      <a:endParaRPr lang="es-ES" sz="1100" b="1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211" marR="7211" marT="7211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u="none" strike="noStrike">
                          <a:effectLst/>
                          <a:latin typeface="Sylfaen" pitchFamily="18" charset="0"/>
                        </a:rPr>
                        <a:t>rpc</a:t>
                      </a:r>
                      <a:endParaRPr lang="es-ES" sz="1100" b="1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211" marR="7211" marT="7211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u="none" strike="noStrike">
                          <a:effectLst/>
                          <a:latin typeface="Sylfaen" pitchFamily="18" charset="0"/>
                        </a:rPr>
                        <a:t>itr</a:t>
                      </a:r>
                      <a:endParaRPr lang="es-ES" sz="1100" b="1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211" marR="7211" marT="7211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u="none" strike="noStrike" dirty="0" err="1">
                          <a:effectLst/>
                          <a:latin typeface="Sylfaen" pitchFamily="18" charset="0"/>
                        </a:rPr>
                        <a:t>srp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211" marR="7211" marT="7211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u="none" strike="noStrike" dirty="0">
                          <a:effectLst/>
                          <a:latin typeface="Sylfaen" pitchFamily="18" charset="0"/>
                        </a:rPr>
                        <a:t>une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211" marR="7211" marT="7211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u="none" strike="noStrike" dirty="0" err="1">
                          <a:effectLst/>
                          <a:latin typeface="Sylfaen" pitchFamily="18" charset="0"/>
                        </a:rPr>
                        <a:t>act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211" marR="7211" marT="7211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u="none" strike="noStrike" dirty="0" err="1">
                          <a:effectLst/>
                          <a:latin typeface="Sylfaen" pitchFamily="18" charset="0"/>
                        </a:rPr>
                        <a:t>agr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211" marR="7211" marT="7211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u="none" strike="noStrike" dirty="0" err="1">
                          <a:effectLst/>
                          <a:latin typeface="Sylfaen" pitchFamily="18" charset="0"/>
                        </a:rPr>
                        <a:t>ind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211" marR="7211" marT="7211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u="none" strike="noStrike" dirty="0" err="1">
                          <a:effectLst/>
                          <a:latin typeface="Sylfaen" pitchFamily="18" charset="0"/>
                        </a:rPr>
                        <a:t>cot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211" marR="7211" marT="7211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u="none" strike="noStrike" dirty="0">
                          <a:effectLst/>
                          <a:latin typeface="Sylfaen" pitchFamily="18" charset="0"/>
                        </a:rPr>
                        <a:t>ser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211" marR="7211" marT="7211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u="none" strike="noStrike" dirty="0" err="1">
                          <a:effectLst/>
                          <a:latin typeface="Sylfaen" pitchFamily="18" charset="0"/>
                        </a:rPr>
                        <a:t>hst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211" marR="7211" marT="7211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44218">
                <a:tc>
                  <a:txBody>
                    <a:bodyPr/>
                    <a:lstStyle/>
                    <a:p>
                      <a:pPr algn="l" fontAlgn="b"/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211" marR="7211" marT="721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211" marR="7211" marT="721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211" marR="7211" marT="7211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211" marR="7211" marT="7211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211" marR="7211" marT="7211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211" marR="7211" marT="7211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211" marR="7211" marT="7211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211" marR="7211" marT="7211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211" marR="7211" marT="7211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211" marR="7211" marT="7211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211" marR="7211" marT="7211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211" marR="7211" marT="7211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211" marR="7211" marT="7211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</a:tr>
              <a:tr h="144218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u="none" strike="noStrike" dirty="0">
                          <a:effectLst/>
                          <a:latin typeface="Sylfaen" pitchFamily="18" charset="0"/>
                        </a:rPr>
                        <a:t>1996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211" marR="7211" marT="721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1.13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3.46</a:t>
                      </a:r>
                    </a:p>
                  </a:txBody>
                  <a:tcPr marL="9525" marR="9525" marT="9525" marB="0" anchor="b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-0.42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1.94</a:t>
                      </a:r>
                    </a:p>
                  </a:txBody>
                  <a:tcPr marL="9525" marR="9525" marT="9525" marB="0" anchor="b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-0.96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0.77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-0.51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0.69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-0.12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-0.03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0.98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</a:tr>
              <a:tr h="144218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u="none" strike="noStrike" dirty="0">
                          <a:effectLst/>
                          <a:latin typeface="Sylfaen" pitchFamily="18" charset="0"/>
                        </a:rPr>
                        <a:t>1997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211" marR="7211" marT="721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-0.51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0.86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2.37</a:t>
                      </a:r>
                    </a:p>
                  </a:txBody>
                  <a:tcPr marL="9525" marR="9525" marT="9525" marB="0" anchor="b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1.64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0.11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3.74</a:t>
                      </a:r>
                    </a:p>
                  </a:txBody>
                  <a:tcPr marL="9525" marR="9525" marT="9525" marB="0" anchor="b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3.21</a:t>
                      </a:r>
                    </a:p>
                  </a:txBody>
                  <a:tcPr marL="9525" marR="9525" marT="9525" marB="0" anchor="b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0.70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0.22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0.51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1.91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CCFF"/>
                    </a:solidFill>
                  </a:tcPr>
                </a:tc>
              </a:tr>
              <a:tr h="144218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u="none" strike="noStrike" dirty="0">
                          <a:effectLst/>
                          <a:latin typeface="Sylfaen" pitchFamily="18" charset="0"/>
                        </a:rPr>
                        <a:t>1998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211" marR="7211" marT="721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0.96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3.07</a:t>
                      </a:r>
                    </a:p>
                  </a:txBody>
                  <a:tcPr marL="9525" marR="9525" marT="9525" marB="0" anchor="b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1.54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1.06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1.33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0.02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1.45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0.06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2.23</a:t>
                      </a:r>
                    </a:p>
                  </a:txBody>
                  <a:tcPr marL="9525" marR="9525" marT="9525" marB="0" anchor="b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0.14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1.37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</a:tr>
              <a:tr h="144218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u="none" strike="noStrike" dirty="0">
                          <a:effectLst/>
                          <a:latin typeface="Sylfaen" pitchFamily="18" charset="0"/>
                        </a:rPr>
                        <a:t>1999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211" marR="7211" marT="721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3.79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2.25</a:t>
                      </a:r>
                    </a:p>
                  </a:txBody>
                  <a:tcPr marL="9525" marR="9525" marT="9525" marB="0" anchor="b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-1.34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3.61</a:t>
                      </a:r>
                    </a:p>
                  </a:txBody>
                  <a:tcPr marL="9525" marR="9525" marT="9525" marB="0" anchor="b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-0.14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1.57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-1.01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-0.01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-0.06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-0.96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0.93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2.71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CCFF"/>
                    </a:solidFill>
                  </a:tcPr>
                </a:tc>
              </a:tr>
              <a:tr h="144218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u="none" strike="noStrike" dirty="0">
                          <a:effectLst/>
                          <a:latin typeface="Sylfaen" pitchFamily="18" charset="0"/>
                        </a:rPr>
                        <a:t>2000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211" marR="7211" marT="721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2.95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2.32</a:t>
                      </a:r>
                    </a:p>
                  </a:txBody>
                  <a:tcPr marL="9525" marR="9525" marT="9525" marB="0" anchor="b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1.15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4.20</a:t>
                      </a:r>
                    </a:p>
                  </a:txBody>
                  <a:tcPr marL="9525" marR="9525" marT="9525" marB="0" anchor="b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2.47</a:t>
                      </a:r>
                    </a:p>
                  </a:txBody>
                  <a:tcPr marL="9525" marR="9525" marT="9525" marB="0" anchor="b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0.27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0.55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-1.11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0.04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-1.62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0.05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0.58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</a:tr>
              <a:tr h="144218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u="none" strike="noStrike" dirty="0">
                          <a:effectLst/>
                          <a:latin typeface="Sylfaen" pitchFamily="18" charset="0"/>
                        </a:rPr>
                        <a:t>2001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211" marR="7211" marT="721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2.01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2.12</a:t>
                      </a:r>
                    </a:p>
                  </a:txBody>
                  <a:tcPr marL="9525" marR="9525" marT="9525" marB="0" anchor="b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0.71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-0.86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0.08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4.30</a:t>
                      </a:r>
                    </a:p>
                  </a:txBody>
                  <a:tcPr marL="9525" marR="9525" marT="9525" marB="0" anchor="b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1.95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3.44</a:t>
                      </a:r>
                    </a:p>
                  </a:txBody>
                  <a:tcPr marL="9525" marR="9525" marT="9525" marB="0" anchor="b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2.32</a:t>
                      </a:r>
                    </a:p>
                  </a:txBody>
                  <a:tcPr marL="9525" marR="9525" marT="9525" marB="0" anchor="b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-0.04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0.17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-0.74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</a:tr>
              <a:tr h="144218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u="none" strike="noStrike" dirty="0">
                          <a:effectLst/>
                          <a:latin typeface="Sylfaen" pitchFamily="18" charset="0"/>
                        </a:rPr>
                        <a:t>2002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211" marR="7211" marT="721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1.29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3.44</a:t>
                      </a:r>
                    </a:p>
                  </a:txBody>
                  <a:tcPr marL="9525" marR="9525" marT="9525" marB="0" anchor="b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0.46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2.65</a:t>
                      </a:r>
                    </a:p>
                  </a:txBody>
                  <a:tcPr marL="9525" marR="9525" marT="9525" marB="0" anchor="b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0.29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0.29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0.84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-0.04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-0.95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-0.64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-1.02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0.13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</a:tr>
              <a:tr h="144218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u="none" strike="noStrike" dirty="0">
                          <a:effectLst/>
                          <a:latin typeface="Sylfaen" pitchFamily="18" charset="0"/>
                        </a:rPr>
                        <a:t>2003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211" marR="7211" marT="721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2.39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3.00</a:t>
                      </a:r>
                    </a:p>
                  </a:txBody>
                  <a:tcPr marL="9525" marR="9525" marT="9525" marB="0" anchor="b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3.81</a:t>
                      </a:r>
                    </a:p>
                  </a:txBody>
                  <a:tcPr marL="9525" marR="9525" marT="9525" marB="0" anchor="b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-0.06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-1.35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0.38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-1.31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-1.48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-1.34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-1.56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-0.69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-0.33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</a:tr>
              <a:tr h="144218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u="none" strike="noStrike" dirty="0">
                          <a:effectLst/>
                          <a:latin typeface="Sylfaen" pitchFamily="18" charset="0"/>
                        </a:rPr>
                        <a:t>2004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211" marR="7211" marT="721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2.35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3.80</a:t>
                      </a:r>
                    </a:p>
                  </a:txBody>
                  <a:tcPr marL="9525" marR="9525" marT="9525" marB="0" anchor="b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0.26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-0.82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1.53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-0.21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-0.10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0.11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-0.16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-0.64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-1.26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5.31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CCFF"/>
                    </a:solidFill>
                  </a:tcPr>
                </a:tc>
              </a:tr>
              <a:tr h="144218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u="none" strike="noStrike" dirty="0">
                          <a:effectLst/>
                          <a:latin typeface="Sylfaen" pitchFamily="18" charset="0"/>
                        </a:rPr>
                        <a:t>2005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211" marR="7211" marT="721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2.40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4.22</a:t>
                      </a:r>
                    </a:p>
                  </a:txBody>
                  <a:tcPr marL="9525" marR="9525" marT="9525" marB="0" anchor="b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2.83</a:t>
                      </a:r>
                    </a:p>
                  </a:txBody>
                  <a:tcPr marL="9525" marR="9525" marT="9525" marB="0" anchor="b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-0.96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-0.08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1.49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0.29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-0.72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2.02</a:t>
                      </a:r>
                    </a:p>
                  </a:txBody>
                  <a:tcPr marL="9525" marR="9525" marT="9525" marB="0" anchor="b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1.50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1.12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3.02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CCFF"/>
                    </a:solidFill>
                  </a:tcPr>
                </a:tc>
              </a:tr>
              <a:tr h="144218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u="none" strike="noStrike" dirty="0">
                          <a:effectLst/>
                          <a:latin typeface="Sylfaen" pitchFamily="18" charset="0"/>
                        </a:rPr>
                        <a:t>2006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211" marR="7211" marT="721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-0.22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2.75</a:t>
                      </a:r>
                    </a:p>
                  </a:txBody>
                  <a:tcPr marL="9525" marR="9525" marT="9525" marB="0" anchor="b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-1.23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-0.27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2.72</a:t>
                      </a:r>
                    </a:p>
                  </a:txBody>
                  <a:tcPr marL="9525" marR="9525" marT="9525" marB="0" anchor="b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0.60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-1.59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-0.63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-0.69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-1.33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0.96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-0.27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</a:tr>
              <a:tr h="144218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u="none" strike="noStrike" dirty="0">
                          <a:effectLst/>
                          <a:latin typeface="Sylfaen" pitchFamily="18" charset="0"/>
                        </a:rPr>
                        <a:t>2007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211" marR="7211" marT="721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2.22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2.44</a:t>
                      </a:r>
                    </a:p>
                  </a:txBody>
                  <a:tcPr marL="9525" marR="9525" marT="9525" marB="0" anchor="b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0.73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1.47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2.14</a:t>
                      </a:r>
                    </a:p>
                  </a:txBody>
                  <a:tcPr marL="9525" marR="9525" marT="9525" marB="0" anchor="b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1.32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-0.98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-0.51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1.30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0.49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-0.13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2.75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CCFF"/>
                    </a:solidFill>
                  </a:tcPr>
                </a:tc>
              </a:tr>
              <a:tr h="144218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u="none" strike="noStrike" dirty="0">
                          <a:effectLst/>
                          <a:latin typeface="Sylfaen" pitchFamily="18" charset="0"/>
                        </a:rPr>
                        <a:t>2008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211" marR="7211" marT="721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4.40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2.79</a:t>
                      </a:r>
                    </a:p>
                  </a:txBody>
                  <a:tcPr marL="9525" marR="9525" marT="9525" marB="0" anchor="b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0.47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3.40</a:t>
                      </a:r>
                    </a:p>
                  </a:txBody>
                  <a:tcPr marL="9525" marR="9525" marT="9525" marB="0" anchor="b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3.70</a:t>
                      </a:r>
                    </a:p>
                  </a:txBody>
                  <a:tcPr marL="9525" marR="9525" marT="9525" marB="0" anchor="b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6.87</a:t>
                      </a:r>
                    </a:p>
                  </a:txBody>
                  <a:tcPr marL="9525" marR="9525" marT="9525" marB="0" anchor="b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-0.98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0.10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0.02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0.42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0.63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4.21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CCFF"/>
                    </a:solidFill>
                  </a:tcPr>
                </a:tc>
              </a:tr>
              <a:tr h="56297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u="none" strike="noStrike" dirty="0">
                          <a:effectLst/>
                          <a:latin typeface="Sylfaen" pitchFamily="18" charset="0"/>
                        </a:rPr>
                        <a:t>2009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211" marR="7211" marT="721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0.99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1.98</a:t>
                      </a:r>
                    </a:p>
                  </a:txBody>
                  <a:tcPr marL="9525" marR="9525" marT="9525" marB="0" anchor="b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4.42</a:t>
                      </a:r>
                    </a:p>
                  </a:txBody>
                  <a:tcPr marL="9525" marR="9525" marT="9525" marB="0" anchor="b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3.49</a:t>
                      </a:r>
                    </a:p>
                  </a:txBody>
                  <a:tcPr marL="9525" marR="9525" marT="9525" marB="0" anchor="b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5.16</a:t>
                      </a:r>
                    </a:p>
                  </a:txBody>
                  <a:tcPr marL="9525" marR="9525" marT="9525" marB="0" anchor="b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5.76</a:t>
                      </a:r>
                    </a:p>
                  </a:txBody>
                  <a:tcPr marL="9525" marR="9525" marT="9525" marB="0" anchor="b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-0.12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1.89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-0.66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3.42</a:t>
                      </a:r>
                    </a:p>
                  </a:txBody>
                  <a:tcPr marL="9525" marR="9525" marT="9525" marB="0" anchor="b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-0.65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3.39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CCFF"/>
                    </a:solidFill>
                  </a:tcPr>
                </a:tc>
              </a:tr>
              <a:tr h="144218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u="none" strike="noStrike" dirty="0">
                          <a:effectLst/>
                          <a:latin typeface="Sylfaen" pitchFamily="18" charset="0"/>
                        </a:rPr>
                        <a:t>2010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211" marR="7211" marT="721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1.88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1.92</a:t>
                      </a:r>
                    </a:p>
                  </a:txBody>
                  <a:tcPr marL="9525" marR="9525" marT="9525" marB="0" anchor="b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5.46</a:t>
                      </a:r>
                    </a:p>
                  </a:txBody>
                  <a:tcPr marL="9525" marR="9525" marT="9525" marB="0" anchor="b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1.67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0.20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1.47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-0.29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2.01</a:t>
                      </a:r>
                    </a:p>
                  </a:txBody>
                  <a:tcPr marL="9525" marR="9525" marT="9525" marB="0" anchor="b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0.65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-0.18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-0.53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0.66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</a:tr>
              <a:tr h="144218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u="none" strike="noStrike" dirty="0">
                          <a:effectLst/>
                          <a:latin typeface="Sylfaen" pitchFamily="18" charset="0"/>
                        </a:rPr>
                        <a:t>2011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211" marR="7211" marT="721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-0.69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0.15</a:t>
                      </a: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-0.20</a:t>
                      </a: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0.40</a:t>
                      </a: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-1.36</a:t>
                      </a: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-0.77</a:t>
                      </a: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-0.13</a:t>
                      </a: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-1.27</a:t>
                      </a: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8" name="1 Título"/>
          <p:cNvSpPr txBox="1">
            <a:spLocks/>
          </p:cNvSpPr>
          <p:nvPr/>
        </p:nvSpPr>
        <p:spPr>
          <a:xfrm>
            <a:off x="1538288" y="1282849"/>
            <a:ext cx="7497762" cy="561975"/>
          </a:xfrm>
          <a:prstGeom prst="rect">
            <a:avLst/>
          </a:prstGeom>
        </p:spPr>
        <p:txBody>
          <a:bodyPr anchor="ctr">
            <a:normAutofit fontScale="62500" lnSpcReduction="200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300" kern="1200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9pPr>
            <a:extLst/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es-MX" sz="2800" dirty="0" smtClean="0">
                <a:solidFill>
                  <a:schemeClr val="tx2">
                    <a:satMod val="130000"/>
                  </a:schemeClr>
                </a:solidFill>
                <a:latin typeface="Sylfaen" pitchFamily="18" charset="0"/>
              </a:rPr>
              <a:t>INCREMENTS: </a:t>
            </a:r>
            <a:r>
              <a:rPr lang="es-MX" sz="2800" dirty="0" err="1">
                <a:solidFill>
                  <a:schemeClr val="tx2">
                    <a:satMod val="130000"/>
                  </a:schemeClr>
                </a:solidFill>
                <a:latin typeface="Sylfaen" pitchFamily="18" charset="0"/>
              </a:rPr>
              <a:t>Weaker</a:t>
            </a:r>
            <a:r>
              <a:rPr lang="es-MX" sz="2800" dirty="0">
                <a:solidFill>
                  <a:schemeClr val="tx2">
                    <a:satMod val="130000"/>
                  </a:schemeClr>
                </a:solidFill>
                <a:latin typeface="Sylfaen" pitchFamily="18" charset="0"/>
              </a:rPr>
              <a:t> </a:t>
            </a:r>
            <a:r>
              <a:rPr lang="es-MX" sz="2800" dirty="0" err="1">
                <a:solidFill>
                  <a:schemeClr val="tx2">
                    <a:satMod val="130000"/>
                  </a:schemeClr>
                </a:solidFill>
                <a:latin typeface="Sylfaen" pitchFamily="18" charset="0"/>
              </a:rPr>
              <a:t>Spatial</a:t>
            </a:r>
            <a:r>
              <a:rPr lang="es-MX" sz="2800" dirty="0">
                <a:solidFill>
                  <a:schemeClr val="tx2">
                    <a:satMod val="130000"/>
                  </a:schemeClr>
                </a:solidFill>
                <a:latin typeface="Sylfaen" pitchFamily="18" charset="0"/>
              </a:rPr>
              <a:t> </a:t>
            </a:r>
            <a:r>
              <a:rPr lang="es-MX" sz="2800" dirty="0" err="1">
                <a:solidFill>
                  <a:schemeClr val="tx2">
                    <a:satMod val="130000"/>
                  </a:schemeClr>
                </a:solidFill>
                <a:latin typeface="Sylfaen" pitchFamily="18" charset="0"/>
              </a:rPr>
              <a:t>Structure</a:t>
            </a:r>
            <a:r>
              <a:rPr lang="es-MX" sz="2800" dirty="0">
                <a:solidFill>
                  <a:schemeClr val="tx2">
                    <a:satMod val="130000"/>
                  </a:schemeClr>
                </a:solidFill>
                <a:latin typeface="Sylfaen" pitchFamily="18" charset="0"/>
              </a:rPr>
              <a:t> </a:t>
            </a:r>
            <a:r>
              <a:rPr lang="es-MX" sz="2800" dirty="0" err="1">
                <a:solidFill>
                  <a:schemeClr val="tx2">
                    <a:satMod val="130000"/>
                  </a:schemeClr>
                </a:solidFill>
                <a:latin typeface="Sylfaen" pitchFamily="18" charset="0"/>
              </a:rPr>
              <a:t>for</a:t>
            </a:r>
            <a:r>
              <a:rPr lang="es-MX" sz="2800" dirty="0">
                <a:solidFill>
                  <a:schemeClr val="tx2">
                    <a:satMod val="130000"/>
                  </a:schemeClr>
                </a:solidFill>
                <a:latin typeface="Sylfaen" pitchFamily="18" charset="0"/>
              </a:rPr>
              <a:t> </a:t>
            </a:r>
            <a:r>
              <a:rPr lang="es-MX" sz="2800" dirty="0" err="1">
                <a:solidFill>
                  <a:schemeClr val="tx2">
                    <a:satMod val="130000"/>
                  </a:schemeClr>
                </a:solidFill>
                <a:latin typeface="Sylfaen" pitchFamily="18" charset="0"/>
              </a:rPr>
              <a:t>the</a:t>
            </a:r>
            <a:r>
              <a:rPr lang="es-MX" sz="2800" dirty="0">
                <a:solidFill>
                  <a:schemeClr val="tx2">
                    <a:satMod val="130000"/>
                  </a:schemeClr>
                </a:solidFill>
                <a:latin typeface="Sylfaen" pitchFamily="18" charset="0"/>
              </a:rPr>
              <a:t> variable in </a:t>
            </a:r>
            <a:r>
              <a:rPr lang="es-MX" sz="2800" dirty="0" err="1">
                <a:solidFill>
                  <a:schemeClr val="tx2">
                    <a:satMod val="130000"/>
                  </a:schemeClr>
                </a:solidFill>
                <a:latin typeface="Sylfaen" pitchFamily="18" charset="0"/>
              </a:rPr>
              <a:t>increments</a:t>
            </a:r>
            <a:r>
              <a:rPr lang="es-MX" sz="2800" dirty="0">
                <a:solidFill>
                  <a:schemeClr val="tx2">
                    <a:satMod val="130000"/>
                  </a:schemeClr>
                </a:solidFill>
                <a:latin typeface="Sylfaen" pitchFamily="18" charset="0"/>
              </a:rPr>
              <a:t>. </a:t>
            </a:r>
            <a:r>
              <a:rPr lang="es-MX" sz="2800" dirty="0" err="1">
                <a:solidFill>
                  <a:schemeClr val="tx2">
                    <a:satMod val="130000"/>
                  </a:schemeClr>
                </a:solidFill>
                <a:latin typeface="Sylfaen" pitchFamily="18" charset="0"/>
              </a:rPr>
              <a:t>Moran’s</a:t>
            </a:r>
            <a:r>
              <a:rPr lang="es-MX" sz="2800" dirty="0">
                <a:solidFill>
                  <a:schemeClr val="tx2">
                    <a:satMod val="130000"/>
                  </a:schemeClr>
                </a:solidFill>
                <a:latin typeface="Sylfaen" pitchFamily="18" charset="0"/>
              </a:rPr>
              <a:t> I</a:t>
            </a: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1331640" y="188640"/>
            <a:ext cx="7497762" cy="56197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300" kern="1200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9pPr>
            <a:extLst/>
          </a:lstStyle>
          <a:p>
            <a:pPr algn="ctr"/>
            <a:r>
              <a:rPr lang="es-ES" sz="2800" dirty="0" err="1"/>
              <a:t>Statistical</a:t>
            </a:r>
            <a:r>
              <a:rPr lang="es-ES" sz="2800" dirty="0"/>
              <a:t> </a:t>
            </a:r>
            <a:r>
              <a:rPr lang="es-ES" sz="2800" dirty="0" err="1"/>
              <a:t>preliminary</a:t>
            </a:r>
            <a:r>
              <a:rPr lang="es-ES" sz="2800" dirty="0"/>
              <a:t> </a:t>
            </a:r>
            <a:r>
              <a:rPr lang="es-ES" sz="2800" dirty="0" err="1"/>
              <a:t>analysis</a:t>
            </a:r>
            <a:endParaRPr lang="es-E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6 CuadroTexto"/>
              <p:cNvSpPr txBox="1"/>
              <p:nvPr/>
            </p:nvSpPr>
            <p:spPr>
              <a:xfrm>
                <a:off x="4378219" y="5746968"/>
                <a:ext cx="3722173" cy="5583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S" dirty="0" smtClean="0"/>
                  <a:t>I</a:t>
                </a:r>
                <a14:m>
                  <m:oMath xmlns:m="http://schemas.openxmlformats.org/officeDocument/2006/math">
                    <m:r>
                      <a:rPr lang="es-ES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s-ES" i="1" smtClean="0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s-E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s-ES" b="0" i="1" smtClean="0">
                                <a:latin typeface="Cambria Math"/>
                              </a:rPr>
                              <m:t>𝑦</m:t>
                            </m:r>
                          </m:e>
                          <m:sup>
                            <m:r>
                              <a:rPr lang="es-ES" b="0" i="1" smtClean="0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  <m:r>
                          <a:rPr lang="es-ES" b="0" i="1" smtClean="0">
                            <a:latin typeface="Cambria Math"/>
                          </a:rPr>
                          <m:t>𝑊𝑦</m:t>
                        </m:r>
                      </m:num>
                      <m:den>
                        <m:sSup>
                          <m:sSupPr>
                            <m:ctrlPr>
                              <a:rPr lang="es-E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s-ES" b="0" i="1" smtClean="0">
                                <a:latin typeface="Cambria Math"/>
                              </a:rPr>
                              <m:t>𝑦</m:t>
                            </m:r>
                          </m:e>
                          <m:sup>
                            <m:r>
                              <a:rPr lang="es-ES" b="0" i="1" smtClean="0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  <m:r>
                          <a:rPr lang="es-ES" b="0" i="1" smtClean="0">
                            <a:latin typeface="Cambria Math"/>
                          </a:rPr>
                          <m:t>𝑦</m:t>
                        </m:r>
                      </m:den>
                    </m:f>
                    <m:f>
                      <m:fPr>
                        <m:ctrlPr>
                          <a:rPr lang="es-ES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s-ES" b="0" i="1" smtClean="0">
                            <a:latin typeface="Cambria Math"/>
                          </a:rPr>
                          <m:t>𝑅</m:t>
                        </m:r>
                      </m:num>
                      <m:den>
                        <m:sSub>
                          <m:sSubPr>
                            <m:ctrlPr>
                              <a:rPr lang="es-ES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s-ES" b="0" i="1" smtClean="0"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es-ES" b="0" i="1" smtClean="0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den>
                    </m:f>
                    <m:r>
                      <a:rPr lang="es-ES" i="1" smtClean="0">
                        <a:latin typeface="Cambria Math"/>
                        <a:ea typeface="Cambria Math"/>
                      </a:rPr>
                      <m:t>→</m:t>
                    </m:r>
                    <m:r>
                      <a:rPr lang="es-ES" b="0" i="1" smtClean="0">
                        <a:latin typeface="Cambria Math"/>
                        <a:ea typeface="Cambria Math"/>
                      </a:rPr>
                      <m:t>𝑁𝑜𝑟𝑚𝑎𝑙𝑙𝑦</m:t>
                    </m:r>
                    <m:r>
                      <a:rPr lang="es-ES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s-ES" b="0" i="1" smtClean="0">
                        <a:latin typeface="Cambria Math"/>
                        <a:ea typeface="Cambria Math"/>
                      </a:rPr>
                      <m:t>𝑑𝑖𝑠𝑡𝑟𝑖𝑏𝑢𝑡𝑒𝑑</m:t>
                    </m:r>
                  </m:oMath>
                </a14:m>
                <a:endParaRPr lang="es-ES" dirty="0"/>
              </a:p>
            </p:txBody>
          </p:sp>
        </mc:Choice>
        <mc:Fallback xmlns="">
          <p:sp>
            <p:nvSpPr>
              <p:cNvPr id="7" name="6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8219" y="5746968"/>
                <a:ext cx="3722173" cy="558358"/>
              </a:xfrm>
              <a:prstGeom prst="rect">
                <a:avLst/>
              </a:prstGeom>
              <a:blipFill rotWithShape="1">
                <a:blip r:embed="rId2"/>
                <a:stretch>
                  <a:fillRect l="-1309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9 Grupo"/>
          <p:cNvGrpSpPr/>
          <p:nvPr/>
        </p:nvGrpSpPr>
        <p:grpSpPr>
          <a:xfrm>
            <a:off x="1691681" y="5805264"/>
            <a:ext cx="2736303" cy="398537"/>
            <a:chOff x="2411760" y="6165304"/>
            <a:chExt cx="2736303" cy="398537"/>
          </a:xfrm>
        </p:grpSpPr>
        <p:sp>
          <p:nvSpPr>
            <p:cNvPr id="11" name="10 Proceso alternativo"/>
            <p:cNvSpPr/>
            <p:nvPr/>
          </p:nvSpPr>
          <p:spPr>
            <a:xfrm>
              <a:off x="2411760" y="6309320"/>
              <a:ext cx="180020" cy="144016"/>
            </a:xfrm>
            <a:prstGeom prst="flowChartAlternateProcess">
              <a:avLst/>
            </a:prstGeom>
            <a:solidFill>
              <a:srgbClr val="FF99CC"/>
            </a:solidFill>
            <a:ln>
              <a:solidFill>
                <a:srgbClr val="FF99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2" name="1 Título"/>
            <p:cNvSpPr>
              <a:spLocks/>
            </p:cNvSpPr>
            <p:nvPr/>
          </p:nvSpPr>
          <p:spPr bwMode="auto">
            <a:xfrm>
              <a:off x="2771800" y="6165304"/>
              <a:ext cx="2376263" cy="3985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fontAlgn="auto">
                <a:spcAft>
                  <a:spcPts val="0"/>
                </a:spcAft>
                <a:defRPr/>
              </a:pPr>
              <a:r>
                <a:rPr lang="es-MX" dirty="0" smtClean="0">
                  <a:solidFill>
                    <a:schemeClr val="tx2">
                      <a:satMod val="130000"/>
                    </a:schemeClr>
                  </a:solidFill>
                  <a:effectLst>
                    <a:outerShdw blurRad="50000" dist="30000" dir="5400000" algn="tl" rotWithShape="0">
                      <a:srgbClr val="000000">
                        <a:alpha val="30000"/>
                      </a:srgbClr>
                    </a:outerShdw>
                  </a:effectLst>
                  <a:latin typeface="+mj-lt"/>
                  <a:ea typeface="+mj-ea"/>
                  <a:cs typeface="+mj-cs"/>
                </a:rPr>
                <a:t>5% </a:t>
              </a:r>
              <a:r>
                <a:rPr lang="es-MX" dirty="0" err="1" smtClean="0">
                  <a:solidFill>
                    <a:schemeClr val="tx2">
                      <a:satMod val="130000"/>
                    </a:schemeClr>
                  </a:solidFill>
                  <a:effectLst>
                    <a:outerShdw blurRad="50000" dist="30000" dir="5400000" algn="tl" rotWithShape="0">
                      <a:srgbClr val="000000">
                        <a:alpha val="30000"/>
                      </a:srgbClr>
                    </a:outerShdw>
                  </a:effectLst>
                  <a:latin typeface="+mj-lt"/>
                  <a:ea typeface="+mj-ea"/>
                  <a:cs typeface="+mj-cs"/>
                </a:rPr>
                <a:t>Significant</a:t>
              </a:r>
              <a:endParaRPr lang="es-MX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953" name="Group 30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83838199"/>
              </p:ext>
            </p:extLst>
          </p:nvPr>
        </p:nvGraphicFramePr>
        <p:xfrm>
          <a:off x="1403350" y="1427056"/>
          <a:ext cx="7308671" cy="4594232"/>
        </p:xfrm>
        <a:graphic>
          <a:graphicData uri="http://schemas.openxmlformats.org/drawingml/2006/table">
            <a:tbl>
              <a:tblPr/>
              <a:tblGrid>
                <a:gridCol w="412450"/>
                <a:gridCol w="477114"/>
                <a:gridCol w="475366"/>
                <a:gridCol w="477113"/>
                <a:gridCol w="477114"/>
                <a:gridCol w="475366"/>
                <a:gridCol w="477113"/>
                <a:gridCol w="477114"/>
                <a:gridCol w="475366"/>
                <a:gridCol w="477113"/>
                <a:gridCol w="365263"/>
                <a:gridCol w="314580"/>
                <a:gridCol w="487599"/>
                <a:gridCol w="1440000"/>
              </a:tblGrid>
              <a:tr h="30956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lfae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8571" marR="8571" marT="8571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stk</a:t>
                      </a:r>
                    </a:p>
                  </a:txBody>
                  <a:tcPr marL="6857" marR="6857" marT="6857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rpc</a:t>
                      </a:r>
                    </a:p>
                  </a:txBody>
                  <a:tcPr marL="6857" marR="6857" marT="6857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itr</a:t>
                      </a:r>
                    </a:p>
                  </a:txBody>
                  <a:tcPr marL="6857" marR="6857" marT="6857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srp</a:t>
                      </a:r>
                    </a:p>
                  </a:txBody>
                  <a:tcPr marL="6857" marR="6857" marT="6857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une</a:t>
                      </a:r>
                    </a:p>
                  </a:txBody>
                  <a:tcPr marL="6857" marR="6857" marT="6857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act</a:t>
                      </a:r>
                    </a:p>
                  </a:txBody>
                  <a:tcPr marL="6857" marR="6857" marT="6857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agr</a:t>
                      </a:r>
                    </a:p>
                  </a:txBody>
                  <a:tcPr marL="6857" marR="6857" marT="6857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ind</a:t>
                      </a:r>
                    </a:p>
                  </a:txBody>
                  <a:tcPr marL="6857" marR="6857" marT="6857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cot</a:t>
                      </a:r>
                    </a:p>
                  </a:txBody>
                  <a:tcPr marL="6857" marR="6857" marT="6857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ser</a:t>
                      </a:r>
                    </a:p>
                  </a:txBody>
                  <a:tcPr marL="6857" marR="6857" marT="6857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hst</a:t>
                      </a:r>
                    </a:p>
                  </a:txBody>
                  <a:tcPr marL="6857" marR="6857" marT="6857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stk</a:t>
                      </a:r>
                    </a:p>
                  </a:txBody>
                  <a:tcPr marL="6857" marR="6857" marT="6857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lfaen" pitchFamily="18" charset="0"/>
                          <a:cs typeface="Arial" charset="0"/>
                        </a:rPr>
                        <a:t>CONCLUSION</a:t>
                      </a:r>
                    </a:p>
                  </a:txBody>
                  <a:tcPr marL="8571" marR="8571" marT="8571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</a:tr>
              <a:tr h="2524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1995</a:t>
                      </a:r>
                    </a:p>
                  </a:txBody>
                  <a:tcPr marL="6857" marR="6857" marT="6857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0.07</a:t>
                      </a:r>
                    </a:p>
                  </a:txBody>
                  <a:tcPr marL="6857" marR="6857" marT="6857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0.42</a:t>
                      </a:r>
                    </a:p>
                  </a:txBody>
                  <a:tcPr marL="6857" marR="6857" marT="6857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-0.10</a:t>
                      </a:r>
                    </a:p>
                  </a:txBody>
                  <a:tcPr marL="6857" marR="6857" marT="6857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6857" marR="6857" marT="6857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-0.35</a:t>
                      </a:r>
                    </a:p>
                  </a:txBody>
                  <a:tcPr marL="6857" marR="6857" marT="6857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0.05</a:t>
                      </a:r>
                    </a:p>
                  </a:txBody>
                  <a:tcPr marL="6857" marR="6857" marT="6857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-0.10</a:t>
                      </a:r>
                    </a:p>
                  </a:txBody>
                  <a:tcPr marL="6857" marR="6857" marT="6857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0.31</a:t>
                      </a:r>
                    </a:p>
                  </a:txBody>
                  <a:tcPr marL="6857" marR="6857" marT="6857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-0.15</a:t>
                      </a:r>
                    </a:p>
                  </a:txBody>
                  <a:tcPr marL="6857" marR="6857" marT="6857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-0.15</a:t>
                      </a:r>
                    </a:p>
                  </a:txBody>
                  <a:tcPr marL="6857" marR="6857" marT="6857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0.09</a:t>
                      </a:r>
                    </a:p>
                  </a:txBody>
                  <a:tcPr marL="6857" marR="6857" marT="6857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0.07</a:t>
                      </a:r>
                    </a:p>
                  </a:txBody>
                  <a:tcPr marL="6857" marR="6857" marT="6857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lfaen" pitchFamily="18" charset="0"/>
                          <a:cs typeface="Arial" charset="0"/>
                        </a:rPr>
                        <a:t>RPC, IND, UNE , COT</a:t>
                      </a:r>
                      <a:endParaRPr kumimoji="0" lang="es-E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Sylfaen" pitchFamily="18" charset="0"/>
                        <a:cs typeface="Arial" charset="0"/>
                      </a:endParaRPr>
                    </a:p>
                  </a:txBody>
                  <a:tcPr marL="8571" marR="8571" marT="8571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</a:tr>
              <a:tr h="2524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1996</a:t>
                      </a:r>
                    </a:p>
                  </a:txBody>
                  <a:tcPr marL="6857" marR="6857" marT="6857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0.05</a:t>
                      </a:r>
                    </a:p>
                  </a:txBody>
                  <a:tcPr marL="6857" marR="6857" marT="6857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0.40</a:t>
                      </a:r>
                    </a:p>
                  </a:txBody>
                  <a:tcPr marL="6857" marR="6857" marT="6857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-0.14</a:t>
                      </a:r>
                    </a:p>
                  </a:txBody>
                  <a:tcPr marL="6857" marR="6857" marT="6857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6857" marR="6857" marT="6857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-0.35</a:t>
                      </a:r>
                    </a:p>
                  </a:txBody>
                  <a:tcPr marL="6857" marR="6857" marT="6857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0.04</a:t>
                      </a:r>
                    </a:p>
                  </a:txBody>
                  <a:tcPr marL="6857" marR="6857" marT="6857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-0.09</a:t>
                      </a:r>
                    </a:p>
                  </a:txBody>
                  <a:tcPr marL="6857" marR="6857" marT="6857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0.32</a:t>
                      </a:r>
                    </a:p>
                  </a:txBody>
                  <a:tcPr marL="6857" marR="6857" marT="6857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-0.20</a:t>
                      </a:r>
                    </a:p>
                  </a:txBody>
                  <a:tcPr marL="6857" marR="6857" marT="6857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-0.14</a:t>
                      </a:r>
                    </a:p>
                  </a:txBody>
                  <a:tcPr marL="6857" marR="6857" marT="6857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0.11</a:t>
                      </a:r>
                    </a:p>
                  </a:txBody>
                  <a:tcPr marL="6857" marR="6857" marT="6857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0.05</a:t>
                      </a:r>
                    </a:p>
                  </a:txBody>
                  <a:tcPr marL="6857" marR="6857" marT="6857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lfaen" pitchFamily="18" charset="0"/>
                          <a:cs typeface="Arial" charset="0"/>
                        </a:rPr>
                        <a:t>RPC, IND, UNE , COT</a:t>
                      </a:r>
                      <a:endParaRPr kumimoji="0" lang="es-E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Sylfaen" pitchFamily="18" charset="0"/>
                        <a:cs typeface="Arial" charset="0"/>
                      </a:endParaRPr>
                    </a:p>
                  </a:txBody>
                  <a:tcPr marL="8571" marR="8571" marT="8571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</a:tr>
              <a:tr h="2524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1997</a:t>
                      </a:r>
                    </a:p>
                  </a:txBody>
                  <a:tcPr marL="6857" marR="6857" marT="6857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0.04</a:t>
                      </a:r>
                    </a:p>
                  </a:txBody>
                  <a:tcPr marL="6857" marR="6857" marT="6857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0.40</a:t>
                      </a:r>
                    </a:p>
                  </a:txBody>
                  <a:tcPr marL="6857" marR="6857" marT="6857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-0.08</a:t>
                      </a:r>
                    </a:p>
                  </a:txBody>
                  <a:tcPr marL="6857" marR="6857" marT="6857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6857" marR="6857" marT="6857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-0.35</a:t>
                      </a:r>
                    </a:p>
                  </a:txBody>
                  <a:tcPr marL="6857" marR="6857" marT="6857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0.10</a:t>
                      </a:r>
                    </a:p>
                  </a:txBody>
                  <a:tcPr marL="6857" marR="6857" marT="6857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-0.13</a:t>
                      </a:r>
                    </a:p>
                  </a:txBody>
                  <a:tcPr marL="6857" marR="6857" marT="6857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0.32</a:t>
                      </a:r>
                    </a:p>
                  </a:txBody>
                  <a:tcPr marL="6857" marR="6857" marT="6857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-0.19</a:t>
                      </a:r>
                    </a:p>
                  </a:txBody>
                  <a:tcPr marL="6857" marR="6857" marT="6857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-0.12</a:t>
                      </a:r>
                    </a:p>
                  </a:txBody>
                  <a:tcPr marL="6857" marR="6857" marT="6857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0.12</a:t>
                      </a:r>
                    </a:p>
                  </a:txBody>
                  <a:tcPr marL="6857" marR="6857" marT="6857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0.04</a:t>
                      </a:r>
                    </a:p>
                  </a:txBody>
                  <a:tcPr marL="6857" marR="6857" marT="6857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lfaen" pitchFamily="18" charset="0"/>
                          <a:cs typeface="Arial" charset="0"/>
                        </a:rPr>
                        <a:t>RPC, IND, UNE , COT</a:t>
                      </a:r>
                      <a:endParaRPr kumimoji="0" lang="es-E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Sylfaen" pitchFamily="18" charset="0"/>
                        <a:cs typeface="Arial" charset="0"/>
                      </a:endParaRPr>
                    </a:p>
                  </a:txBody>
                  <a:tcPr marL="8571" marR="8571" marT="8571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</a:tr>
              <a:tr h="25082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1998</a:t>
                      </a:r>
                    </a:p>
                  </a:txBody>
                  <a:tcPr marL="6857" marR="6857" marT="6857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0.05</a:t>
                      </a:r>
                    </a:p>
                  </a:txBody>
                  <a:tcPr marL="6857" marR="6857" marT="6857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0.42</a:t>
                      </a:r>
                    </a:p>
                  </a:txBody>
                  <a:tcPr marL="6857" marR="6857" marT="6857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-0.26</a:t>
                      </a:r>
                    </a:p>
                  </a:txBody>
                  <a:tcPr marL="6857" marR="6857" marT="6857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0.08</a:t>
                      </a:r>
                    </a:p>
                  </a:txBody>
                  <a:tcPr marL="6857" marR="6857" marT="6857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-0.33</a:t>
                      </a:r>
                    </a:p>
                  </a:txBody>
                  <a:tcPr marL="6857" marR="6857" marT="6857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0.12</a:t>
                      </a:r>
                    </a:p>
                  </a:txBody>
                  <a:tcPr marL="6857" marR="6857" marT="6857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-0.16</a:t>
                      </a:r>
                    </a:p>
                  </a:txBody>
                  <a:tcPr marL="6857" marR="6857" marT="6857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0.32</a:t>
                      </a:r>
                    </a:p>
                  </a:txBody>
                  <a:tcPr marL="6857" marR="6857" marT="6857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-0.14</a:t>
                      </a:r>
                    </a:p>
                  </a:txBody>
                  <a:tcPr marL="6857" marR="6857" marT="6857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-0.11</a:t>
                      </a:r>
                    </a:p>
                  </a:txBody>
                  <a:tcPr marL="6857" marR="6857" marT="6857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0.12</a:t>
                      </a:r>
                    </a:p>
                  </a:txBody>
                  <a:tcPr marL="6857" marR="6857" marT="6857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0.05</a:t>
                      </a:r>
                    </a:p>
                  </a:txBody>
                  <a:tcPr marL="6857" marR="6857" marT="6857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lfaen" pitchFamily="18" charset="0"/>
                          <a:cs typeface="Arial" charset="0"/>
                        </a:rPr>
                        <a:t>RPC, IND, UNE , COT</a:t>
                      </a:r>
                      <a:endParaRPr kumimoji="0" lang="es-E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Sylfaen" pitchFamily="18" charset="0"/>
                        <a:cs typeface="Arial" charset="0"/>
                      </a:endParaRPr>
                    </a:p>
                  </a:txBody>
                  <a:tcPr marL="8571" marR="8571" marT="8571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</a:tr>
              <a:tr h="2524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1999</a:t>
                      </a:r>
                    </a:p>
                  </a:txBody>
                  <a:tcPr marL="6857" marR="6857" marT="6857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0.03</a:t>
                      </a:r>
                    </a:p>
                  </a:txBody>
                  <a:tcPr marL="6857" marR="6857" marT="6857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0.45</a:t>
                      </a:r>
                    </a:p>
                  </a:txBody>
                  <a:tcPr marL="6857" marR="6857" marT="6857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-0.33</a:t>
                      </a:r>
                    </a:p>
                  </a:txBody>
                  <a:tcPr marL="6857" marR="6857" marT="6857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0.06</a:t>
                      </a:r>
                    </a:p>
                  </a:txBody>
                  <a:tcPr marL="6857" marR="6857" marT="6857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-0.34</a:t>
                      </a:r>
                    </a:p>
                  </a:txBody>
                  <a:tcPr marL="6857" marR="6857" marT="6857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0.16</a:t>
                      </a:r>
                    </a:p>
                  </a:txBody>
                  <a:tcPr marL="6857" marR="6857" marT="6857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-0.20</a:t>
                      </a:r>
                    </a:p>
                  </a:txBody>
                  <a:tcPr marL="6857" marR="6857" marT="6857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0.35</a:t>
                      </a:r>
                    </a:p>
                  </a:txBody>
                  <a:tcPr marL="6857" marR="6857" marT="6857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-0.17</a:t>
                      </a:r>
                    </a:p>
                  </a:txBody>
                  <a:tcPr marL="6857" marR="6857" marT="6857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-0.13</a:t>
                      </a:r>
                    </a:p>
                  </a:txBody>
                  <a:tcPr marL="6857" marR="6857" marT="6857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0.10</a:t>
                      </a:r>
                    </a:p>
                  </a:txBody>
                  <a:tcPr marL="6857" marR="6857" marT="6857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0.03</a:t>
                      </a:r>
                    </a:p>
                  </a:txBody>
                  <a:tcPr marL="6857" marR="6857" marT="6857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lfaen" pitchFamily="18" charset="0"/>
                          <a:cs typeface="Arial" charset="0"/>
                        </a:rPr>
                        <a:t>RPC, IND, UNE , COT</a:t>
                      </a:r>
                      <a:endParaRPr kumimoji="0" lang="es-E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Sylfaen" pitchFamily="18" charset="0"/>
                        <a:cs typeface="Arial" charset="0"/>
                      </a:endParaRPr>
                    </a:p>
                  </a:txBody>
                  <a:tcPr marL="8571" marR="8571" marT="8571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</a:tr>
              <a:tr h="2524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2000</a:t>
                      </a:r>
                    </a:p>
                  </a:txBody>
                  <a:tcPr marL="6857" marR="6857" marT="6857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0.00</a:t>
                      </a:r>
                    </a:p>
                  </a:txBody>
                  <a:tcPr marL="6857" marR="6857" marT="6857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0.44</a:t>
                      </a:r>
                    </a:p>
                  </a:txBody>
                  <a:tcPr marL="6857" marR="6857" marT="6857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0.04</a:t>
                      </a:r>
                    </a:p>
                  </a:txBody>
                  <a:tcPr marL="6857" marR="6857" marT="6857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-0.01</a:t>
                      </a:r>
                    </a:p>
                  </a:txBody>
                  <a:tcPr marL="6857" marR="6857" marT="6857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-0.32</a:t>
                      </a:r>
                    </a:p>
                  </a:txBody>
                  <a:tcPr marL="6857" marR="6857" marT="6857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0.18</a:t>
                      </a:r>
                    </a:p>
                  </a:txBody>
                  <a:tcPr marL="6857" marR="6857" marT="6857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-0.21</a:t>
                      </a:r>
                    </a:p>
                  </a:txBody>
                  <a:tcPr marL="6857" marR="6857" marT="6857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0.36</a:t>
                      </a:r>
                    </a:p>
                  </a:txBody>
                  <a:tcPr marL="6857" marR="6857" marT="6857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-0.26</a:t>
                      </a:r>
                    </a:p>
                  </a:txBody>
                  <a:tcPr marL="6857" marR="6857" marT="6857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-0.11</a:t>
                      </a:r>
                    </a:p>
                  </a:txBody>
                  <a:tcPr marL="6857" marR="6857" marT="6857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0.07</a:t>
                      </a:r>
                    </a:p>
                  </a:txBody>
                  <a:tcPr marL="6857" marR="6857" marT="6857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0.00</a:t>
                      </a:r>
                    </a:p>
                  </a:txBody>
                  <a:tcPr marL="6857" marR="6857" marT="6857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lfaen" pitchFamily="18" charset="0"/>
                          <a:cs typeface="Arial" charset="0"/>
                        </a:rPr>
                        <a:t>RPC, IND, UNE , COT</a:t>
                      </a:r>
                      <a:endParaRPr kumimoji="0" lang="es-E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Sylfaen" pitchFamily="18" charset="0"/>
                        <a:cs typeface="Arial" charset="0"/>
                      </a:endParaRPr>
                    </a:p>
                  </a:txBody>
                  <a:tcPr marL="8571" marR="8571" marT="8571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</a:tr>
              <a:tr h="2524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2001</a:t>
                      </a:r>
                    </a:p>
                  </a:txBody>
                  <a:tcPr marL="6857" marR="6857" marT="6857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0.01</a:t>
                      </a:r>
                    </a:p>
                  </a:txBody>
                  <a:tcPr marL="6857" marR="6857" marT="6857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0.46</a:t>
                      </a:r>
                    </a:p>
                  </a:txBody>
                  <a:tcPr marL="6857" marR="6857" marT="6857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-0.13</a:t>
                      </a:r>
                    </a:p>
                  </a:txBody>
                  <a:tcPr marL="6857" marR="6857" marT="6857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0.04</a:t>
                      </a:r>
                    </a:p>
                  </a:txBody>
                  <a:tcPr marL="6857" marR="6857" marT="6857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-0.25</a:t>
                      </a:r>
                    </a:p>
                  </a:txBody>
                  <a:tcPr marL="6857" marR="6857" marT="6857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0.26</a:t>
                      </a:r>
                    </a:p>
                  </a:txBody>
                  <a:tcPr marL="6857" marR="6857" marT="6857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-0.22</a:t>
                      </a:r>
                    </a:p>
                  </a:txBody>
                  <a:tcPr marL="6857" marR="6857" marT="6857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0.35</a:t>
                      </a:r>
                    </a:p>
                  </a:txBody>
                  <a:tcPr marL="6857" marR="6857" marT="6857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-0.25</a:t>
                      </a:r>
                    </a:p>
                  </a:txBody>
                  <a:tcPr marL="6857" marR="6857" marT="6857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-0.06</a:t>
                      </a:r>
                    </a:p>
                  </a:txBody>
                  <a:tcPr marL="6857" marR="6857" marT="6857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0.08</a:t>
                      </a:r>
                    </a:p>
                  </a:txBody>
                  <a:tcPr marL="6857" marR="6857" marT="6857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0.01</a:t>
                      </a:r>
                    </a:p>
                  </a:txBody>
                  <a:tcPr marL="6857" marR="6857" marT="6857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lfaen" pitchFamily="18" charset="0"/>
                          <a:cs typeface="Arial" charset="0"/>
                        </a:rPr>
                        <a:t>RPC, IND, UNE , COT</a:t>
                      </a:r>
                      <a:endParaRPr kumimoji="0" lang="es-E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Sylfaen" pitchFamily="18" charset="0"/>
                        <a:cs typeface="Arial" charset="0"/>
                      </a:endParaRPr>
                    </a:p>
                  </a:txBody>
                  <a:tcPr marL="8571" marR="8571" marT="8571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</a:tr>
              <a:tr h="25082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2002</a:t>
                      </a:r>
                    </a:p>
                  </a:txBody>
                  <a:tcPr marL="6857" marR="6857" marT="6857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0.01</a:t>
                      </a:r>
                    </a:p>
                  </a:txBody>
                  <a:tcPr marL="6857" marR="6857" marT="6857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0.45</a:t>
                      </a:r>
                    </a:p>
                  </a:txBody>
                  <a:tcPr marL="6857" marR="6857" marT="6857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0.07</a:t>
                      </a:r>
                    </a:p>
                  </a:txBody>
                  <a:tcPr marL="6857" marR="6857" marT="6857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0.03</a:t>
                      </a:r>
                    </a:p>
                  </a:txBody>
                  <a:tcPr marL="6857" marR="6857" marT="6857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-0.24</a:t>
                      </a:r>
                    </a:p>
                  </a:txBody>
                  <a:tcPr marL="6857" marR="6857" marT="6857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0.24</a:t>
                      </a:r>
                    </a:p>
                  </a:txBody>
                  <a:tcPr marL="6857" marR="6857" marT="6857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-0.21</a:t>
                      </a:r>
                    </a:p>
                  </a:txBody>
                  <a:tcPr marL="6857" marR="6857" marT="6857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0.35</a:t>
                      </a:r>
                    </a:p>
                  </a:txBody>
                  <a:tcPr marL="6857" marR="6857" marT="6857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-0.24</a:t>
                      </a:r>
                    </a:p>
                  </a:txBody>
                  <a:tcPr marL="6857" marR="6857" marT="6857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-0.08</a:t>
                      </a:r>
                    </a:p>
                  </a:txBody>
                  <a:tcPr marL="6857" marR="6857" marT="6857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0.11</a:t>
                      </a:r>
                    </a:p>
                  </a:txBody>
                  <a:tcPr marL="6857" marR="6857" marT="6857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0.01</a:t>
                      </a:r>
                    </a:p>
                  </a:txBody>
                  <a:tcPr marL="6857" marR="6857" marT="6857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lfaen" pitchFamily="18" charset="0"/>
                          <a:cs typeface="Arial" charset="0"/>
                        </a:rPr>
                        <a:t>RPC, IND, UNE , COT</a:t>
                      </a:r>
                      <a:endParaRPr kumimoji="0" lang="es-E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Sylfaen" pitchFamily="18" charset="0"/>
                        <a:cs typeface="Arial" charset="0"/>
                      </a:endParaRPr>
                    </a:p>
                  </a:txBody>
                  <a:tcPr marL="8571" marR="8571" marT="8571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</a:tr>
              <a:tr h="2524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2003</a:t>
                      </a:r>
                    </a:p>
                  </a:txBody>
                  <a:tcPr marL="6857" marR="6857" marT="6857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0.03</a:t>
                      </a:r>
                    </a:p>
                  </a:txBody>
                  <a:tcPr marL="6857" marR="6857" marT="6857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0.43</a:t>
                      </a:r>
                    </a:p>
                  </a:txBody>
                  <a:tcPr marL="6857" marR="6857" marT="6857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-0.06</a:t>
                      </a:r>
                    </a:p>
                  </a:txBody>
                  <a:tcPr marL="6857" marR="6857" marT="6857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0.04</a:t>
                      </a:r>
                    </a:p>
                  </a:txBody>
                  <a:tcPr marL="6857" marR="6857" marT="6857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-0.27</a:t>
                      </a:r>
                    </a:p>
                  </a:txBody>
                  <a:tcPr marL="6857" marR="6857" marT="6857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0.23</a:t>
                      </a:r>
                    </a:p>
                  </a:txBody>
                  <a:tcPr marL="6857" marR="6857" marT="6857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-0.22</a:t>
                      </a:r>
                    </a:p>
                  </a:txBody>
                  <a:tcPr marL="6857" marR="6857" marT="6857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0.33</a:t>
                      </a:r>
                    </a:p>
                  </a:txBody>
                  <a:tcPr marL="6857" marR="6857" marT="6857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-0.19</a:t>
                      </a:r>
                    </a:p>
                  </a:txBody>
                  <a:tcPr marL="6857" marR="6857" marT="6857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-0.08</a:t>
                      </a:r>
                    </a:p>
                  </a:txBody>
                  <a:tcPr marL="6857" marR="6857" marT="6857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0.11</a:t>
                      </a:r>
                    </a:p>
                  </a:txBody>
                  <a:tcPr marL="6857" marR="6857" marT="6857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0.03</a:t>
                      </a:r>
                    </a:p>
                  </a:txBody>
                  <a:tcPr marL="6857" marR="6857" marT="6857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lfaen" pitchFamily="18" charset="0"/>
                          <a:cs typeface="Arial" charset="0"/>
                        </a:rPr>
                        <a:t>RPC, IND, UNE , COT</a:t>
                      </a:r>
                      <a:endParaRPr kumimoji="0" lang="es-E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Sylfaen" pitchFamily="18" charset="0"/>
                        <a:cs typeface="Arial" charset="0"/>
                      </a:endParaRPr>
                    </a:p>
                  </a:txBody>
                  <a:tcPr marL="8571" marR="8571" marT="8571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</a:tr>
              <a:tr h="2524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2004</a:t>
                      </a:r>
                    </a:p>
                  </a:txBody>
                  <a:tcPr marL="6857" marR="6857" marT="6857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0.05</a:t>
                      </a:r>
                    </a:p>
                  </a:txBody>
                  <a:tcPr marL="6857" marR="6857" marT="6857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0.41</a:t>
                      </a:r>
                    </a:p>
                  </a:txBody>
                  <a:tcPr marL="6857" marR="6857" marT="6857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-0.06</a:t>
                      </a:r>
                    </a:p>
                  </a:txBody>
                  <a:tcPr marL="6857" marR="6857" marT="6857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0.04</a:t>
                      </a:r>
                    </a:p>
                  </a:txBody>
                  <a:tcPr marL="6857" marR="6857" marT="6857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-0.26</a:t>
                      </a:r>
                    </a:p>
                  </a:txBody>
                  <a:tcPr marL="6857" marR="6857" marT="6857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0.20</a:t>
                      </a:r>
                    </a:p>
                  </a:txBody>
                  <a:tcPr marL="6857" marR="6857" marT="6857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-0.20</a:t>
                      </a:r>
                    </a:p>
                  </a:txBody>
                  <a:tcPr marL="6857" marR="6857" marT="6857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0.30</a:t>
                      </a:r>
                    </a:p>
                  </a:txBody>
                  <a:tcPr marL="6857" marR="6857" marT="6857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-0.22</a:t>
                      </a:r>
                    </a:p>
                  </a:txBody>
                  <a:tcPr marL="6857" marR="6857" marT="6857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-0.07</a:t>
                      </a:r>
                    </a:p>
                  </a:txBody>
                  <a:tcPr marL="6857" marR="6857" marT="6857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0.04</a:t>
                      </a:r>
                    </a:p>
                  </a:txBody>
                  <a:tcPr marL="6857" marR="6857" marT="6857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0.05</a:t>
                      </a:r>
                    </a:p>
                  </a:txBody>
                  <a:tcPr marL="6857" marR="6857" marT="6857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lfaen" pitchFamily="18" charset="0"/>
                          <a:cs typeface="Arial" charset="0"/>
                        </a:rPr>
                        <a:t>RPC, IND, UNE , COT</a:t>
                      </a:r>
                      <a:endParaRPr kumimoji="0" lang="es-E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Sylfaen" pitchFamily="18" charset="0"/>
                        <a:cs typeface="Arial" charset="0"/>
                      </a:endParaRPr>
                    </a:p>
                  </a:txBody>
                  <a:tcPr marL="8571" marR="8571" marT="8571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</a:tr>
              <a:tr h="2524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2005</a:t>
                      </a:r>
                    </a:p>
                  </a:txBody>
                  <a:tcPr marL="6857" marR="6857" marT="6857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0.06</a:t>
                      </a:r>
                    </a:p>
                  </a:txBody>
                  <a:tcPr marL="6857" marR="6857" marT="6857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0.39</a:t>
                      </a:r>
                    </a:p>
                  </a:txBody>
                  <a:tcPr marL="6857" marR="6857" marT="6857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-0.01</a:t>
                      </a:r>
                    </a:p>
                  </a:txBody>
                  <a:tcPr marL="6857" marR="6857" marT="6857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0.03</a:t>
                      </a:r>
                    </a:p>
                  </a:txBody>
                  <a:tcPr marL="6857" marR="6857" marT="6857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-0.27</a:t>
                      </a:r>
                    </a:p>
                  </a:txBody>
                  <a:tcPr marL="6857" marR="6857" marT="6857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0.23</a:t>
                      </a:r>
                    </a:p>
                  </a:txBody>
                  <a:tcPr marL="6857" marR="6857" marT="6857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-0.17</a:t>
                      </a:r>
                    </a:p>
                  </a:txBody>
                  <a:tcPr marL="6857" marR="6857" marT="6857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0.29</a:t>
                      </a:r>
                    </a:p>
                  </a:txBody>
                  <a:tcPr marL="6857" marR="6857" marT="6857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-0.15</a:t>
                      </a:r>
                    </a:p>
                  </a:txBody>
                  <a:tcPr marL="6857" marR="6857" marT="6857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-0.08</a:t>
                      </a:r>
                    </a:p>
                  </a:txBody>
                  <a:tcPr marL="6857" marR="6857" marT="6857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0.05</a:t>
                      </a:r>
                    </a:p>
                  </a:txBody>
                  <a:tcPr marL="6857" marR="6857" marT="6857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0.06</a:t>
                      </a:r>
                    </a:p>
                  </a:txBody>
                  <a:tcPr marL="6857" marR="6857" marT="6857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lfaen" pitchFamily="18" charset="0"/>
                          <a:cs typeface="Arial" charset="0"/>
                        </a:rPr>
                        <a:t>RPC, IND, UNE , COT</a:t>
                      </a:r>
                      <a:endParaRPr kumimoji="0" lang="es-E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Sylfaen" pitchFamily="18" charset="0"/>
                        <a:cs typeface="Arial" charset="0"/>
                      </a:endParaRPr>
                    </a:p>
                  </a:txBody>
                  <a:tcPr marL="8571" marR="8571" marT="8571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</a:tr>
              <a:tr h="25082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2006</a:t>
                      </a:r>
                    </a:p>
                  </a:txBody>
                  <a:tcPr marL="6857" marR="6857" marT="6857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0.04</a:t>
                      </a:r>
                    </a:p>
                  </a:txBody>
                  <a:tcPr marL="6857" marR="6857" marT="6857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0.39</a:t>
                      </a:r>
                    </a:p>
                  </a:txBody>
                  <a:tcPr marL="6857" marR="6857" marT="6857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-0.02</a:t>
                      </a:r>
                    </a:p>
                  </a:txBody>
                  <a:tcPr marL="6857" marR="6857" marT="6857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0.09</a:t>
                      </a:r>
                    </a:p>
                  </a:txBody>
                  <a:tcPr marL="6857" marR="6857" marT="6857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-0.27</a:t>
                      </a:r>
                    </a:p>
                  </a:txBody>
                  <a:tcPr marL="6857" marR="6857" marT="6857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0.22</a:t>
                      </a:r>
                    </a:p>
                  </a:txBody>
                  <a:tcPr marL="6857" marR="6857" marT="6857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-0.19</a:t>
                      </a:r>
                    </a:p>
                  </a:txBody>
                  <a:tcPr marL="6857" marR="6857" marT="6857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0.28</a:t>
                      </a:r>
                    </a:p>
                  </a:txBody>
                  <a:tcPr marL="6857" marR="6857" marT="6857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-0.15</a:t>
                      </a:r>
                    </a:p>
                  </a:txBody>
                  <a:tcPr marL="6857" marR="6857" marT="6857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-0.07</a:t>
                      </a:r>
                    </a:p>
                  </a:txBody>
                  <a:tcPr marL="6857" marR="6857" marT="6857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0.05</a:t>
                      </a:r>
                    </a:p>
                  </a:txBody>
                  <a:tcPr marL="6857" marR="6857" marT="6857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0.04</a:t>
                      </a:r>
                    </a:p>
                  </a:txBody>
                  <a:tcPr marL="6857" marR="6857" marT="6857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lfaen" pitchFamily="18" charset="0"/>
                          <a:cs typeface="Arial" charset="0"/>
                        </a:rPr>
                        <a:t>RPC, IND, UNE , COT</a:t>
                      </a:r>
                      <a:endParaRPr kumimoji="0" lang="es-E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Sylfaen" pitchFamily="18" charset="0"/>
                        <a:cs typeface="Arial" charset="0"/>
                      </a:endParaRPr>
                    </a:p>
                  </a:txBody>
                  <a:tcPr marL="8571" marR="8571" marT="8571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</a:tr>
              <a:tr h="2524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2007</a:t>
                      </a:r>
                    </a:p>
                  </a:txBody>
                  <a:tcPr marL="6857" marR="6857" marT="6857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0.03</a:t>
                      </a:r>
                    </a:p>
                  </a:txBody>
                  <a:tcPr marL="6857" marR="6857" marT="6857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0.38</a:t>
                      </a:r>
                    </a:p>
                  </a:txBody>
                  <a:tcPr marL="6857" marR="6857" marT="6857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-0.10</a:t>
                      </a:r>
                    </a:p>
                  </a:txBody>
                  <a:tcPr marL="6857" marR="6857" marT="6857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0.14</a:t>
                      </a:r>
                    </a:p>
                  </a:txBody>
                  <a:tcPr marL="6857" marR="6857" marT="6857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-0.25</a:t>
                      </a:r>
                    </a:p>
                  </a:txBody>
                  <a:tcPr marL="6857" marR="6857" marT="6857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0.21</a:t>
                      </a:r>
                    </a:p>
                  </a:txBody>
                  <a:tcPr marL="6857" marR="6857" marT="6857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-0.20</a:t>
                      </a:r>
                    </a:p>
                  </a:txBody>
                  <a:tcPr marL="6857" marR="6857" marT="6857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0.27</a:t>
                      </a:r>
                    </a:p>
                  </a:txBody>
                  <a:tcPr marL="6857" marR="6857" marT="6857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-0.06</a:t>
                      </a:r>
                    </a:p>
                  </a:txBody>
                  <a:tcPr marL="6857" marR="6857" marT="6857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-0.09</a:t>
                      </a:r>
                    </a:p>
                  </a:txBody>
                  <a:tcPr marL="6857" marR="6857" marT="6857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0.02</a:t>
                      </a:r>
                    </a:p>
                  </a:txBody>
                  <a:tcPr marL="6857" marR="6857" marT="6857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0.03</a:t>
                      </a:r>
                    </a:p>
                  </a:txBody>
                  <a:tcPr marL="6857" marR="6857" marT="6857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lfaen" pitchFamily="18" charset="0"/>
                          <a:cs typeface="Arial" charset="0"/>
                        </a:rPr>
                        <a:t>RPC, IND, UNE , COT</a:t>
                      </a:r>
                      <a:endParaRPr kumimoji="0" lang="es-E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Sylfaen" pitchFamily="18" charset="0"/>
                        <a:cs typeface="Arial" charset="0"/>
                      </a:endParaRPr>
                    </a:p>
                  </a:txBody>
                  <a:tcPr marL="8571" marR="8571" marT="8571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</a:tr>
              <a:tr h="2524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2008</a:t>
                      </a:r>
                    </a:p>
                  </a:txBody>
                  <a:tcPr marL="6857" marR="6857" marT="6857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0.00</a:t>
                      </a:r>
                    </a:p>
                  </a:txBody>
                  <a:tcPr marL="6857" marR="6857" marT="6857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0.37</a:t>
                      </a:r>
                    </a:p>
                  </a:txBody>
                  <a:tcPr marL="6857" marR="6857" marT="6857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-0.13</a:t>
                      </a:r>
                    </a:p>
                  </a:txBody>
                  <a:tcPr marL="6857" marR="6857" marT="6857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0.16</a:t>
                      </a:r>
                    </a:p>
                  </a:txBody>
                  <a:tcPr marL="6857" marR="6857" marT="6857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-0.17</a:t>
                      </a:r>
                    </a:p>
                  </a:txBody>
                  <a:tcPr marL="6857" marR="6857" marT="6857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0.23</a:t>
                      </a:r>
                    </a:p>
                  </a:txBody>
                  <a:tcPr marL="6857" marR="6857" marT="6857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-0.20</a:t>
                      </a:r>
                    </a:p>
                  </a:txBody>
                  <a:tcPr marL="6857" marR="6857" marT="6857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0.26</a:t>
                      </a:r>
                    </a:p>
                  </a:txBody>
                  <a:tcPr marL="6857" marR="6857" marT="6857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-0.09</a:t>
                      </a:r>
                    </a:p>
                  </a:txBody>
                  <a:tcPr marL="6857" marR="6857" marT="6857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-0.07</a:t>
                      </a:r>
                    </a:p>
                  </a:txBody>
                  <a:tcPr marL="6857" marR="6857" marT="6857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0.04</a:t>
                      </a:r>
                    </a:p>
                  </a:txBody>
                  <a:tcPr marL="6857" marR="6857" marT="6857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0.00</a:t>
                      </a:r>
                    </a:p>
                  </a:txBody>
                  <a:tcPr marL="6857" marR="6857" marT="6857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lfaen" pitchFamily="18" charset="0"/>
                          <a:cs typeface="Arial" charset="0"/>
                        </a:rPr>
                        <a:t>RPC, IND, UNE , COT</a:t>
                      </a:r>
                      <a:endParaRPr kumimoji="0" lang="es-E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Sylfaen" pitchFamily="18" charset="0"/>
                        <a:cs typeface="Arial" charset="0"/>
                      </a:endParaRPr>
                    </a:p>
                  </a:txBody>
                  <a:tcPr marL="8571" marR="8571" marT="8571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</a:tr>
              <a:tr h="2524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2009</a:t>
                      </a:r>
                    </a:p>
                  </a:txBody>
                  <a:tcPr marL="6857" marR="6857" marT="6857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0.00</a:t>
                      </a:r>
                    </a:p>
                  </a:txBody>
                  <a:tcPr marL="6857" marR="6857" marT="6857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0.39</a:t>
                      </a:r>
                    </a:p>
                  </a:txBody>
                  <a:tcPr marL="6857" marR="6857" marT="6857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-0.20</a:t>
                      </a:r>
                    </a:p>
                  </a:txBody>
                  <a:tcPr marL="6857" marR="6857" marT="6857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-0.03</a:t>
                      </a:r>
                    </a:p>
                  </a:txBody>
                  <a:tcPr marL="6857" marR="6857" marT="6857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-0.18</a:t>
                      </a:r>
                    </a:p>
                  </a:txBody>
                  <a:tcPr marL="6857" marR="6857" marT="6857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0.19</a:t>
                      </a:r>
                    </a:p>
                  </a:txBody>
                  <a:tcPr marL="6857" marR="6857" marT="6857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-0.18</a:t>
                      </a:r>
                    </a:p>
                  </a:txBody>
                  <a:tcPr marL="6857" marR="6857" marT="6857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0.27</a:t>
                      </a:r>
                    </a:p>
                  </a:txBody>
                  <a:tcPr marL="6857" marR="6857" marT="6857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-0.09</a:t>
                      </a:r>
                    </a:p>
                  </a:txBody>
                  <a:tcPr marL="6857" marR="6857" marT="6857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-0.09</a:t>
                      </a:r>
                    </a:p>
                  </a:txBody>
                  <a:tcPr marL="6857" marR="6857" marT="6857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0.11</a:t>
                      </a:r>
                    </a:p>
                  </a:txBody>
                  <a:tcPr marL="6857" marR="6857" marT="6857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0.00</a:t>
                      </a:r>
                    </a:p>
                  </a:txBody>
                  <a:tcPr marL="6857" marR="6857" marT="6857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lfaen" pitchFamily="18" charset="0"/>
                          <a:cs typeface="Arial" charset="0"/>
                        </a:rPr>
                        <a:t>RPC, IND, UNE , COT</a:t>
                      </a:r>
                      <a:endParaRPr kumimoji="0" lang="es-E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Sylfaen" pitchFamily="18" charset="0"/>
                        <a:cs typeface="Arial" charset="0"/>
                      </a:endParaRPr>
                    </a:p>
                  </a:txBody>
                  <a:tcPr marL="8571" marR="8571" marT="8571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</a:tr>
              <a:tr h="25082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2010</a:t>
                      </a:r>
                    </a:p>
                  </a:txBody>
                  <a:tcPr marL="6857" marR="6857" marT="6857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0.00</a:t>
                      </a:r>
                    </a:p>
                  </a:txBody>
                  <a:tcPr marL="6857" marR="6857" marT="6857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0.40</a:t>
                      </a:r>
                    </a:p>
                  </a:txBody>
                  <a:tcPr marL="6857" marR="6857" marT="6857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0.02</a:t>
                      </a:r>
                    </a:p>
                  </a:txBody>
                  <a:tcPr marL="6857" marR="6857" marT="6857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0.03</a:t>
                      </a:r>
                    </a:p>
                  </a:txBody>
                  <a:tcPr marL="6857" marR="6857" marT="6857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-0.24</a:t>
                      </a:r>
                    </a:p>
                  </a:txBody>
                  <a:tcPr marL="6857" marR="6857" marT="6857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0.16</a:t>
                      </a:r>
                    </a:p>
                  </a:txBody>
                  <a:tcPr marL="6857" marR="6857" marT="6857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-0.16</a:t>
                      </a:r>
                    </a:p>
                  </a:txBody>
                  <a:tcPr marL="6857" marR="6857" marT="6857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0.30</a:t>
                      </a:r>
                    </a:p>
                  </a:txBody>
                  <a:tcPr marL="6857" marR="6857" marT="6857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-0.08</a:t>
                      </a:r>
                    </a:p>
                  </a:txBody>
                  <a:tcPr marL="6857" marR="6857" marT="6857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-0.12</a:t>
                      </a:r>
                    </a:p>
                  </a:txBody>
                  <a:tcPr marL="6857" marR="6857" marT="6857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0.15</a:t>
                      </a:r>
                    </a:p>
                  </a:txBody>
                  <a:tcPr marL="6857" marR="6857" marT="6857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0.00</a:t>
                      </a:r>
                    </a:p>
                  </a:txBody>
                  <a:tcPr marL="6857" marR="6857" marT="6857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lfaen" pitchFamily="18" charset="0"/>
                          <a:cs typeface="Arial" charset="0"/>
                        </a:rPr>
                        <a:t>RPC, IND, UNE , COT</a:t>
                      </a:r>
                      <a:endParaRPr kumimoji="0" lang="es-E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Sylfaen" pitchFamily="18" charset="0"/>
                        <a:cs typeface="Arial" charset="0"/>
                      </a:endParaRPr>
                    </a:p>
                  </a:txBody>
                  <a:tcPr marL="8571" marR="8571" marT="8571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</a:tr>
              <a:tr h="2524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2011</a:t>
                      </a:r>
                    </a:p>
                  </a:txBody>
                  <a:tcPr marL="8571" marR="8571" marT="8571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6857" marR="6857" marT="6857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6857" marR="6857" marT="6857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0.02</a:t>
                      </a:r>
                    </a:p>
                  </a:txBody>
                  <a:tcPr marL="6857" marR="6857" marT="6857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6857" marR="6857" marT="6857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-0.22</a:t>
                      </a:r>
                    </a:p>
                  </a:txBody>
                  <a:tcPr marL="6857" marR="6857" marT="6857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0.21</a:t>
                      </a:r>
                    </a:p>
                  </a:txBody>
                  <a:tcPr marL="6857" marR="6857" marT="6857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-0.17</a:t>
                      </a:r>
                    </a:p>
                  </a:txBody>
                  <a:tcPr marL="6857" marR="6857" marT="6857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0.27</a:t>
                      </a:r>
                    </a:p>
                  </a:txBody>
                  <a:tcPr marL="6857" marR="6857" marT="6857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-0.07</a:t>
                      </a:r>
                    </a:p>
                  </a:txBody>
                  <a:tcPr marL="6857" marR="6857" marT="6857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-0.08</a:t>
                      </a:r>
                    </a:p>
                  </a:txBody>
                  <a:tcPr marL="6857" marR="6857" marT="6857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6857" marR="6857" marT="6857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6857" marR="6857" marT="6857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lfaen" pitchFamily="18" charset="0"/>
                          <a:cs typeface="Arial" charset="0"/>
                        </a:rPr>
                        <a:t>RPC, IND, UNE , COT</a:t>
                      </a:r>
                      <a:endParaRPr kumimoji="0" lang="es-E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Sylfaen" pitchFamily="18" charset="0"/>
                        <a:cs typeface="Arial" charset="0"/>
                      </a:endParaRPr>
                    </a:p>
                  </a:txBody>
                  <a:tcPr marL="8571" marR="8571" marT="8571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</a:tr>
            </a:tbl>
          </a:graphicData>
        </a:graphic>
      </p:graphicFrame>
      <p:sp>
        <p:nvSpPr>
          <p:cNvPr id="2" name="1 Título"/>
          <p:cNvSpPr>
            <a:spLocks/>
          </p:cNvSpPr>
          <p:nvPr/>
        </p:nvSpPr>
        <p:spPr bwMode="auto">
          <a:xfrm>
            <a:off x="1692275" y="765423"/>
            <a:ext cx="5832475" cy="431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r>
              <a:rPr lang="es-MX" sz="2000" dirty="0" err="1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Spatial</a:t>
            </a:r>
            <a:r>
              <a:rPr lang="es-MX" sz="2000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 Independence </a:t>
            </a:r>
            <a:r>
              <a:rPr lang="es-MX" sz="2000" dirty="0" err="1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between</a:t>
            </a:r>
            <a:r>
              <a:rPr lang="es-MX" sz="2000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  </a:t>
            </a:r>
            <a:r>
              <a:rPr lang="es-MX" sz="2000" dirty="0" err="1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the</a:t>
            </a:r>
            <a:r>
              <a:rPr lang="es-MX" sz="2000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 series </a:t>
            </a:r>
            <a:r>
              <a:rPr lang="es-MX" sz="2000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(</a:t>
            </a:r>
            <a:r>
              <a:rPr lang="es-MX" sz="2000" dirty="0" err="1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w</a:t>
            </a:r>
            <a:r>
              <a:rPr lang="es-MX" sz="2000" dirty="0" err="1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ith</a:t>
            </a:r>
            <a:r>
              <a:rPr lang="es-MX" sz="2000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s-MX" sz="2000" dirty="0" err="1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pvr</a:t>
            </a:r>
            <a:r>
              <a:rPr lang="es-MX" sz="2000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)</a:t>
            </a:r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1331640" y="188640"/>
            <a:ext cx="7497762" cy="462235"/>
          </a:xfrm>
          <a:prstGeom prst="rect">
            <a:avLst/>
          </a:prstGeom>
        </p:spPr>
        <p:txBody>
          <a:bodyPr anchor="ctr">
            <a:normAutofit fontScale="92500" lnSpcReduction="100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300" kern="1200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9pPr>
            <a:extLst/>
          </a:lstStyle>
          <a:p>
            <a:pPr algn="ctr"/>
            <a:r>
              <a:rPr lang="es-ES" sz="2800" dirty="0" err="1"/>
              <a:t>Statistical</a:t>
            </a:r>
            <a:r>
              <a:rPr lang="es-ES" sz="2800" dirty="0"/>
              <a:t> </a:t>
            </a:r>
            <a:r>
              <a:rPr lang="es-ES" sz="2800" dirty="0" err="1"/>
              <a:t>preliminary</a:t>
            </a:r>
            <a:r>
              <a:rPr lang="es-ES" sz="2800" dirty="0"/>
              <a:t> </a:t>
            </a:r>
            <a:r>
              <a:rPr lang="es-ES" sz="2800" dirty="0" err="1"/>
              <a:t>analysis</a:t>
            </a:r>
            <a:endParaRPr lang="es-ES" sz="28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2278" y="44624"/>
            <a:ext cx="1876226" cy="1030894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4 Grupo"/>
          <p:cNvGrpSpPr/>
          <p:nvPr/>
        </p:nvGrpSpPr>
        <p:grpSpPr>
          <a:xfrm>
            <a:off x="2411760" y="6165304"/>
            <a:ext cx="2736303" cy="398537"/>
            <a:chOff x="2411760" y="6165304"/>
            <a:chExt cx="2736303" cy="398537"/>
          </a:xfrm>
        </p:grpSpPr>
        <p:sp>
          <p:nvSpPr>
            <p:cNvPr id="3" name="2 Proceso alternativo"/>
            <p:cNvSpPr/>
            <p:nvPr/>
          </p:nvSpPr>
          <p:spPr>
            <a:xfrm>
              <a:off x="2411760" y="6309320"/>
              <a:ext cx="180020" cy="144016"/>
            </a:xfrm>
            <a:prstGeom prst="flowChartAlternateProcess">
              <a:avLst/>
            </a:prstGeom>
            <a:solidFill>
              <a:srgbClr val="FF99CC"/>
            </a:solidFill>
            <a:ln>
              <a:solidFill>
                <a:srgbClr val="FF99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7" name="1 Título"/>
            <p:cNvSpPr>
              <a:spLocks/>
            </p:cNvSpPr>
            <p:nvPr/>
          </p:nvSpPr>
          <p:spPr bwMode="auto">
            <a:xfrm>
              <a:off x="2771800" y="6165304"/>
              <a:ext cx="2376263" cy="3985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fontAlgn="auto">
                <a:spcAft>
                  <a:spcPts val="0"/>
                </a:spcAft>
                <a:defRPr/>
              </a:pPr>
              <a:r>
                <a:rPr lang="es-MX" dirty="0" smtClean="0">
                  <a:solidFill>
                    <a:schemeClr val="tx2">
                      <a:satMod val="130000"/>
                    </a:schemeClr>
                  </a:solidFill>
                  <a:effectLst>
                    <a:outerShdw blurRad="50000" dist="30000" dir="5400000" algn="tl" rotWithShape="0">
                      <a:srgbClr val="000000">
                        <a:alpha val="30000"/>
                      </a:srgbClr>
                    </a:outerShdw>
                  </a:effectLst>
                  <a:latin typeface="+mj-lt"/>
                  <a:ea typeface="+mj-ea"/>
                  <a:cs typeface="+mj-cs"/>
                </a:rPr>
                <a:t>Positive </a:t>
              </a:r>
              <a:r>
                <a:rPr lang="es-MX" dirty="0" err="1" smtClean="0">
                  <a:solidFill>
                    <a:schemeClr val="tx2">
                      <a:satMod val="130000"/>
                    </a:schemeClr>
                  </a:solidFill>
                  <a:effectLst>
                    <a:outerShdw blurRad="50000" dist="30000" dir="5400000" algn="tl" rotWithShape="0">
                      <a:srgbClr val="000000">
                        <a:alpha val="30000"/>
                      </a:srgbClr>
                    </a:outerShdw>
                  </a:effectLst>
                  <a:latin typeface="+mj-lt"/>
                  <a:ea typeface="+mj-ea"/>
                  <a:cs typeface="+mj-cs"/>
                </a:rPr>
                <a:t>association</a:t>
              </a:r>
              <a:endParaRPr lang="es-MX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endParaRPr>
            </a:p>
          </p:txBody>
        </p:sp>
      </p:grpSp>
      <p:grpSp>
        <p:nvGrpSpPr>
          <p:cNvPr id="9" name="8 Grupo"/>
          <p:cNvGrpSpPr/>
          <p:nvPr/>
        </p:nvGrpSpPr>
        <p:grpSpPr>
          <a:xfrm>
            <a:off x="5220073" y="6165304"/>
            <a:ext cx="2736303" cy="398537"/>
            <a:chOff x="2411760" y="6165304"/>
            <a:chExt cx="2736303" cy="398537"/>
          </a:xfrm>
        </p:grpSpPr>
        <p:sp>
          <p:nvSpPr>
            <p:cNvPr id="10" name="9 Proceso alternativo"/>
            <p:cNvSpPr/>
            <p:nvPr/>
          </p:nvSpPr>
          <p:spPr>
            <a:xfrm>
              <a:off x="2411760" y="6309320"/>
              <a:ext cx="180020" cy="144016"/>
            </a:xfrm>
            <a:prstGeom prst="flowChartAlternateProcess">
              <a:avLst/>
            </a:prstGeom>
            <a:solidFill>
              <a:srgbClr val="FF9900"/>
            </a:solidFill>
            <a:ln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1" name="1 Título"/>
            <p:cNvSpPr>
              <a:spLocks/>
            </p:cNvSpPr>
            <p:nvPr/>
          </p:nvSpPr>
          <p:spPr bwMode="auto">
            <a:xfrm>
              <a:off x="2771800" y="6165304"/>
              <a:ext cx="2376263" cy="3985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fontAlgn="auto">
                <a:spcAft>
                  <a:spcPts val="0"/>
                </a:spcAft>
                <a:defRPr/>
              </a:pPr>
              <a:r>
                <a:rPr lang="es-MX" dirty="0" err="1" smtClean="0">
                  <a:solidFill>
                    <a:schemeClr val="tx2">
                      <a:satMod val="130000"/>
                    </a:schemeClr>
                  </a:solidFill>
                  <a:effectLst>
                    <a:outerShdw blurRad="50000" dist="30000" dir="5400000" algn="tl" rotWithShape="0">
                      <a:srgbClr val="000000">
                        <a:alpha val="30000"/>
                      </a:srgbClr>
                    </a:outerShdw>
                  </a:effectLst>
                  <a:latin typeface="+mj-lt"/>
                  <a:ea typeface="+mj-ea"/>
                  <a:cs typeface="+mj-cs"/>
                </a:rPr>
                <a:t>Negative</a:t>
              </a:r>
              <a:r>
                <a:rPr lang="es-MX" dirty="0" smtClean="0">
                  <a:solidFill>
                    <a:schemeClr val="tx2">
                      <a:satMod val="130000"/>
                    </a:schemeClr>
                  </a:solidFill>
                  <a:effectLst>
                    <a:outerShdw blurRad="50000" dist="30000" dir="5400000" algn="tl" rotWithShape="0">
                      <a:srgbClr val="000000">
                        <a:alpha val="30000"/>
                      </a:srgbClr>
                    </a:outerShdw>
                  </a:effectLst>
                  <a:latin typeface="+mj-lt"/>
                  <a:ea typeface="+mj-ea"/>
                  <a:cs typeface="+mj-cs"/>
                </a:rPr>
                <a:t> </a:t>
              </a:r>
              <a:r>
                <a:rPr lang="es-MX" dirty="0" err="1" smtClean="0">
                  <a:solidFill>
                    <a:schemeClr val="tx2">
                      <a:satMod val="130000"/>
                    </a:schemeClr>
                  </a:solidFill>
                  <a:effectLst>
                    <a:outerShdw blurRad="50000" dist="30000" dir="5400000" algn="tl" rotWithShape="0">
                      <a:srgbClr val="000000">
                        <a:alpha val="30000"/>
                      </a:srgbClr>
                    </a:outerShdw>
                  </a:effectLst>
                  <a:latin typeface="+mj-lt"/>
                  <a:ea typeface="+mj-ea"/>
                  <a:cs typeface="+mj-cs"/>
                </a:rPr>
                <a:t>association</a:t>
              </a:r>
              <a:endParaRPr lang="es-MX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68442498"/>
              </p:ext>
            </p:extLst>
          </p:nvPr>
        </p:nvGraphicFramePr>
        <p:xfrm>
          <a:off x="683568" y="1484784"/>
          <a:ext cx="8039315" cy="41624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00753"/>
                <a:gridCol w="1040808"/>
                <a:gridCol w="799468"/>
                <a:gridCol w="685257"/>
                <a:gridCol w="1065956"/>
                <a:gridCol w="989816"/>
                <a:gridCol w="685257"/>
                <a:gridCol w="1872000"/>
              </a:tblGrid>
              <a:tr h="200025">
                <a:tc>
                  <a:txBody>
                    <a:bodyPr/>
                    <a:lstStyle/>
                    <a:p>
                      <a:pPr algn="l" fontAlgn="b"/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  <a:cs typeface="Calibri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ES" sz="1100" b="1" u="none" strike="noStrike" dirty="0">
                          <a:effectLst/>
                          <a:latin typeface="Sylfaen" pitchFamily="18" charset="0"/>
                          <a:cs typeface="Calibri" pitchFamily="34" charset="0"/>
                        </a:rPr>
                        <a:t>LEVELS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  <a:cs typeface="Calibri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  <a:cs typeface="Calibri" pitchFamily="34" charset="0"/>
                      </a:endParaRPr>
                    </a:p>
                  </a:txBody>
                  <a:tcPr marL="9525" marR="9525" marT="9525" marB="0" anchor="b"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ES" sz="1100" b="1" u="none" strike="noStrike" dirty="0">
                          <a:effectLst/>
                          <a:latin typeface="Sylfaen" pitchFamily="18" charset="0"/>
                          <a:cs typeface="Calibri" pitchFamily="34" charset="0"/>
                        </a:rPr>
                        <a:t>FIRST DIFFERENCE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  <a:cs typeface="Calibri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  <a:cs typeface="Calibri" pitchFamily="34" charset="0"/>
                      </a:endParaRPr>
                    </a:p>
                  </a:txBody>
                  <a:tcPr marL="9525" marR="9525" marT="9525" marB="0" anchor="b"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s-ES" sz="1100" b="1" u="none" strike="noStrike" dirty="0">
                          <a:effectLst/>
                          <a:latin typeface="Sylfaen" pitchFamily="18" charset="0"/>
                          <a:cs typeface="Calibri" pitchFamily="34" charset="0"/>
                        </a:rPr>
                        <a:t>CONCLUSION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u="none" strike="noStrike" dirty="0">
                          <a:effectLst/>
                          <a:latin typeface="Sylfaen" pitchFamily="18" charset="0"/>
                          <a:cs typeface="Calibri" pitchFamily="34" charset="0"/>
                        </a:rPr>
                        <a:t> 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  <a:cs typeface="Calibri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Sylfaen" pitchFamily="18" charset="0"/>
                          <a:cs typeface="Calibri" pitchFamily="34" charset="0"/>
                        </a:rPr>
                        <a:t>STMI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  <a:cs typeface="Calibri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1" u="none" strike="noStrike" dirty="0" smtClean="0">
                          <a:effectLst/>
                          <a:latin typeface="Sylfaen" pitchFamily="18" charset="0"/>
                          <a:cs typeface="Calibri" pitchFamily="34" charset="0"/>
                        </a:rPr>
                        <a:t>STBP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  <a:cs typeface="Calibri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1" u="none" strike="noStrike" dirty="0" smtClean="0">
                          <a:effectLst/>
                          <a:latin typeface="Sylfaen" pitchFamily="18" charset="0"/>
                          <a:cs typeface="Calibri" pitchFamily="34" charset="0"/>
                        </a:rPr>
                        <a:t>STLM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  <a:cs typeface="Calibri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Sylfaen" pitchFamily="18" charset="0"/>
                          <a:cs typeface="Calibri" pitchFamily="34" charset="0"/>
                        </a:rPr>
                        <a:t>STMI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  <a:cs typeface="Calibri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1" u="none" strike="noStrike" dirty="0" smtClean="0">
                          <a:effectLst/>
                          <a:latin typeface="Sylfaen" pitchFamily="18" charset="0"/>
                          <a:cs typeface="Calibri" pitchFamily="34" charset="0"/>
                        </a:rPr>
                        <a:t>STBP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  <a:cs typeface="Calibri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1" u="none" strike="noStrike" dirty="0" smtClean="0">
                          <a:effectLst/>
                          <a:latin typeface="Sylfaen" pitchFamily="18" charset="0"/>
                          <a:cs typeface="Calibri" pitchFamily="34" charset="0"/>
                        </a:rPr>
                        <a:t>STLM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  <a:cs typeface="Calibri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 rtl="0" fontAlgn="b"/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  <a:cs typeface="Calibri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1" u="none" strike="noStrike" dirty="0" err="1">
                          <a:effectLst/>
                          <a:latin typeface="Sylfaen" pitchFamily="18" charset="0"/>
                          <a:cs typeface="Calibri" pitchFamily="34" charset="0"/>
                        </a:rPr>
                        <a:t>pvr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  <a:cs typeface="Calibri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Sylfaen" pitchFamily="18" charset="0"/>
                          <a:cs typeface="Calibri" pitchFamily="34" charset="0"/>
                        </a:rPr>
                        <a:t>22.4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  <a:cs typeface="Calibri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Sylfaen" pitchFamily="18" charset="0"/>
                          <a:cs typeface="Calibri" pitchFamily="34" charset="0"/>
                        </a:rPr>
                        <a:t>266.7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  <a:cs typeface="Calibri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Sylfaen" pitchFamily="18" charset="0"/>
                          <a:cs typeface="Calibri" pitchFamily="34" charset="0"/>
                        </a:rPr>
                        <a:t>93.5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  <a:cs typeface="Calibri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Sylfaen" pitchFamily="18" charset="0"/>
                          <a:cs typeface="Calibri" pitchFamily="34" charset="0"/>
                        </a:rPr>
                        <a:t>30.0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  <a:cs typeface="Calibri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Sylfaen" pitchFamily="18" charset="0"/>
                          <a:cs typeface="Calibri" pitchFamily="34" charset="0"/>
                        </a:rPr>
                        <a:t>93.2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  <a:cs typeface="Calibri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Sylfaen" pitchFamily="18" charset="0"/>
                          <a:cs typeface="Calibri" pitchFamily="34" charset="0"/>
                        </a:rPr>
                        <a:t>30,4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  <a:cs typeface="Calibri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u="none" strike="noStrike" dirty="0" smtClean="0">
                          <a:effectLst/>
                          <a:latin typeface="Sylfaen" pitchFamily="18" charset="0"/>
                          <a:cs typeface="Calibri" pitchFamily="34" charset="0"/>
                        </a:rPr>
                        <a:t>REJECT: THERE IS</a:t>
                      </a:r>
                      <a:r>
                        <a:rPr lang="es-ES" sz="1100" b="1" u="none" strike="noStrike" baseline="0" dirty="0" smtClean="0">
                          <a:effectLst/>
                          <a:latin typeface="Sylfaen" pitchFamily="18" charset="0"/>
                          <a:cs typeface="Calibri" pitchFamily="34" charset="0"/>
                        </a:rPr>
                        <a:t> ST DEP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  <a:cs typeface="Calibri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CCFF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1" u="none" strike="noStrike">
                          <a:effectLst/>
                          <a:latin typeface="Sylfaen" pitchFamily="18" charset="0"/>
                          <a:cs typeface="Calibri" pitchFamily="34" charset="0"/>
                        </a:rPr>
                        <a:t>stk</a:t>
                      </a:r>
                      <a:endParaRPr lang="es-ES" sz="1100" b="1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  <a:cs typeface="Calibri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Sylfaen" pitchFamily="18" charset="0"/>
                          <a:cs typeface="Calibri" pitchFamily="34" charset="0"/>
                        </a:rPr>
                        <a:t>10.5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  <a:cs typeface="Calibri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Sylfaen" pitchFamily="18" charset="0"/>
                          <a:cs typeface="Calibri" pitchFamily="34" charset="0"/>
                        </a:rPr>
                        <a:t>28.7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  <a:cs typeface="Calibri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Sylfaen" pitchFamily="18" charset="0"/>
                          <a:cs typeface="Calibri" pitchFamily="34" charset="0"/>
                        </a:rPr>
                        <a:t>104.9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  <a:cs typeface="Calibri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Sylfaen" pitchFamily="18" charset="0"/>
                          <a:cs typeface="Calibri" pitchFamily="34" charset="0"/>
                        </a:rPr>
                        <a:t>22.4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  <a:cs typeface="Calibri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Sylfaen" pitchFamily="18" charset="0"/>
                          <a:cs typeface="Calibri" pitchFamily="34" charset="0"/>
                        </a:rPr>
                        <a:t>104.3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  <a:cs typeface="Calibri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Sylfaen" pitchFamily="18" charset="0"/>
                          <a:cs typeface="Calibri" pitchFamily="34" charset="0"/>
                        </a:rPr>
                        <a:t>122.4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  <a:cs typeface="Calibri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u="none" strike="noStrike" smtClean="0">
                          <a:effectLst/>
                          <a:latin typeface="Sylfaen" pitchFamily="18" charset="0"/>
                          <a:cs typeface="Calibri" pitchFamily="34" charset="0"/>
                        </a:rPr>
                        <a:t>REJECT: THERE IS</a:t>
                      </a:r>
                      <a:r>
                        <a:rPr lang="es-ES" sz="1100" b="1" u="none" strike="noStrike" baseline="0" smtClean="0">
                          <a:effectLst/>
                          <a:latin typeface="Sylfaen" pitchFamily="18" charset="0"/>
                          <a:cs typeface="Calibri" pitchFamily="34" charset="0"/>
                        </a:rPr>
                        <a:t> ST DEP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  <a:cs typeface="Calibri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CCFF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1" u="none" strike="noStrike" dirty="0" err="1">
                          <a:effectLst/>
                          <a:latin typeface="Sylfaen" pitchFamily="18" charset="0"/>
                          <a:cs typeface="Calibri" pitchFamily="34" charset="0"/>
                        </a:rPr>
                        <a:t>rpc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  <a:cs typeface="Calibri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Sylfaen" pitchFamily="18" charset="0"/>
                          <a:cs typeface="Calibri" pitchFamily="34" charset="0"/>
                        </a:rPr>
                        <a:t>25.9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  <a:cs typeface="Calibri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Sylfaen" pitchFamily="18" charset="0"/>
                          <a:cs typeface="Calibri" pitchFamily="34" charset="0"/>
                        </a:rPr>
                        <a:t>4510.7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  <a:cs typeface="Calibri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Sylfaen" pitchFamily="18" charset="0"/>
                          <a:cs typeface="Calibri" pitchFamily="34" charset="0"/>
                        </a:rPr>
                        <a:t>751.8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  <a:cs typeface="Calibri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Sylfaen" pitchFamily="18" charset="0"/>
                          <a:cs typeface="Calibri" pitchFamily="34" charset="0"/>
                        </a:rPr>
                        <a:t>31.0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  <a:cs typeface="Calibri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Sylfaen" pitchFamily="18" charset="0"/>
                          <a:cs typeface="Calibri" pitchFamily="34" charset="0"/>
                        </a:rPr>
                        <a:t>104.7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  <a:cs typeface="Calibri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Sylfaen" pitchFamily="18" charset="0"/>
                          <a:cs typeface="Calibri" pitchFamily="34" charset="0"/>
                        </a:rPr>
                        <a:t>122.5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  <a:cs typeface="Calibri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u="none" strike="noStrike" dirty="0" smtClean="0">
                          <a:effectLst/>
                          <a:latin typeface="Sylfaen" pitchFamily="18" charset="0"/>
                          <a:cs typeface="Calibri" pitchFamily="34" charset="0"/>
                        </a:rPr>
                        <a:t>REJECT: THERE IS</a:t>
                      </a:r>
                      <a:r>
                        <a:rPr lang="es-ES" sz="1100" b="1" u="none" strike="noStrike" baseline="0" dirty="0" smtClean="0">
                          <a:effectLst/>
                          <a:latin typeface="Sylfaen" pitchFamily="18" charset="0"/>
                          <a:cs typeface="Calibri" pitchFamily="34" charset="0"/>
                        </a:rPr>
                        <a:t> ST DEP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  <a:cs typeface="Calibri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CCFF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1" u="none" strike="noStrike" dirty="0" err="1">
                          <a:effectLst/>
                          <a:latin typeface="Sylfaen" pitchFamily="18" charset="0"/>
                          <a:cs typeface="Calibri" pitchFamily="34" charset="0"/>
                        </a:rPr>
                        <a:t>itr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  <a:cs typeface="Calibri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Sylfaen" pitchFamily="18" charset="0"/>
                          <a:cs typeface="Calibri" pitchFamily="34" charset="0"/>
                        </a:rPr>
                        <a:t>26.1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  <a:cs typeface="Calibri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Sylfaen" pitchFamily="18" charset="0"/>
                          <a:cs typeface="Calibri" pitchFamily="34" charset="0"/>
                        </a:rPr>
                        <a:t>3765.3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  <a:cs typeface="Calibri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Sylfaen" pitchFamily="18" charset="0"/>
                          <a:cs typeface="Calibri" pitchFamily="34" charset="0"/>
                        </a:rPr>
                        <a:t>974.0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  <a:cs typeface="Calibri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Sylfaen" pitchFamily="18" charset="0"/>
                          <a:cs typeface="Calibri" pitchFamily="34" charset="0"/>
                        </a:rPr>
                        <a:t>28.0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  <a:cs typeface="Calibri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Sylfaen" pitchFamily="18" charset="0"/>
                          <a:cs typeface="Calibri" pitchFamily="34" charset="0"/>
                        </a:rPr>
                        <a:t>409.4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  <a:cs typeface="Calibri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Sylfaen" pitchFamily="18" charset="0"/>
                          <a:cs typeface="Calibri" pitchFamily="34" charset="0"/>
                        </a:rPr>
                        <a:t>127.5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  <a:cs typeface="Calibri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u="none" strike="noStrike" dirty="0" smtClean="0">
                          <a:effectLst/>
                          <a:latin typeface="Sylfaen" pitchFamily="18" charset="0"/>
                          <a:cs typeface="Calibri" pitchFamily="34" charset="0"/>
                        </a:rPr>
                        <a:t>REJECT: THERE IS</a:t>
                      </a:r>
                      <a:r>
                        <a:rPr lang="es-ES" sz="1100" b="1" u="none" strike="noStrike" baseline="0" dirty="0" smtClean="0">
                          <a:effectLst/>
                          <a:latin typeface="Sylfaen" pitchFamily="18" charset="0"/>
                          <a:cs typeface="Calibri" pitchFamily="34" charset="0"/>
                        </a:rPr>
                        <a:t> ST DEP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  <a:cs typeface="Calibri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CCFF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1" u="none" strike="noStrike" dirty="0" err="1">
                          <a:effectLst/>
                          <a:latin typeface="Sylfaen" pitchFamily="18" charset="0"/>
                          <a:cs typeface="Calibri" pitchFamily="34" charset="0"/>
                        </a:rPr>
                        <a:t>srp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  <a:cs typeface="Calibri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Sylfaen" pitchFamily="18" charset="0"/>
                          <a:cs typeface="Calibri" pitchFamily="34" charset="0"/>
                        </a:rPr>
                        <a:t>12.4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  <a:cs typeface="Calibri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Sylfaen" pitchFamily="18" charset="0"/>
                          <a:cs typeface="Calibri" pitchFamily="34" charset="0"/>
                        </a:rPr>
                        <a:t>3813.7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  <a:cs typeface="Calibri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Sylfaen" pitchFamily="18" charset="0"/>
                          <a:cs typeface="Calibri" pitchFamily="34" charset="0"/>
                        </a:rPr>
                        <a:t>795.9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  <a:cs typeface="Calibri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Sylfaen" pitchFamily="18" charset="0"/>
                          <a:cs typeface="Calibri" pitchFamily="34" charset="0"/>
                        </a:rPr>
                        <a:t>19.0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  <a:cs typeface="Calibri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Sylfaen" pitchFamily="18" charset="0"/>
                          <a:cs typeface="Calibri" pitchFamily="34" charset="0"/>
                        </a:rPr>
                        <a:t>182.9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  <a:cs typeface="Calibri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Sylfaen" pitchFamily="18" charset="0"/>
                          <a:cs typeface="Calibri" pitchFamily="34" charset="0"/>
                        </a:rPr>
                        <a:t>186.8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  <a:cs typeface="Calibri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u="none" strike="noStrike" dirty="0" smtClean="0">
                          <a:effectLst/>
                          <a:latin typeface="Sylfaen" pitchFamily="18" charset="0"/>
                          <a:cs typeface="Calibri" pitchFamily="34" charset="0"/>
                        </a:rPr>
                        <a:t>REJECT: THERE IS</a:t>
                      </a:r>
                      <a:r>
                        <a:rPr lang="es-ES" sz="1100" b="1" u="none" strike="noStrike" baseline="0" dirty="0" smtClean="0">
                          <a:effectLst/>
                          <a:latin typeface="Sylfaen" pitchFamily="18" charset="0"/>
                          <a:cs typeface="Calibri" pitchFamily="34" charset="0"/>
                        </a:rPr>
                        <a:t> ST DEP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  <a:cs typeface="Calibri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CCFF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1" u="none" strike="noStrike" dirty="0">
                          <a:effectLst/>
                          <a:latin typeface="Sylfaen" pitchFamily="18" charset="0"/>
                          <a:cs typeface="Calibri" pitchFamily="34" charset="0"/>
                        </a:rPr>
                        <a:t>une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  <a:cs typeface="Calibri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Sylfaen" pitchFamily="18" charset="0"/>
                          <a:cs typeface="Calibri" pitchFamily="34" charset="0"/>
                        </a:rPr>
                        <a:t>29.1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  <a:cs typeface="Calibri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Sylfaen" pitchFamily="18" charset="0"/>
                          <a:cs typeface="Calibri" pitchFamily="34" charset="0"/>
                        </a:rPr>
                        <a:t>3901.4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  <a:cs typeface="Calibri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Sylfaen" pitchFamily="18" charset="0"/>
                          <a:cs typeface="Calibri" pitchFamily="34" charset="0"/>
                        </a:rPr>
                        <a:t>302.8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  <a:cs typeface="Calibri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Sylfaen" pitchFamily="18" charset="0"/>
                          <a:cs typeface="Calibri" pitchFamily="34" charset="0"/>
                        </a:rPr>
                        <a:t>29.4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  <a:cs typeface="Calibri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Sylfaen" pitchFamily="18" charset="0"/>
                          <a:cs typeface="Calibri" pitchFamily="34" charset="0"/>
                        </a:rPr>
                        <a:t>747.2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  <a:cs typeface="Calibri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Sylfaen" pitchFamily="18" charset="0"/>
                          <a:cs typeface="Calibri" pitchFamily="34" charset="0"/>
                        </a:rPr>
                        <a:t>246.5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  <a:cs typeface="Calibri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u="none" strike="noStrike" dirty="0" smtClean="0">
                          <a:effectLst/>
                          <a:latin typeface="Sylfaen" pitchFamily="18" charset="0"/>
                          <a:cs typeface="Calibri" pitchFamily="34" charset="0"/>
                        </a:rPr>
                        <a:t>REJECT: THERE IS</a:t>
                      </a:r>
                      <a:r>
                        <a:rPr lang="es-ES" sz="1100" b="1" u="none" strike="noStrike" baseline="0" dirty="0" smtClean="0">
                          <a:effectLst/>
                          <a:latin typeface="Sylfaen" pitchFamily="18" charset="0"/>
                          <a:cs typeface="Calibri" pitchFamily="34" charset="0"/>
                        </a:rPr>
                        <a:t> ST DEP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  <a:cs typeface="Calibri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CCFF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1" u="none" strike="noStrike" dirty="0" err="1">
                          <a:effectLst/>
                          <a:latin typeface="Sylfaen" pitchFamily="18" charset="0"/>
                          <a:cs typeface="Calibri" pitchFamily="34" charset="0"/>
                        </a:rPr>
                        <a:t>act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  <a:cs typeface="Calibri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Sylfaen" pitchFamily="18" charset="0"/>
                          <a:cs typeface="Calibri" pitchFamily="34" charset="0"/>
                        </a:rPr>
                        <a:t>18.1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  <a:cs typeface="Calibri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Sylfaen" pitchFamily="18" charset="0"/>
                          <a:cs typeface="Calibri" pitchFamily="34" charset="0"/>
                        </a:rPr>
                        <a:t>144.4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  <a:cs typeface="Calibri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Sylfaen" pitchFamily="18" charset="0"/>
                          <a:cs typeface="Calibri" pitchFamily="34" charset="0"/>
                        </a:rPr>
                        <a:t>89.9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  <a:cs typeface="Calibri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Sylfaen" pitchFamily="18" charset="0"/>
                          <a:cs typeface="Calibri" pitchFamily="34" charset="0"/>
                        </a:rPr>
                        <a:t>22.8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  <a:cs typeface="Calibri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Sylfaen" pitchFamily="18" charset="0"/>
                          <a:cs typeface="Calibri" pitchFamily="34" charset="0"/>
                        </a:rPr>
                        <a:t>100.7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  <a:cs typeface="Calibri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Sylfaen" pitchFamily="18" charset="0"/>
                          <a:cs typeface="Calibri" pitchFamily="34" charset="0"/>
                        </a:rPr>
                        <a:t>193.2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  <a:cs typeface="Calibri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u="none" strike="noStrike" dirty="0" smtClean="0">
                          <a:effectLst/>
                          <a:latin typeface="Sylfaen" pitchFamily="18" charset="0"/>
                          <a:cs typeface="Calibri" pitchFamily="34" charset="0"/>
                        </a:rPr>
                        <a:t>REJECT: THERE IS</a:t>
                      </a:r>
                      <a:r>
                        <a:rPr lang="es-ES" sz="1100" b="1" u="none" strike="noStrike" baseline="0" dirty="0" smtClean="0">
                          <a:effectLst/>
                          <a:latin typeface="Sylfaen" pitchFamily="18" charset="0"/>
                          <a:cs typeface="Calibri" pitchFamily="34" charset="0"/>
                        </a:rPr>
                        <a:t> ST DEP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  <a:cs typeface="Calibri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CCFF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1" u="none" strike="noStrike" dirty="0" err="1">
                          <a:effectLst/>
                          <a:latin typeface="Sylfaen" pitchFamily="18" charset="0"/>
                          <a:cs typeface="Calibri" pitchFamily="34" charset="0"/>
                        </a:rPr>
                        <a:t>agr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  <a:cs typeface="Calibri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Sylfaen" pitchFamily="18" charset="0"/>
                          <a:cs typeface="Calibri" pitchFamily="34" charset="0"/>
                        </a:rPr>
                        <a:t>7.8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  <a:cs typeface="Calibri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Sylfaen" pitchFamily="18" charset="0"/>
                          <a:cs typeface="Calibri" pitchFamily="34" charset="0"/>
                        </a:rPr>
                        <a:t>423.1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  <a:cs typeface="Calibri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Sylfaen" pitchFamily="18" charset="0"/>
                          <a:cs typeface="Calibri" pitchFamily="34" charset="0"/>
                        </a:rPr>
                        <a:t>103.5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  <a:cs typeface="Calibri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Sylfaen" pitchFamily="18" charset="0"/>
                          <a:cs typeface="Calibri" pitchFamily="34" charset="0"/>
                        </a:rPr>
                        <a:t>21.0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  <a:cs typeface="Calibri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Sylfaen" pitchFamily="18" charset="0"/>
                          <a:cs typeface="Calibri" pitchFamily="34" charset="0"/>
                        </a:rPr>
                        <a:t>132.4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  <a:cs typeface="Calibri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Sylfaen" pitchFamily="18" charset="0"/>
                          <a:cs typeface="Calibri" pitchFamily="34" charset="0"/>
                        </a:rPr>
                        <a:t>174.1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  <a:cs typeface="Calibri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u="none" strike="noStrike" dirty="0" smtClean="0">
                          <a:effectLst/>
                          <a:latin typeface="Sylfaen" pitchFamily="18" charset="0"/>
                          <a:cs typeface="Calibri" pitchFamily="34" charset="0"/>
                        </a:rPr>
                        <a:t>REJECT: THERE IS</a:t>
                      </a:r>
                      <a:r>
                        <a:rPr lang="es-ES" sz="1100" b="1" u="none" strike="noStrike" baseline="0" dirty="0" smtClean="0">
                          <a:effectLst/>
                          <a:latin typeface="Sylfaen" pitchFamily="18" charset="0"/>
                          <a:cs typeface="Calibri" pitchFamily="34" charset="0"/>
                        </a:rPr>
                        <a:t> ST DEP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  <a:cs typeface="Calibri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CCFF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1" u="none" strike="noStrike" dirty="0" err="1">
                          <a:effectLst/>
                          <a:latin typeface="Sylfaen" pitchFamily="18" charset="0"/>
                          <a:cs typeface="Calibri" pitchFamily="34" charset="0"/>
                        </a:rPr>
                        <a:t>ind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  <a:cs typeface="Calibri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Sylfaen" pitchFamily="18" charset="0"/>
                          <a:cs typeface="Calibri" pitchFamily="34" charset="0"/>
                        </a:rPr>
                        <a:t>22.0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  <a:cs typeface="Calibri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Sylfaen" pitchFamily="18" charset="0"/>
                          <a:cs typeface="Calibri" pitchFamily="34" charset="0"/>
                        </a:rPr>
                        <a:t>309.5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  <a:cs typeface="Calibri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Sylfaen" pitchFamily="18" charset="0"/>
                          <a:cs typeface="Calibri" pitchFamily="34" charset="0"/>
                        </a:rPr>
                        <a:t>247.7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  <a:cs typeface="Calibri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Sylfaen" pitchFamily="18" charset="0"/>
                          <a:cs typeface="Calibri" pitchFamily="34" charset="0"/>
                        </a:rPr>
                        <a:t>11.2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  <a:cs typeface="Calibri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Sylfaen" pitchFamily="18" charset="0"/>
                          <a:cs typeface="Calibri" pitchFamily="34" charset="0"/>
                        </a:rPr>
                        <a:t>36.8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  <a:cs typeface="Calibri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Sylfaen" pitchFamily="18" charset="0"/>
                          <a:cs typeface="Calibri" pitchFamily="34" charset="0"/>
                        </a:rPr>
                        <a:t>77.5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  <a:cs typeface="Calibri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u="none" strike="noStrike" dirty="0" smtClean="0">
                          <a:effectLst/>
                          <a:latin typeface="Sylfaen" pitchFamily="18" charset="0"/>
                          <a:cs typeface="Calibri" pitchFamily="34" charset="0"/>
                        </a:rPr>
                        <a:t>REJECT: THERE IS</a:t>
                      </a:r>
                      <a:r>
                        <a:rPr lang="es-ES" sz="1100" b="1" u="none" strike="noStrike" baseline="0" dirty="0" smtClean="0">
                          <a:effectLst/>
                          <a:latin typeface="Sylfaen" pitchFamily="18" charset="0"/>
                          <a:cs typeface="Calibri" pitchFamily="34" charset="0"/>
                        </a:rPr>
                        <a:t> ST DEP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  <a:cs typeface="Calibri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CCFF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1" u="none" strike="noStrike" dirty="0" err="1">
                          <a:effectLst/>
                          <a:latin typeface="Sylfaen" pitchFamily="18" charset="0"/>
                          <a:cs typeface="Calibri" pitchFamily="34" charset="0"/>
                        </a:rPr>
                        <a:t>cot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  <a:cs typeface="Calibri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Sylfaen" pitchFamily="18" charset="0"/>
                          <a:cs typeface="Calibri" pitchFamily="34" charset="0"/>
                        </a:rPr>
                        <a:t>13.4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  <a:cs typeface="Calibri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Sylfaen" pitchFamily="18" charset="0"/>
                          <a:cs typeface="Calibri" pitchFamily="34" charset="0"/>
                        </a:rPr>
                        <a:t>300.6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  <a:cs typeface="Calibri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Sylfaen" pitchFamily="18" charset="0"/>
                          <a:cs typeface="Calibri" pitchFamily="34" charset="0"/>
                        </a:rPr>
                        <a:t>92.3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  <a:cs typeface="Calibri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Sylfaen" pitchFamily="18" charset="0"/>
                          <a:cs typeface="Calibri" pitchFamily="34" charset="0"/>
                        </a:rPr>
                        <a:t>13.8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  <a:cs typeface="Calibri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Sylfaen" pitchFamily="18" charset="0"/>
                          <a:cs typeface="Calibri" pitchFamily="34" charset="0"/>
                        </a:rPr>
                        <a:t>173.8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  <a:cs typeface="Calibri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Sylfaen" pitchFamily="18" charset="0"/>
                          <a:cs typeface="Calibri" pitchFamily="34" charset="0"/>
                        </a:rPr>
                        <a:t>76.1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  <a:cs typeface="Calibri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u="none" strike="noStrike" dirty="0" smtClean="0">
                          <a:effectLst/>
                          <a:latin typeface="Sylfaen" pitchFamily="18" charset="0"/>
                          <a:cs typeface="Calibri" pitchFamily="34" charset="0"/>
                        </a:rPr>
                        <a:t>REJECT: THERE IS</a:t>
                      </a:r>
                      <a:r>
                        <a:rPr lang="es-ES" sz="1100" b="1" u="none" strike="noStrike" baseline="0" dirty="0" smtClean="0">
                          <a:effectLst/>
                          <a:latin typeface="Sylfaen" pitchFamily="18" charset="0"/>
                          <a:cs typeface="Calibri" pitchFamily="34" charset="0"/>
                        </a:rPr>
                        <a:t> ST DEP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  <a:cs typeface="Calibri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CCFF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1" u="none" strike="noStrike" dirty="0">
                          <a:effectLst/>
                          <a:latin typeface="Sylfaen" pitchFamily="18" charset="0"/>
                          <a:cs typeface="Calibri" pitchFamily="34" charset="0"/>
                        </a:rPr>
                        <a:t>ser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  <a:cs typeface="Calibri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Sylfaen" pitchFamily="18" charset="0"/>
                          <a:cs typeface="Calibri" pitchFamily="34" charset="0"/>
                        </a:rPr>
                        <a:t>15.2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  <a:cs typeface="Calibri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Sylfaen" pitchFamily="18" charset="0"/>
                          <a:cs typeface="Calibri" pitchFamily="34" charset="0"/>
                        </a:rPr>
                        <a:t>408.9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  <a:cs typeface="Calibri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Sylfaen" pitchFamily="18" charset="0"/>
                          <a:cs typeface="Calibri" pitchFamily="34" charset="0"/>
                        </a:rPr>
                        <a:t>74.6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  <a:cs typeface="Calibri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Sylfaen" pitchFamily="18" charset="0"/>
                          <a:cs typeface="Calibri" pitchFamily="34" charset="0"/>
                        </a:rPr>
                        <a:t>21.1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  <a:cs typeface="Calibri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Sylfaen" pitchFamily="18" charset="0"/>
                          <a:cs typeface="Calibri" pitchFamily="34" charset="0"/>
                        </a:rPr>
                        <a:t>452.4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  <a:cs typeface="Calibri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Sylfaen" pitchFamily="18" charset="0"/>
                          <a:cs typeface="Calibri" pitchFamily="34" charset="0"/>
                        </a:rPr>
                        <a:t>151.4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  <a:cs typeface="Calibri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u="none" strike="noStrike" dirty="0" smtClean="0">
                          <a:effectLst/>
                          <a:latin typeface="Sylfaen" pitchFamily="18" charset="0"/>
                          <a:cs typeface="Calibri" pitchFamily="34" charset="0"/>
                        </a:rPr>
                        <a:t>REJECT: THERE IS</a:t>
                      </a:r>
                      <a:r>
                        <a:rPr lang="es-ES" sz="1100" b="1" u="none" strike="noStrike" baseline="0" dirty="0" smtClean="0">
                          <a:effectLst/>
                          <a:latin typeface="Sylfaen" pitchFamily="18" charset="0"/>
                          <a:cs typeface="Calibri" pitchFamily="34" charset="0"/>
                        </a:rPr>
                        <a:t> ST DEP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  <a:cs typeface="Calibri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CCFF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1" u="none" strike="noStrike" dirty="0" err="1">
                          <a:effectLst/>
                          <a:latin typeface="Sylfaen" pitchFamily="18" charset="0"/>
                          <a:cs typeface="Calibri" pitchFamily="34" charset="0"/>
                        </a:rPr>
                        <a:t>hst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  <a:cs typeface="Calibri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Sylfaen" pitchFamily="18" charset="0"/>
                          <a:cs typeface="Calibri" pitchFamily="34" charset="0"/>
                        </a:rPr>
                        <a:t>17.1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  <a:cs typeface="Calibri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Sylfaen" pitchFamily="18" charset="0"/>
                          <a:cs typeface="Calibri" pitchFamily="34" charset="0"/>
                        </a:rPr>
                        <a:t>395.5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  <a:cs typeface="Calibri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Sylfaen" pitchFamily="18" charset="0"/>
                          <a:cs typeface="Calibri" pitchFamily="34" charset="0"/>
                        </a:rPr>
                        <a:t>122.5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  <a:cs typeface="Calibri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Sylfaen" pitchFamily="18" charset="0"/>
                          <a:cs typeface="Calibri" pitchFamily="34" charset="0"/>
                        </a:rPr>
                        <a:t>20.9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  <a:cs typeface="Calibri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Sylfaen" pitchFamily="18" charset="0"/>
                          <a:cs typeface="Calibri" pitchFamily="34" charset="0"/>
                        </a:rPr>
                        <a:t>651.7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  <a:cs typeface="Calibri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Sylfaen" pitchFamily="18" charset="0"/>
                          <a:cs typeface="Calibri" pitchFamily="34" charset="0"/>
                        </a:rPr>
                        <a:t>149.1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  <a:cs typeface="Calibri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u="none" strike="noStrike" dirty="0" smtClean="0">
                          <a:effectLst/>
                          <a:latin typeface="Sylfaen" pitchFamily="18" charset="0"/>
                          <a:cs typeface="Calibri" pitchFamily="34" charset="0"/>
                        </a:rPr>
                        <a:t>REJECT: THERE IS</a:t>
                      </a:r>
                      <a:r>
                        <a:rPr lang="es-ES" sz="1100" b="1" u="none" strike="noStrike" baseline="0" dirty="0" smtClean="0">
                          <a:effectLst/>
                          <a:latin typeface="Sylfaen" pitchFamily="18" charset="0"/>
                          <a:cs typeface="Calibri" pitchFamily="34" charset="0"/>
                        </a:rPr>
                        <a:t> ST DEP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  <a:cs typeface="Calibri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</a:tr>
            </a:tbl>
          </a:graphicData>
        </a:graphic>
      </p:graphicFrame>
      <p:sp>
        <p:nvSpPr>
          <p:cNvPr id="2" name="1 Título"/>
          <p:cNvSpPr>
            <a:spLocks/>
          </p:cNvSpPr>
          <p:nvPr/>
        </p:nvSpPr>
        <p:spPr bwMode="auto">
          <a:xfrm>
            <a:off x="2700338" y="849784"/>
            <a:ext cx="4321175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r>
              <a:rPr lang="es-MX" sz="2000" dirty="0" err="1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Strong</a:t>
            </a:r>
            <a:r>
              <a:rPr lang="es-MX" sz="2000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s-MX" sz="2000" dirty="0" err="1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Spatio</a:t>
            </a:r>
            <a:r>
              <a:rPr lang="es-MX" sz="2000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-Temporal Independence</a:t>
            </a:r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1331640" y="188640"/>
            <a:ext cx="7497762" cy="462235"/>
          </a:xfrm>
          <a:prstGeom prst="rect">
            <a:avLst/>
          </a:prstGeom>
        </p:spPr>
        <p:txBody>
          <a:bodyPr anchor="ctr">
            <a:normAutofit fontScale="92500" lnSpcReduction="100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300" kern="1200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9pPr>
            <a:extLst/>
          </a:lstStyle>
          <a:p>
            <a:pPr algn="ctr"/>
            <a:r>
              <a:rPr lang="es-ES" sz="2800" dirty="0" err="1"/>
              <a:t>Statistical</a:t>
            </a:r>
            <a:r>
              <a:rPr lang="es-ES" sz="2800" dirty="0"/>
              <a:t> </a:t>
            </a:r>
            <a:r>
              <a:rPr lang="es-ES" sz="2800" dirty="0" err="1"/>
              <a:t>preliminary</a:t>
            </a:r>
            <a:r>
              <a:rPr lang="es-ES" sz="2800" dirty="0"/>
              <a:t> </a:t>
            </a:r>
            <a:r>
              <a:rPr lang="es-ES" sz="2800" dirty="0" err="1"/>
              <a:t>analysis</a:t>
            </a:r>
            <a:endParaRPr lang="es-ES" sz="28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912113"/>
            <a:ext cx="3168352" cy="946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6112718"/>
            <a:ext cx="1362075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9205" y="6186636"/>
            <a:ext cx="3343275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2800" dirty="0" err="1" smtClean="0"/>
              <a:t>Overview</a:t>
            </a:r>
            <a:endParaRPr lang="es-ES" sz="28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299196" y="4509120"/>
            <a:ext cx="6089228" cy="1837184"/>
          </a:xfrm>
        </p:spPr>
        <p:txBody>
          <a:bodyPr/>
          <a:lstStyle/>
          <a:p>
            <a:r>
              <a:rPr lang="es-ES" sz="2000" dirty="0" err="1" smtClean="0"/>
              <a:t>Theoretical</a:t>
            </a:r>
            <a:r>
              <a:rPr lang="es-ES" sz="2000" dirty="0" smtClean="0"/>
              <a:t> Framework</a:t>
            </a:r>
          </a:p>
          <a:p>
            <a:r>
              <a:rPr lang="es-ES" sz="2000" dirty="0" err="1" smtClean="0"/>
              <a:t>The</a:t>
            </a:r>
            <a:r>
              <a:rPr lang="es-ES" sz="2000" dirty="0" smtClean="0"/>
              <a:t> </a:t>
            </a:r>
            <a:r>
              <a:rPr lang="es-ES" sz="2000" dirty="0" err="1" smtClean="0"/>
              <a:t>Spanish</a:t>
            </a:r>
            <a:r>
              <a:rPr lang="es-ES" sz="2000" dirty="0" smtClean="0"/>
              <a:t> case. </a:t>
            </a:r>
            <a:r>
              <a:rPr lang="es-ES" sz="2000" dirty="0" smtClean="0"/>
              <a:t> </a:t>
            </a:r>
            <a:r>
              <a:rPr lang="es-ES" sz="2000" dirty="0" err="1" smtClean="0"/>
              <a:t>Some</a:t>
            </a:r>
            <a:r>
              <a:rPr lang="es-ES" sz="2000" dirty="0" smtClean="0"/>
              <a:t> </a:t>
            </a:r>
            <a:r>
              <a:rPr lang="es-ES" sz="2000" dirty="0" err="1" smtClean="0"/>
              <a:t>facts</a:t>
            </a:r>
            <a:r>
              <a:rPr lang="es-ES" sz="2000" dirty="0" smtClean="0"/>
              <a:t> and figures</a:t>
            </a:r>
          </a:p>
          <a:p>
            <a:r>
              <a:rPr lang="es-ES" sz="2000" dirty="0" err="1" smtClean="0"/>
              <a:t>Statistical</a:t>
            </a:r>
            <a:r>
              <a:rPr lang="es-ES" sz="2000" dirty="0" smtClean="0"/>
              <a:t> </a:t>
            </a:r>
            <a:r>
              <a:rPr lang="es-ES" sz="2000" dirty="0" err="1" smtClean="0"/>
              <a:t>preliminary</a:t>
            </a:r>
            <a:r>
              <a:rPr lang="es-ES" sz="2000" dirty="0" smtClean="0"/>
              <a:t> </a:t>
            </a:r>
            <a:r>
              <a:rPr lang="es-ES" sz="2000" dirty="0" err="1" smtClean="0"/>
              <a:t>analysis</a:t>
            </a:r>
            <a:endParaRPr lang="es-ES" sz="2000" dirty="0" smtClean="0"/>
          </a:p>
          <a:p>
            <a:r>
              <a:rPr lang="es-ES" sz="2000" dirty="0" smtClean="0"/>
              <a:t>Provisional </a:t>
            </a:r>
            <a:r>
              <a:rPr lang="es-ES" sz="2000" dirty="0" err="1" smtClean="0"/>
              <a:t>estimates</a:t>
            </a:r>
            <a:endParaRPr lang="es-ES" sz="2000" dirty="0"/>
          </a:p>
        </p:txBody>
      </p:sp>
      <p:sp>
        <p:nvSpPr>
          <p:cNvPr id="4" name="2 Marcador de contenido"/>
          <p:cNvSpPr txBox="1">
            <a:spLocks/>
          </p:cNvSpPr>
          <p:nvPr/>
        </p:nvSpPr>
        <p:spPr bwMode="auto">
          <a:xfrm>
            <a:off x="1331640" y="1196752"/>
            <a:ext cx="7499350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65125" indent="-282575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36538" algn="l" rtl="0" eaLnBrk="0" fontAlgn="base" hangingPunct="0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58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1730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32D2E"/>
              </a:buClr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6988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82550" indent="0">
              <a:buFont typeface="Wingdings 2" pitchFamily="18" charset="2"/>
              <a:buNone/>
            </a:pPr>
            <a:r>
              <a:rPr lang="en-GB" sz="1600" dirty="0" smtClean="0"/>
              <a:t>We present  the case of the Spanish housing market in the last 15 years, from 1995 to 2010. </a:t>
            </a:r>
            <a:r>
              <a:rPr lang="en-GB" sz="1600" dirty="0" smtClean="0"/>
              <a:t> The </a:t>
            </a:r>
            <a:r>
              <a:rPr lang="en-GB" sz="1600" dirty="0" smtClean="0"/>
              <a:t>contribution of the building and construction sector has been one of the key features of the Spanish economy.</a:t>
            </a:r>
          </a:p>
          <a:p>
            <a:pPr marL="82550" indent="0">
              <a:buNone/>
            </a:pPr>
            <a:r>
              <a:rPr lang="en-GB" sz="1600" dirty="0" smtClean="0"/>
              <a:t>The housing sector experienced a </a:t>
            </a:r>
            <a:r>
              <a:rPr lang="en-GB" sz="1600" dirty="0" smtClean="0"/>
              <a:t>vigorous growth </a:t>
            </a:r>
            <a:r>
              <a:rPr lang="en-GB" sz="1600" dirty="0" smtClean="0"/>
              <a:t>process from the mid of the nineties to </a:t>
            </a:r>
            <a:r>
              <a:rPr lang="en-GB" sz="1600" dirty="0" smtClean="0"/>
              <a:t>2007, </a:t>
            </a:r>
            <a:r>
              <a:rPr lang="en-GB" sz="1600" dirty="0" smtClean="0"/>
              <a:t>with an average annual increase of 5%.  This was the </a:t>
            </a:r>
            <a:r>
              <a:rPr lang="en-GB" sz="1600" b="1" dirty="0" smtClean="0"/>
              <a:t>BOOM </a:t>
            </a:r>
            <a:r>
              <a:rPr lang="en-GB" sz="1600" dirty="0" smtClean="0"/>
              <a:t>period.  The sector now is in a severe crisis, with an annual growth rate of -8.0%. </a:t>
            </a:r>
            <a:r>
              <a:rPr lang="en-GB" sz="1600" dirty="0" smtClean="0"/>
              <a:t> This </a:t>
            </a:r>
            <a:r>
              <a:rPr lang="en-GB" sz="1600" dirty="0" smtClean="0"/>
              <a:t>is the </a:t>
            </a:r>
            <a:r>
              <a:rPr lang="en-GB" sz="1600" b="1" dirty="0"/>
              <a:t>B</a:t>
            </a:r>
            <a:r>
              <a:rPr lang="en-GB" sz="1600" b="1" dirty="0" smtClean="0"/>
              <a:t>LUST</a:t>
            </a:r>
            <a:r>
              <a:rPr lang="en-GB" sz="1600" dirty="0" smtClean="0"/>
              <a:t> </a:t>
            </a:r>
            <a:r>
              <a:rPr lang="en-GB" sz="1600" dirty="0"/>
              <a:t>period</a:t>
            </a:r>
            <a:r>
              <a:rPr lang="en-GB" sz="1600" dirty="0" smtClean="0"/>
              <a:t>.</a:t>
            </a:r>
          </a:p>
          <a:p>
            <a:pPr marL="82550" indent="0">
              <a:buNone/>
            </a:pPr>
            <a:r>
              <a:rPr lang="en-GB" sz="1600" dirty="0" smtClean="0"/>
              <a:t>Our purpose is to study this evolution, </a:t>
            </a:r>
            <a:r>
              <a:rPr lang="en-GB" sz="1600" dirty="0"/>
              <a:t> </a:t>
            </a:r>
            <a:r>
              <a:rPr lang="en-GB" sz="1600" dirty="0" smtClean="0"/>
              <a:t>focusing at the prices of the housing markets in the 50 </a:t>
            </a:r>
            <a:r>
              <a:rPr lang="en-GB" sz="1600" dirty="0"/>
              <a:t>Spanish</a:t>
            </a:r>
            <a:r>
              <a:rPr lang="en-GB" sz="1600" dirty="0" smtClean="0"/>
              <a:t> provinces. </a:t>
            </a:r>
          </a:p>
          <a:p>
            <a:pPr marL="82550" indent="0">
              <a:buFont typeface="Wingdings 2" pitchFamily="18" charset="2"/>
              <a:buNone/>
            </a:pPr>
            <a:r>
              <a:rPr lang="en-GB" sz="1600" dirty="0" smtClean="0"/>
              <a:t>We consider the specific literature in order to obtain a theoretical framework for the analysis of the dynamics of the house prices.  A statistical analysis follows.</a:t>
            </a:r>
            <a:endParaRPr lang="es-ES" sz="1600" dirty="0"/>
          </a:p>
        </p:txBody>
      </p:sp>
    </p:spTree>
    <p:extLst>
      <p:ext uri="{BB962C8B-B14F-4D97-AF65-F5344CB8AC3E}">
        <p14:creationId xmlns:p14="http://schemas.microsoft.com/office/powerpoint/2010/main" val="3898075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15616" y="1082923"/>
            <a:ext cx="7848872" cy="545877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MX" sz="2000" dirty="0" smtClean="0">
                <a:solidFill>
                  <a:schemeClr val="tx2">
                    <a:satMod val="130000"/>
                  </a:schemeClr>
                </a:solidFill>
              </a:rPr>
              <a:t>‘</a:t>
            </a:r>
            <a:r>
              <a:rPr lang="es-MX" sz="2000" dirty="0" err="1" smtClean="0">
                <a:solidFill>
                  <a:schemeClr val="tx2">
                    <a:satMod val="130000"/>
                  </a:schemeClr>
                </a:solidFill>
              </a:rPr>
              <a:t>First</a:t>
            </a:r>
            <a:r>
              <a:rPr lang="es-MX" sz="2000" dirty="0" smtClean="0">
                <a:solidFill>
                  <a:schemeClr val="tx2">
                    <a:satMod val="130000"/>
                  </a:schemeClr>
                </a:solidFill>
              </a:rPr>
              <a:t> </a:t>
            </a:r>
            <a:r>
              <a:rPr lang="es-MX" sz="2000" dirty="0" err="1" smtClean="0">
                <a:solidFill>
                  <a:schemeClr val="tx2">
                    <a:satMod val="130000"/>
                  </a:schemeClr>
                </a:solidFill>
              </a:rPr>
              <a:t>Generation</a:t>
            </a:r>
            <a:r>
              <a:rPr lang="es-MX" sz="2000" dirty="0" smtClean="0">
                <a:solidFill>
                  <a:schemeClr val="tx2">
                    <a:satMod val="130000"/>
                  </a:schemeClr>
                </a:solidFill>
              </a:rPr>
              <a:t>’ </a:t>
            </a:r>
            <a:r>
              <a:rPr lang="es-MX" sz="2000" dirty="0" err="1" smtClean="0">
                <a:solidFill>
                  <a:schemeClr val="tx2">
                    <a:satMod val="130000"/>
                  </a:schemeClr>
                </a:solidFill>
              </a:rPr>
              <a:t>Unit</a:t>
            </a:r>
            <a:r>
              <a:rPr lang="es-MX" sz="2000" dirty="0" smtClean="0">
                <a:solidFill>
                  <a:schemeClr val="tx2">
                    <a:satMod val="130000"/>
                  </a:schemeClr>
                </a:solidFill>
              </a:rPr>
              <a:t> </a:t>
            </a:r>
            <a:r>
              <a:rPr lang="es-MX" sz="2000" dirty="0" err="1" smtClean="0">
                <a:solidFill>
                  <a:schemeClr val="tx2">
                    <a:satMod val="130000"/>
                  </a:schemeClr>
                </a:solidFill>
              </a:rPr>
              <a:t>Root</a:t>
            </a:r>
            <a:r>
              <a:rPr lang="es-MX" sz="2000" dirty="0" smtClean="0">
                <a:solidFill>
                  <a:schemeClr val="tx2">
                    <a:satMod val="130000"/>
                  </a:schemeClr>
                </a:solidFill>
              </a:rPr>
              <a:t> </a:t>
            </a:r>
            <a:r>
              <a:rPr lang="es-MX" sz="2000" dirty="0" err="1" smtClean="0">
                <a:solidFill>
                  <a:schemeClr val="tx2">
                    <a:satMod val="130000"/>
                  </a:schemeClr>
                </a:solidFill>
              </a:rPr>
              <a:t>Tests</a:t>
            </a:r>
            <a:r>
              <a:rPr lang="es-MX" sz="2000" dirty="0" smtClean="0">
                <a:solidFill>
                  <a:schemeClr val="tx2">
                    <a:satMod val="130000"/>
                  </a:schemeClr>
                </a:solidFill>
              </a:rPr>
              <a:t>. No </a:t>
            </a:r>
            <a:r>
              <a:rPr lang="es-MX" sz="2000" dirty="0" err="1" smtClean="0">
                <a:solidFill>
                  <a:schemeClr val="tx2">
                    <a:satMod val="130000"/>
                  </a:schemeClr>
                </a:solidFill>
              </a:rPr>
              <a:t>robust</a:t>
            </a:r>
            <a:r>
              <a:rPr lang="es-MX" sz="2000" dirty="0" smtClean="0">
                <a:solidFill>
                  <a:schemeClr val="tx2">
                    <a:satMod val="130000"/>
                  </a:schemeClr>
                </a:solidFill>
              </a:rPr>
              <a:t> </a:t>
            </a:r>
            <a:r>
              <a:rPr lang="es-MX" sz="2000" dirty="0" err="1" smtClean="0">
                <a:solidFill>
                  <a:schemeClr val="tx2">
                    <a:satMod val="130000"/>
                  </a:schemeClr>
                </a:solidFill>
              </a:rPr>
              <a:t>to</a:t>
            </a:r>
            <a:r>
              <a:rPr lang="es-MX" sz="2000" dirty="0" smtClean="0">
                <a:solidFill>
                  <a:schemeClr val="tx2">
                    <a:satMod val="130000"/>
                  </a:schemeClr>
                </a:solidFill>
              </a:rPr>
              <a:t> </a:t>
            </a:r>
            <a:r>
              <a:rPr lang="es-MX" sz="2000" dirty="0" err="1" smtClean="0">
                <a:solidFill>
                  <a:schemeClr val="tx2">
                    <a:satMod val="130000"/>
                  </a:schemeClr>
                </a:solidFill>
              </a:rPr>
              <a:t>cross-sectional</a:t>
            </a:r>
            <a:r>
              <a:rPr lang="es-MX" sz="2000" dirty="0" smtClean="0">
                <a:solidFill>
                  <a:schemeClr val="tx2">
                    <a:satMod val="130000"/>
                  </a:schemeClr>
                </a:solidFill>
              </a:rPr>
              <a:t> </a:t>
            </a:r>
            <a:r>
              <a:rPr lang="es-MX" sz="2000" dirty="0" err="1" smtClean="0">
                <a:solidFill>
                  <a:schemeClr val="tx2">
                    <a:satMod val="130000"/>
                  </a:schemeClr>
                </a:solidFill>
              </a:rPr>
              <a:t>dependence</a:t>
            </a:r>
            <a:endParaRPr lang="es-MX" sz="2000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1331640" y="188640"/>
            <a:ext cx="7497762" cy="462235"/>
          </a:xfrm>
          <a:prstGeom prst="rect">
            <a:avLst/>
          </a:prstGeom>
        </p:spPr>
        <p:txBody>
          <a:bodyPr anchor="ctr">
            <a:normAutofit fontScale="92500" lnSpcReduction="100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300" kern="1200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9pPr>
            <a:extLst/>
          </a:lstStyle>
          <a:p>
            <a:pPr algn="ctr"/>
            <a:r>
              <a:rPr lang="es-ES" sz="2800" dirty="0" err="1"/>
              <a:t>Statistical</a:t>
            </a:r>
            <a:r>
              <a:rPr lang="es-ES" sz="2800" dirty="0"/>
              <a:t> </a:t>
            </a:r>
            <a:r>
              <a:rPr lang="es-ES" sz="2800" dirty="0" err="1"/>
              <a:t>preliminary</a:t>
            </a:r>
            <a:r>
              <a:rPr lang="es-ES" sz="2800" dirty="0"/>
              <a:t> </a:t>
            </a:r>
            <a:r>
              <a:rPr lang="es-ES" sz="2800" dirty="0" err="1"/>
              <a:t>analysis</a:t>
            </a:r>
            <a:endParaRPr lang="es-ES" sz="2800" dirty="0"/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4067944" y="650875"/>
            <a:ext cx="4032448" cy="432048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300" kern="1200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9pPr>
            <a:extLst/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s-MX" sz="2000" dirty="0" smtClean="0">
                <a:solidFill>
                  <a:schemeClr val="tx2">
                    <a:satMod val="130000"/>
                  </a:schemeClr>
                </a:solidFill>
              </a:rPr>
              <a:t>Time series </a:t>
            </a:r>
            <a:r>
              <a:rPr lang="es-MX" sz="2000" dirty="0" err="1" smtClean="0">
                <a:solidFill>
                  <a:schemeClr val="tx2">
                    <a:satMod val="130000"/>
                  </a:schemeClr>
                </a:solidFill>
              </a:rPr>
              <a:t>properties</a:t>
            </a:r>
            <a:endParaRPr lang="es-MX" sz="2000" dirty="0">
              <a:solidFill>
                <a:schemeClr val="tx2">
                  <a:satMod val="130000"/>
                </a:schemeClr>
              </a:solidFill>
            </a:endParaRPr>
          </a:p>
        </p:txBody>
      </p:sp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5408823"/>
              </p:ext>
            </p:extLst>
          </p:nvPr>
        </p:nvGraphicFramePr>
        <p:xfrm>
          <a:off x="395541" y="1772816"/>
          <a:ext cx="8640954" cy="410103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17211"/>
                <a:gridCol w="617211"/>
                <a:gridCol w="617211"/>
                <a:gridCol w="617211"/>
                <a:gridCol w="617211"/>
                <a:gridCol w="617211"/>
                <a:gridCol w="617211"/>
                <a:gridCol w="617211"/>
                <a:gridCol w="617211"/>
                <a:gridCol w="617211"/>
                <a:gridCol w="617211"/>
                <a:gridCol w="617211"/>
                <a:gridCol w="617211"/>
                <a:gridCol w="617211"/>
              </a:tblGrid>
              <a:tr h="178306"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96" marR="6696" marT="669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u="none" strike="noStrike" dirty="0">
                          <a:effectLst/>
                        </a:rPr>
                        <a:t> 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696" marR="6696" marT="6696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1" u="none" strike="noStrike" dirty="0" err="1">
                          <a:effectLst/>
                        </a:rPr>
                        <a:t>lpvr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Sylfaen"/>
                      </a:endParaRPr>
                    </a:p>
                  </a:txBody>
                  <a:tcPr marL="6696" marR="6696" marT="6696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1" u="none" strike="noStrike" dirty="0" err="1">
                          <a:effectLst/>
                        </a:rPr>
                        <a:t>lstk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Sylfaen"/>
                      </a:endParaRPr>
                    </a:p>
                  </a:txBody>
                  <a:tcPr marL="6696" marR="6696" marT="6696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1" u="none" strike="noStrike" dirty="0" err="1">
                          <a:effectLst/>
                        </a:rPr>
                        <a:t>lrpc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Sylfaen"/>
                      </a:endParaRPr>
                    </a:p>
                  </a:txBody>
                  <a:tcPr marL="6696" marR="6696" marT="6696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1" u="none" strike="noStrike" dirty="0" err="1">
                          <a:effectLst/>
                        </a:rPr>
                        <a:t>itr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Sylfaen"/>
                      </a:endParaRPr>
                    </a:p>
                  </a:txBody>
                  <a:tcPr marL="6696" marR="6696" marT="6696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1" u="none" strike="noStrike" dirty="0" err="1">
                          <a:effectLst/>
                        </a:rPr>
                        <a:t>srp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Sylfaen"/>
                      </a:endParaRPr>
                    </a:p>
                  </a:txBody>
                  <a:tcPr marL="6696" marR="6696" marT="6696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1" u="none" strike="noStrike" dirty="0" err="1">
                          <a:effectLst/>
                        </a:rPr>
                        <a:t>lune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Sylfaen"/>
                      </a:endParaRPr>
                    </a:p>
                  </a:txBody>
                  <a:tcPr marL="6696" marR="6696" marT="6696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1" u="none" strike="noStrike" dirty="0" err="1">
                          <a:effectLst/>
                        </a:rPr>
                        <a:t>lact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Sylfaen"/>
                      </a:endParaRPr>
                    </a:p>
                  </a:txBody>
                  <a:tcPr marL="6696" marR="6696" marT="6696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1" u="none" strike="noStrike" dirty="0" err="1">
                          <a:effectLst/>
                        </a:rPr>
                        <a:t>lagr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Sylfaen"/>
                      </a:endParaRPr>
                    </a:p>
                  </a:txBody>
                  <a:tcPr marL="6696" marR="6696" marT="6696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1" u="none" strike="noStrike" dirty="0" err="1">
                          <a:effectLst/>
                        </a:rPr>
                        <a:t>lind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Sylfaen"/>
                      </a:endParaRPr>
                    </a:p>
                  </a:txBody>
                  <a:tcPr marL="6696" marR="6696" marT="6696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1" u="none" strike="noStrike" dirty="0" err="1">
                          <a:effectLst/>
                        </a:rPr>
                        <a:t>lcot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Sylfaen"/>
                      </a:endParaRPr>
                    </a:p>
                  </a:txBody>
                  <a:tcPr marL="6696" marR="6696" marT="6696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1" u="none" strike="noStrike" dirty="0" err="1">
                          <a:effectLst/>
                        </a:rPr>
                        <a:t>lser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Sylfaen"/>
                      </a:endParaRPr>
                    </a:p>
                  </a:txBody>
                  <a:tcPr marL="6696" marR="6696" marT="6696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1" u="none" strike="noStrike" dirty="0" err="1">
                          <a:effectLst/>
                        </a:rPr>
                        <a:t>lhst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Sylfaen"/>
                      </a:endParaRPr>
                    </a:p>
                  </a:txBody>
                  <a:tcPr marL="6696" marR="6696" marT="6696" marB="0" anchor="b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78306">
                <a:tc rowSpan="4">
                  <a:txBody>
                    <a:bodyPr/>
                    <a:lstStyle/>
                    <a:p>
                      <a:pPr algn="ctr" fontAlgn="b"/>
                      <a:r>
                        <a:rPr lang="es-ES" sz="1100" b="1" u="none" strike="noStrike" dirty="0">
                          <a:effectLst/>
                        </a:rPr>
                        <a:t>LLC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96" marR="6696" marT="66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level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696" marR="6696" marT="669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 dirty="0">
                          <a:effectLst/>
                        </a:rPr>
                        <a:t>12.03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696" marR="6696" marT="6696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>
                          <a:effectLst/>
                        </a:rPr>
                        <a:t>-5.67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696" marR="6696" marT="6696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 dirty="0">
                          <a:effectLst/>
                        </a:rPr>
                        <a:t>8.03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696" marR="6696" marT="6696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 dirty="0">
                          <a:effectLst/>
                        </a:rPr>
                        <a:t>-6.53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696" marR="6696" marT="6696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 dirty="0">
                          <a:effectLst/>
                        </a:rPr>
                        <a:t>3.86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696" marR="6696" marT="6696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>
                          <a:effectLst/>
                        </a:rPr>
                        <a:t>0.12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696" marR="6696" marT="6696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 dirty="0">
                          <a:effectLst/>
                        </a:rPr>
                        <a:t>-4.83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696" marR="6696" marT="6696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 dirty="0">
                          <a:effectLst/>
                        </a:rPr>
                        <a:t>-8.31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696" marR="6696" marT="6696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>
                          <a:effectLst/>
                        </a:rPr>
                        <a:t>-6.91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696" marR="6696" marT="6696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 dirty="0">
                          <a:effectLst/>
                        </a:rPr>
                        <a:t>4.94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696" marR="6696" marT="6696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>
                          <a:effectLst/>
                        </a:rPr>
                        <a:t>-4.65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696" marR="6696" marT="6696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 dirty="0">
                          <a:effectLst/>
                        </a:rPr>
                        <a:t>2.75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696" marR="6696" marT="6696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99CC"/>
                    </a:solidFill>
                  </a:tcPr>
                </a:tc>
              </a:tr>
              <a:tr h="178306">
                <a:tc vMerge="1">
                  <a:txBody>
                    <a:bodyPr/>
                    <a:lstStyle/>
                    <a:p>
                      <a:pPr algn="l" fontAlgn="b"/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96" marR="6696" marT="6696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100" u="none" strike="noStrike">
                          <a:effectLst/>
                        </a:rPr>
                        <a:t>p-value</a:t>
                      </a:r>
                      <a:endParaRPr lang="es-ES" sz="1100" b="1" i="0" u="none" strike="noStrike">
                        <a:solidFill>
                          <a:srgbClr val="000000"/>
                        </a:solidFill>
                        <a:effectLst/>
                        <a:latin typeface="Sylfaen"/>
                      </a:endParaRPr>
                    </a:p>
                  </a:txBody>
                  <a:tcPr marL="6696" marR="6696" marT="669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 dirty="0">
                          <a:effectLst/>
                        </a:rPr>
                        <a:t>1.00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96" marR="6696" marT="6696" marB="0" anchor="b"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>
                          <a:effectLst/>
                        </a:rPr>
                        <a:t>0.00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696" marR="6696" marT="6696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 dirty="0">
                          <a:effectLst/>
                        </a:rPr>
                        <a:t>1.00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96" marR="6696" marT="6696" marB="0" anchor="b"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 dirty="0">
                          <a:effectLst/>
                        </a:rPr>
                        <a:t>0.00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96" marR="6696" marT="6696" marB="0" anchor="b"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 dirty="0">
                          <a:effectLst/>
                        </a:rPr>
                        <a:t>1.00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96" marR="6696" marT="6696" marB="0" anchor="b"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>
                          <a:effectLst/>
                        </a:rPr>
                        <a:t>0.55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96" marR="6696" marT="6696" marB="0" anchor="b"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 dirty="0">
                          <a:effectLst/>
                        </a:rPr>
                        <a:t>0.00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96" marR="6696" marT="6696" marB="0" anchor="b"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 dirty="0">
                          <a:effectLst/>
                        </a:rPr>
                        <a:t>0.00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96" marR="6696" marT="6696" marB="0" anchor="b"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>
                          <a:effectLst/>
                        </a:rPr>
                        <a:t>0.00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96" marR="6696" marT="6696" marB="0" anchor="b"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 dirty="0">
                          <a:effectLst/>
                        </a:rPr>
                        <a:t>1.00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96" marR="6696" marT="6696" marB="0" anchor="b"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>
                          <a:effectLst/>
                        </a:rPr>
                        <a:t>0.00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96" marR="6696" marT="6696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 dirty="0">
                          <a:effectLst/>
                        </a:rPr>
                        <a:t>0.99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96" marR="6696" marT="6696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99CC"/>
                    </a:solidFill>
                  </a:tcPr>
                </a:tc>
              </a:tr>
              <a:tr h="178306">
                <a:tc vMerge="1">
                  <a:txBody>
                    <a:bodyPr/>
                    <a:lstStyle/>
                    <a:p>
                      <a:pPr algn="l" fontAlgn="b"/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96" marR="6696" marT="6696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100" u="none" strike="noStrike">
                          <a:effectLst/>
                        </a:rPr>
                        <a:t>first diff</a:t>
                      </a:r>
                      <a:endParaRPr lang="es-ES" sz="1100" b="1" i="0" u="none" strike="noStrike">
                        <a:solidFill>
                          <a:srgbClr val="000000"/>
                        </a:solidFill>
                        <a:effectLst/>
                        <a:latin typeface="Sylfaen"/>
                      </a:endParaRPr>
                    </a:p>
                  </a:txBody>
                  <a:tcPr marL="6696" marR="6696" marT="669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 dirty="0">
                          <a:effectLst/>
                        </a:rPr>
                        <a:t>-8.18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96" marR="6696" marT="6696" marB="0" anchor="b"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>
                          <a:effectLst/>
                        </a:rPr>
                        <a:t>-7.52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96" marR="6696" marT="6696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 dirty="0">
                          <a:effectLst/>
                        </a:rPr>
                        <a:t>-3.65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96" marR="6696" marT="6696" marB="0" anchor="b"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 dirty="0">
                          <a:effectLst/>
                        </a:rPr>
                        <a:t>-11.84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96" marR="6696" marT="6696" marB="0" anchor="b"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 dirty="0">
                          <a:effectLst/>
                        </a:rPr>
                        <a:t>-9.78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696" marR="6696" marT="6696" marB="0" anchor="b"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>
                          <a:effectLst/>
                        </a:rPr>
                        <a:t>-13.07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96" marR="6696" marT="6696" marB="0" anchor="b"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 dirty="0">
                          <a:effectLst/>
                        </a:rPr>
                        <a:t>-12.46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96" marR="6696" marT="6696" marB="0" anchor="b"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 dirty="0">
                          <a:effectLst/>
                        </a:rPr>
                        <a:t>-11.51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96" marR="6696" marT="6696" marB="0" anchor="b"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>
                          <a:effectLst/>
                        </a:rPr>
                        <a:t>-14.17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96" marR="6696" marT="6696" marB="0" anchor="b"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 dirty="0">
                          <a:effectLst/>
                        </a:rPr>
                        <a:t>-13.17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96" marR="6696" marT="6696" marB="0" anchor="b"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>
                          <a:effectLst/>
                        </a:rPr>
                        <a:t>-14.17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96" marR="6696" marT="6696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 dirty="0">
                          <a:effectLst/>
                        </a:rPr>
                        <a:t>-7.42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96" marR="6696" marT="6696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99CC"/>
                    </a:solidFill>
                  </a:tcPr>
                </a:tc>
              </a:tr>
              <a:tr h="178306">
                <a:tc vMerge="1">
                  <a:txBody>
                    <a:bodyPr/>
                    <a:lstStyle/>
                    <a:p>
                      <a:pPr algn="l" fontAlgn="b"/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96" marR="6696" marT="6696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100" u="none" strike="noStrike" dirty="0">
                          <a:effectLst/>
                        </a:rPr>
                        <a:t>p-</a:t>
                      </a:r>
                      <a:r>
                        <a:rPr lang="es-ES" sz="1100" u="none" strike="noStrike" dirty="0" err="1">
                          <a:effectLst/>
                        </a:rPr>
                        <a:t>value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Sylfaen"/>
                      </a:endParaRPr>
                    </a:p>
                  </a:txBody>
                  <a:tcPr marL="6696" marR="6696" marT="669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 dirty="0">
                          <a:effectLst/>
                        </a:rPr>
                        <a:t>0.00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96" marR="6696" marT="6696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 dirty="0">
                          <a:effectLst/>
                        </a:rPr>
                        <a:t>0.00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696" marR="6696" marT="6696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 dirty="0">
                          <a:effectLst/>
                        </a:rPr>
                        <a:t>0.01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96" marR="6696" marT="6696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 dirty="0">
                          <a:effectLst/>
                        </a:rPr>
                        <a:t>0.00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96" marR="6696" marT="6696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 dirty="0">
                          <a:effectLst/>
                        </a:rPr>
                        <a:t>0.00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696" marR="6696" marT="6696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 dirty="0">
                          <a:effectLst/>
                        </a:rPr>
                        <a:t>0.00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96" marR="6696" marT="6696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 dirty="0">
                          <a:effectLst/>
                        </a:rPr>
                        <a:t>0.00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96" marR="6696" marT="6696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 dirty="0">
                          <a:effectLst/>
                        </a:rPr>
                        <a:t>0.00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96" marR="6696" marT="6696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 dirty="0">
                          <a:effectLst/>
                        </a:rPr>
                        <a:t>0.00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96" marR="6696" marT="6696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 dirty="0">
                          <a:effectLst/>
                        </a:rPr>
                        <a:t>0.00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96" marR="6696" marT="6696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 dirty="0">
                          <a:effectLst/>
                        </a:rPr>
                        <a:t>0.00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96" marR="6696" marT="6696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 dirty="0">
                          <a:effectLst/>
                        </a:rPr>
                        <a:t>0.00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96" marR="6696" marT="6696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</a:tr>
              <a:tr h="178306">
                <a:tc rowSpan="4">
                  <a:txBody>
                    <a:bodyPr/>
                    <a:lstStyle/>
                    <a:p>
                      <a:pPr algn="ctr" fontAlgn="b"/>
                      <a:r>
                        <a:rPr lang="es-ES" sz="1100" b="1" u="none" strike="noStrike" dirty="0">
                          <a:effectLst/>
                        </a:rPr>
                        <a:t>HT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96" marR="6696" marT="66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level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696" marR="6696" marT="669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 dirty="0">
                          <a:effectLst/>
                        </a:rPr>
                        <a:t>15.26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96" marR="6696" marT="6696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 dirty="0">
                          <a:effectLst/>
                        </a:rPr>
                        <a:t>6.06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96" marR="6696" marT="6696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 dirty="0">
                          <a:effectLst/>
                        </a:rPr>
                        <a:t>8.07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96" marR="6696" marT="6696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 dirty="0">
                          <a:effectLst/>
                        </a:rPr>
                        <a:t>-15.94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96" marR="6696" marT="6696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 dirty="0">
                          <a:effectLst/>
                        </a:rPr>
                        <a:t>9.07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96" marR="6696" marT="6696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 dirty="0">
                          <a:effectLst/>
                        </a:rPr>
                        <a:t>8.85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96" marR="6696" marT="6696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 dirty="0">
                          <a:effectLst/>
                        </a:rPr>
                        <a:t>-4.93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96" marR="6696" marT="6696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 dirty="0">
                          <a:effectLst/>
                        </a:rPr>
                        <a:t>-6.55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96" marR="6696" marT="6696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>
                          <a:effectLst/>
                        </a:rPr>
                        <a:t>-5.43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96" marR="6696" marT="6696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 dirty="0">
                          <a:effectLst/>
                        </a:rPr>
                        <a:t>7.24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96" marR="6696" marT="6696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 dirty="0">
                          <a:effectLst/>
                        </a:rPr>
                        <a:t>-0.99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96" marR="6696" marT="6696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 dirty="0">
                          <a:effectLst/>
                        </a:rPr>
                        <a:t>9.51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96" marR="6696" marT="6696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99CC"/>
                    </a:solidFill>
                  </a:tcPr>
                </a:tc>
              </a:tr>
              <a:tr h="178306">
                <a:tc vMerge="1">
                  <a:txBody>
                    <a:bodyPr/>
                    <a:lstStyle/>
                    <a:p>
                      <a:pPr algn="l" fontAlgn="b"/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96" marR="6696" marT="6696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100" u="none" strike="noStrike">
                          <a:effectLst/>
                        </a:rPr>
                        <a:t>p-value</a:t>
                      </a:r>
                      <a:endParaRPr lang="es-ES" sz="1100" b="1" i="0" u="none" strike="noStrike">
                        <a:solidFill>
                          <a:srgbClr val="000000"/>
                        </a:solidFill>
                        <a:effectLst/>
                        <a:latin typeface="Sylfaen"/>
                      </a:endParaRPr>
                    </a:p>
                  </a:txBody>
                  <a:tcPr marL="6696" marR="6696" marT="669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>
                          <a:effectLst/>
                        </a:rPr>
                        <a:t>1.00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96" marR="6696" marT="6696" marB="0" anchor="b"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 dirty="0">
                          <a:effectLst/>
                        </a:rPr>
                        <a:t>1.00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96" marR="6696" marT="6696" marB="0" anchor="b"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 dirty="0">
                          <a:effectLst/>
                        </a:rPr>
                        <a:t>1.00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96" marR="6696" marT="6696" marB="0" anchor="b"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 dirty="0">
                          <a:effectLst/>
                        </a:rPr>
                        <a:t>0.00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96" marR="6696" marT="6696" marB="0" anchor="b"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 dirty="0">
                          <a:effectLst/>
                        </a:rPr>
                        <a:t>1.00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96" marR="6696" marT="6696" marB="0" anchor="b"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 dirty="0">
                          <a:effectLst/>
                        </a:rPr>
                        <a:t>1.00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96" marR="6696" marT="6696" marB="0" anchor="b"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 dirty="0">
                          <a:effectLst/>
                        </a:rPr>
                        <a:t>0.00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96" marR="6696" marT="6696" marB="0" anchor="b"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 dirty="0">
                          <a:effectLst/>
                        </a:rPr>
                        <a:t>0.00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96" marR="6696" marT="6696" marB="0" anchor="b"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>
                          <a:effectLst/>
                        </a:rPr>
                        <a:t>0.00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96" marR="6696" marT="6696" marB="0" anchor="b"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 dirty="0">
                          <a:effectLst/>
                        </a:rPr>
                        <a:t>1.00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96" marR="6696" marT="6696" marB="0" anchor="b"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 dirty="0">
                          <a:effectLst/>
                        </a:rPr>
                        <a:t>0.16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96" marR="6696" marT="6696" marB="0" anchor="b"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 dirty="0">
                          <a:effectLst/>
                        </a:rPr>
                        <a:t>1.00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96" marR="6696" marT="6696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99CC"/>
                    </a:solidFill>
                  </a:tcPr>
                </a:tc>
              </a:tr>
              <a:tr h="178306">
                <a:tc vMerge="1">
                  <a:txBody>
                    <a:bodyPr/>
                    <a:lstStyle/>
                    <a:p>
                      <a:pPr algn="l" fontAlgn="b"/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96" marR="6696" marT="6696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100" u="none" strike="noStrike">
                          <a:effectLst/>
                        </a:rPr>
                        <a:t>first diff</a:t>
                      </a:r>
                      <a:endParaRPr lang="es-ES" sz="1100" b="1" i="0" u="none" strike="noStrike">
                        <a:solidFill>
                          <a:srgbClr val="000000"/>
                        </a:solidFill>
                        <a:effectLst/>
                        <a:latin typeface="Sylfaen"/>
                      </a:endParaRPr>
                    </a:p>
                  </a:txBody>
                  <a:tcPr marL="6696" marR="6696" marT="669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>
                          <a:effectLst/>
                        </a:rPr>
                        <a:t>-1.65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96" marR="6696" marT="6696" marB="0" anchor="b"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 dirty="0">
                          <a:effectLst/>
                        </a:rPr>
                        <a:t>0.82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96" marR="6696" marT="6696" marB="0" anchor="b"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 dirty="0">
                          <a:effectLst/>
                        </a:rPr>
                        <a:t>-8.95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96" marR="6696" marT="6696" marB="0" anchor="b"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 dirty="0">
                          <a:effectLst/>
                        </a:rPr>
                        <a:t>-33.75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96" marR="6696" marT="6696" marB="0" anchor="b"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 dirty="0">
                          <a:effectLst/>
                        </a:rPr>
                        <a:t>-9.02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96" marR="6696" marT="6696" marB="0" anchor="b"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 dirty="0">
                          <a:effectLst/>
                        </a:rPr>
                        <a:t>-8.58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96" marR="6696" marT="6696" marB="0" anchor="b"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 dirty="0">
                          <a:effectLst/>
                        </a:rPr>
                        <a:t>-20.53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96" marR="6696" marT="6696" marB="0" anchor="b"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 dirty="0">
                          <a:effectLst/>
                        </a:rPr>
                        <a:t>-19.96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96" marR="6696" marT="6696" marB="0" anchor="b"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>
                          <a:effectLst/>
                        </a:rPr>
                        <a:t>-21.49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96" marR="6696" marT="6696" marB="0" anchor="b"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 dirty="0">
                          <a:effectLst/>
                        </a:rPr>
                        <a:t>-13.38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96" marR="6696" marT="6696" marB="0" anchor="b"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 dirty="0">
                          <a:effectLst/>
                        </a:rPr>
                        <a:t>-17.90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96" marR="6696" marT="6696" marB="0" anchor="b"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 dirty="0">
                          <a:effectLst/>
                        </a:rPr>
                        <a:t>-7.10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96" marR="6696" marT="6696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99CC"/>
                    </a:solidFill>
                  </a:tcPr>
                </a:tc>
              </a:tr>
              <a:tr h="178306">
                <a:tc vMerge="1">
                  <a:txBody>
                    <a:bodyPr/>
                    <a:lstStyle/>
                    <a:p>
                      <a:pPr algn="l" fontAlgn="b"/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96" marR="6696" marT="6696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100" u="none" strike="noStrike" dirty="0">
                          <a:effectLst/>
                        </a:rPr>
                        <a:t>p-</a:t>
                      </a:r>
                      <a:r>
                        <a:rPr lang="es-ES" sz="1100" u="none" strike="noStrike" dirty="0" err="1">
                          <a:effectLst/>
                        </a:rPr>
                        <a:t>value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Sylfaen"/>
                      </a:endParaRPr>
                    </a:p>
                  </a:txBody>
                  <a:tcPr marL="6696" marR="6696" marT="669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 dirty="0">
                          <a:effectLst/>
                        </a:rPr>
                        <a:t>0.05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96" marR="6696" marT="6696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 dirty="0">
                          <a:effectLst/>
                        </a:rPr>
                        <a:t>0.80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96" marR="6696" marT="6696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 dirty="0">
                          <a:effectLst/>
                        </a:rPr>
                        <a:t>0.00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96" marR="6696" marT="6696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 dirty="0">
                          <a:effectLst/>
                        </a:rPr>
                        <a:t>0.00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96" marR="6696" marT="6696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 dirty="0">
                          <a:effectLst/>
                        </a:rPr>
                        <a:t>0.00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696" marR="6696" marT="6696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 dirty="0">
                          <a:effectLst/>
                        </a:rPr>
                        <a:t>0.00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96" marR="6696" marT="6696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 dirty="0">
                          <a:effectLst/>
                        </a:rPr>
                        <a:t>0.00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96" marR="6696" marT="6696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 dirty="0">
                          <a:effectLst/>
                        </a:rPr>
                        <a:t>0.00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96" marR="6696" marT="6696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>
                          <a:effectLst/>
                        </a:rPr>
                        <a:t>0.00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96" marR="6696" marT="6696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 dirty="0">
                          <a:effectLst/>
                        </a:rPr>
                        <a:t>0.00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96" marR="6696" marT="6696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 dirty="0">
                          <a:effectLst/>
                        </a:rPr>
                        <a:t>0.00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96" marR="6696" marT="6696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 dirty="0">
                          <a:effectLst/>
                        </a:rPr>
                        <a:t>0.00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96" marR="6696" marT="6696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</a:tr>
              <a:tr h="178306">
                <a:tc rowSpan="4">
                  <a:txBody>
                    <a:bodyPr/>
                    <a:lstStyle/>
                    <a:p>
                      <a:pPr algn="ctr" fontAlgn="b"/>
                      <a:r>
                        <a:rPr lang="es-ES" sz="1100" b="1" u="none" strike="noStrike" dirty="0">
                          <a:effectLst/>
                        </a:rPr>
                        <a:t>B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96" marR="6696" marT="66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level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696" marR="6696" marT="669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>
                          <a:effectLst/>
                        </a:rPr>
                        <a:t>16.98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96" marR="6696" marT="6696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 dirty="0">
                          <a:effectLst/>
                        </a:rPr>
                        <a:t>4.08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96" marR="6696" marT="6696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 dirty="0">
                          <a:effectLst/>
                        </a:rPr>
                        <a:t>8.96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96" marR="6696" marT="6696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 dirty="0">
                          <a:effectLst/>
                        </a:rPr>
                        <a:t>-9.33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96" marR="6696" marT="6696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 dirty="0">
                          <a:effectLst/>
                        </a:rPr>
                        <a:t>8.06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96" marR="6696" marT="6696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 dirty="0">
                          <a:effectLst/>
                        </a:rPr>
                        <a:t>9.21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96" marR="6696" marT="6696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 dirty="0">
                          <a:effectLst/>
                        </a:rPr>
                        <a:t>-1.89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96" marR="6696" marT="6696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 dirty="0">
                          <a:effectLst/>
                        </a:rPr>
                        <a:t>-1.45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96" marR="6696" marT="6696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>
                          <a:effectLst/>
                        </a:rPr>
                        <a:t>-1.29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96" marR="6696" marT="6696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 dirty="0">
                          <a:effectLst/>
                        </a:rPr>
                        <a:t>9.23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96" marR="6696" marT="6696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 dirty="0">
                          <a:effectLst/>
                        </a:rPr>
                        <a:t>2.02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96" marR="6696" marT="6696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 dirty="0">
                          <a:effectLst/>
                        </a:rPr>
                        <a:t>10.55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96" marR="6696" marT="6696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99CC"/>
                    </a:solidFill>
                  </a:tcPr>
                </a:tc>
              </a:tr>
              <a:tr h="178306">
                <a:tc vMerge="1">
                  <a:txBody>
                    <a:bodyPr/>
                    <a:lstStyle/>
                    <a:p>
                      <a:pPr algn="l" fontAlgn="b"/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96" marR="6696" marT="6696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100" u="none" strike="noStrike">
                          <a:effectLst/>
                        </a:rPr>
                        <a:t>p-value</a:t>
                      </a:r>
                      <a:endParaRPr lang="es-ES" sz="1100" b="1" i="0" u="none" strike="noStrike">
                        <a:solidFill>
                          <a:srgbClr val="000000"/>
                        </a:solidFill>
                        <a:effectLst/>
                        <a:latin typeface="Sylfaen"/>
                      </a:endParaRPr>
                    </a:p>
                  </a:txBody>
                  <a:tcPr marL="6696" marR="6696" marT="669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>
                          <a:effectLst/>
                        </a:rPr>
                        <a:t>1.00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96" marR="6696" marT="6696" marB="0" anchor="b"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 dirty="0">
                          <a:effectLst/>
                        </a:rPr>
                        <a:t>1.00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96" marR="6696" marT="6696" marB="0" anchor="b"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 dirty="0">
                          <a:effectLst/>
                        </a:rPr>
                        <a:t>1.00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96" marR="6696" marT="6696" marB="0" anchor="b"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 dirty="0">
                          <a:effectLst/>
                        </a:rPr>
                        <a:t>0.00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96" marR="6696" marT="6696" marB="0" anchor="b"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 dirty="0">
                          <a:effectLst/>
                        </a:rPr>
                        <a:t>1.00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96" marR="6696" marT="6696" marB="0" anchor="b"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 dirty="0">
                          <a:effectLst/>
                        </a:rPr>
                        <a:t>1.00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96" marR="6696" marT="6696" marB="0" anchor="b"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 dirty="0">
                          <a:effectLst/>
                        </a:rPr>
                        <a:t>0.03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96" marR="6696" marT="6696" marB="0" anchor="b"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 dirty="0">
                          <a:effectLst/>
                        </a:rPr>
                        <a:t>0.07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96" marR="6696" marT="6696" marB="0" anchor="b"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>
                          <a:effectLst/>
                        </a:rPr>
                        <a:t>0.10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96" marR="6696" marT="6696" marB="0" anchor="b"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 dirty="0">
                          <a:effectLst/>
                        </a:rPr>
                        <a:t>1.00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96" marR="6696" marT="6696" marB="0" anchor="b"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 dirty="0">
                          <a:effectLst/>
                        </a:rPr>
                        <a:t>0.97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96" marR="6696" marT="6696" marB="0" anchor="b"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 dirty="0">
                          <a:effectLst/>
                        </a:rPr>
                        <a:t>1.00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96" marR="6696" marT="6696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99CC"/>
                    </a:solidFill>
                  </a:tcPr>
                </a:tc>
              </a:tr>
              <a:tr h="178306">
                <a:tc vMerge="1">
                  <a:txBody>
                    <a:bodyPr/>
                    <a:lstStyle/>
                    <a:p>
                      <a:pPr algn="l" fontAlgn="b"/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96" marR="6696" marT="6696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100" u="none" strike="noStrike">
                          <a:effectLst/>
                        </a:rPr>
                        <a:t>first diff</a:t>
                      </a:r>
                      <a:endParaRPr lang="es-ES" sz="1100" b="1" i="0" u="none" strike="noStrike">
                        <a:solidFill>
                          <a:srgbClr val="000000"/>
                        </a:solidFill>
                        <a:effectLst/>
                        <a:latin typeface="Sylfaen"/>
                      </a:endParaRPr>
                    </a:p>
                  </a:txBody>
                  <a:tcPr marL="6696" marR="6696" marT="669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>
                          <a:effectLst/>
                        </a:rPr>
                        <a:t>3.92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96" marR="6696" marT="6696" marB="0" anchor="b"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 dirty="0">
                          <a:effectLst/>
                        </a:rPr>
                        <a:t>-6.41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96" marR="6696" marT="6696" marB="0" anchor="b"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 dirty="0">
                          <a:effectLst/>
                        </a:rPr>
                        <a:t>-2.94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96" marR="6696" marT="6696" marB="0" anchor="b"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 dirty="0">
                          <a:effectLst/>
                        </a:rPr>
                        <a:t>-2.04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96" marR="6696" marT="6696" marB="0" anchor="b"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 dirty="0">
                          <a:effectLst/>
                        </a:rPr>
                        <a:t>-10.52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96" marR="6696" marT="6696" marB="0" anchor="b"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 dirty="0">
                          <a:effectLst/>
                        </a:rPr>
                        <a:t>-10.59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96" marR="6696" marT="6696" marB="0" anchor="b"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 dirty="0">
                          <a:effectLst/>
                        </a:rPr>
                        <a:t>-11.75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96" marR="6696" marT="6696" marB="0" anchor="b"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 dirty="0">
                          <a:effectLst/>
                        </a:rPr>
                        <a:t>-6.96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96" marR="6696" marT="6696" marB="0" anchor="b"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>
                          <a:effectLst/>
                        </a:rPr>
                        <a:t>-10.12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96" marR="6696" marT="6696" marB="0" anchor="b"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 dirty="0">
                          <a:effectLst/>
                        </a:rPr>
                        <a:t>-8.38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96" marR="6696" marT="6696" marB="0" anchor="b"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 dirty="0">
                          <a:effectLst/>
                        </a:rPr>
                        <a:t>-10.49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96" marR="6696" marT="6696" marB="0" anchor="b"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 dirty="0">
                          <a:effectLst/>
                        </a:rPr>
                        <a:t>-5.70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96" marR="6696" marT="6696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99CC"/>
                    </a:solidFill>
                  </a:tcPr>
                </a:tc>
              </a:tr>
              <a:tr h="178306">
                <a:tc vMerge="1">
                  <a:txBody>
                    <a:bodyPr/>
                    <a:lstStyle/>
                    <a:p>
                      <a:pPr algn="l" fontAlgn="b"/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96" marR="6696" marT="6696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100" u="none" strike="noStrike">
                          <a:effectLst/>
                        </a:rPr>
                        <a:t>p-value</a:t>
                      </a:r>
                      <a:endParaRPr lang="es-ES" sz="1100" b="1" i="0" u="none" strike="noStrike">
                        <a:solidFill>
                          <a:srgbClr val="000000"/>
                        </a:solidFill>
                        <a:effectLst/>
                        <a:latin typeface="Sylfaen"/>
                      </a:endParaRPr>
                    </a:p>
                  </a:txBody>
                  <a:tcPr marL="6696" marR="6696" marT="669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>
                          <a:effectLst/>
                        </a:rPr>
                        <a:t>0.00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96" marR="6696" marT="6696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 dirty="0">
                          <a:effectLst/>
                        </a:rPr>
                        <a:t>0.00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696" marR="6696" marT="6696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 dirty="0">
                          <a:effectLst/>
                        </a:rPr>
                        <a:t>0.01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96" marR="6696" marT="6696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 dirty="0">
                          <a:effectLst/>
                        </a:rPr>
                        <a:t>0.00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96" marR="6696" marT="6696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 dirty="0">
                          <a:effectLst/>
                        </a:rPr>
                        <a:t>0.00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696" marR="6696" marT="6696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 dirty="0">
                          <a:effectLst/>
                        </a:rPr>
                        <a:t>0.00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96" marR="6696" marT="6696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 dirty="0">
                          <a:effectLst/>
                        </a:rPr>
                        <a:t>0.00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96" marR="6696" marT="6696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 dirty="0">
                          <a:effectLst/>
                        </a:rPr>
                        <a:t>0.00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96" marR="6696" marT="6696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>
                          <a:effectLst/>
                        </a:rPr>
                        <a:t>0.00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96" marR="6696" marT="6696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 dirty="0">
                          <a:effectLst/>
                        </a:rPr>
                        <a:t>0.00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96" marR="6696" marT="6696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 dirty="0">
                          <a:effectLst/>
                        </a:rPr>
                        <a:t>0.00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96" marR="6696" marT="6696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 dirty="0">
                          <a:effectLst/>
                        </a:rPr>
                        <a:t>0.00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96" marR="6696" marT="6696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</a:tr>
              <a:tr h="178306">
                <a:tc rowSpan="4">
                  <a:txBody>
                    <a:bodyPr/>
                    <a:lstStyle/>
                    <a:p>
                      <a:pPr algn="ctr" fontAlgn="b"/>
                      <a:r>
                        <a:rPr lang="es-ES" sz="1100" b="1" u="none" strike="noStrike" dirty="0">
                          <a:effectLst/>
                        </a:rPr>
                        <a:t>IPS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96" marR="6696" marT="66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level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696" marR="6696" marT="669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>
                          <a:effectLst/>
                        </a:rPr>
                        <a:t>18.68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96" marR="6696" marT="6696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>
                          <a:effectLst/>
                        </a:rPr>
                        <a:t>0.14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96" marR="6696" marT="6696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 dirty="0">
                          <a:effectLst/>
                        </a:rPr>
                        <a:t>7.39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96" marR="6696" marT="6696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 dirty="0">
                          <a:effectLst/>
                        </a:rPr>
                        <a:t>-11.34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96" marR="6696" marT="6696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 dirty="0">
                          <a:effectLst/>
                        </a:rPr>
                        <a:t>7.27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96" marR="6696" marT="6696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 dirty="0">
                          <a:effectLst/>
                        </a:rPr>
                        <a:t>8.36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96" marR="6696" marT="6696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 dirty="0">
                          <a:effectLst/>
                        </a:rPr>
                        <a:t>-5.74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96" marR="6696" marT="6696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 dirty="0">
                          <a:effectLst/>
                        </a:rPr>
                        <a:t>-8.05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96" marR="6696" marT="6696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>
                          <a:effectLst/>
                        </a:rPr>
                        <a:t>-6.28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96" marR="6696" marT="6696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 dirty="0">
                          <a:effectLst/>
                        </a:rPr>
                        <a:t>5.91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96" marR="6696" marT="6696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>
                          <a:effectLst/>
                        </a:rPr>
                        <a:t>-2.52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96" marR="6696" marT="6696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 dirty="0">
                          <a:effectLst/>
                        </a:rPr>
                        <a:t>8.15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96" marR="6696" marT="6696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99CC"/>
                    </a:solidFill>
                  </a:tcPr>
                </a:tc>
              </a:tr>
              <a:tr h="178306">
                <a:tc vMerge="1">
                  <a:txBody>
                    <a:bodyPr/>
                    <a:lstStyle/>
                    <a:p>
                      <a:pPr algn="l" fontAlgn="b"/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96" marR="6696" marT="6696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100" u="none" strike="noStrike">
                          <a:effectLst/>
                        </a:rPr>
                        <a:t>p-value</a:t>
                      </a:r>
                      <a:endParaRPr lang="es-ES" sz="1100" b="1" i="0" u="none" strike="noStrike">
                        <a:solidFill>
                          <a:srgbClr val="000000"/>
                        </a:solidFill>
                        <a:effectLst/>
                        <a:latin typeface="Sylfaen"/>
                      </a:endParaRPr>
                    </a:p>
                  </a:txBody>
                  <a:tcPr marL="6696" marR="6696" marT="669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>
                          <a:effectLst/>
                        </a:rPr>
                        <a:t>1.00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96" marR="6696" marT="6696" marB="0" anchor="b"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 dirty="0">
                          <a:effectLst/>
                        </a:rPr>
                        <a:t>0.55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96" marR="6696" marT="6696" marB="0" anchor="b"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 dirty="0">
                          <a:effectLst/>
                        </a:rPr>
                        <a:t>1.00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96" marR="6696" marT="6696" marB="0" anchor="b"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 dirty="0">
                          <a:effectLst/>
                        </a:rPr>
                        <a:t>0.00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96" marR="6696" marT="6696" marB="0" anchor="b"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 dirty="0">
                          <a:effectLst/>
                        </a:rPr>
                        <a:t>1.00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96" marR="6696" marT="6696" marB="0" anchor="b"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 dirty="0">
                          <a:effectLst/>
                        </a:rPr>
                        <a:t>1.00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96" marR="6696" marT="6696" marB="0" anchor="b"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 dirty="0">
                          <a:effectLst/>
                        </a:rPr>
                        <a:t>0.00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96" marR="6696" marT="6696" marB="0" anchor="b"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 dirty="0">
                          <a:effectLst/>
                        </a:rPr>
                        <a:t>0.00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96" marR="6696" marT="6696" marB="0" anchor="b"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>
                          <a:effectLst/>
                        </a:rPr>
                        <a:t>0.00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96" marR="6696" marT="6696" marB="0" anchor="b"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 dirty="0">
                          <a:effectLst/>
                        </a:rPr>
                        <a:t>1.00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96" marR="6696" marT="6696" marB="0" anchor="b"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>
                          <a:effectLst/>
                        </a:rPr>
                        <a:t>0.01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96" marR="6696" marT="6696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 dirty="0">
                          <a:effectLst/>
                        </a:rPr>
                        <a:t>1.00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96" marR="6696" marT="6696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99CC"/>
                    </a:solidFill>
                  </a:tcPr>
                </a:tc>
              </a:tr>
              <a:tr h="178306">
                <a:tc vMerge="1">
                  <a:txBody>
                    <a:bodyPr/>
                    <a:lstStyle/>
                    <a:p>
                      <a:pPr algn="l" fontAlgn="b"/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96" marR="6696" marT="6696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100" u="none" strike="noStrike">
                          <a:effectLst/>
                        </a:rPr>
                        <a:t>first diff</a:t>
                      </a:r>
                      <a:endParaRPr lang="es-ES" sz="1100" b="1" i="0" u="none" strike="noStrike">
                        <a:solidFill>
                          <a:srgbClr val="000000"/>
                        </a:solidFill>
                        <a:effectLst/>
                        <a:latin typeface="Sylfaen"/>
                      </a:endParaRPr>
                    </a:p>
                  </a:txBody>
                  <a:tcPr marL="6696" marR="6696" marT="669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>
                          <a:effectLst/>
                        </a:rPr>
                        <a:t>-2.02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96" marR="6696" marT="6696" marB="0" anchor="b"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 dirty="0">
                          <a:effectLst/>
                        </a:rPr>
                        <a:t>-8.93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96" marR="6696" marT="6696" marB="0" anchor="b"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 dirty="0">
                          <a:effectLst/>
                        </a:rPr>
                        <a:t>-11.84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96" marR="6696" marT="6696" marB="0" anchor="b"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 dirty="0">
                          <a:effectLst/>
                        </a:rPr>
                        <a:t>-17.74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96" marR="6696" marT="6696" marB="0" anchor="b"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 dirty="0">
                          <a:effectLst/>
                        </a:rPr>
                        <a:t>-11.07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96" marR="6696" marT="6696" marB="0" anchor="b"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 dirty="0">
                          <a:effectLst/>
                        </a:rPr>
                        <a:t>-11.11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96" marR="6696" marT="6696" marB="0" anchor="b"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 dirty="0">
                          <a:effectLst/>
                        </a:rPr>
                        <a:t>-13.66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96" marR="6696" marT="6696" marB="0" anchor="b"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 dirty="0">
                          <a:effectLst/>
                        </a:rPr>
                        <a:t>-13.83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96" marR="6696" marT="6696" marB="0" anchor="b"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>
                          <a:effectLst/>
                        </a:rPr>
                        <a:t>-14.31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96" marR="6696" marT="6696" marB="0" anchor="b"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 dirty="0">
                          <a:effectLst/>
                        </a:rPr>
                        <a:t>-12.45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96" marR="6696" marT="6696" marB="0" anchor="b"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>
                          <a:effectLst/>
                        </a:rPr>
                        <a:t>-14.11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96" marR="6696" marT="6696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 dirty="0">
                          <a:effectLst/>
                        </a:rPr>
                        <a:t>-10.51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96" marR="6696" marT="6696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99CC"/>
                    </a:solidFill>
                  </a:tcPr>
                </a:tc>
              </a:tr>
              <a:tr h="178306">
                <a:tc vMerge="1">
                  <a:txBody>
                    <a:bodyPr/>
                    <a:lstStyle/>
                    <a:p>
                      <a:pPr algn="l" fontAlgn="b"/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96" marR="6696" marT="6696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100" u="none" strike="noStrike">
                          <a:effectLst/>
                        </a:rPr>
                        <a:t>p-value</a:t>
                      </a:r>
                      <a:endParaRPr lang="es-ES" sz="1100" b="1" i="0" u="none" strike="noStrike">
                        <a:solidFill>
                          <a:srgbClr val="000000"/>
                        </a:solidFill>
                        <a:effectLst/>
                        <a:latin typeface="Sylfaen"/>
                      </a:endParaRPr>
                    </a:p>
                  </a:txBody>
                  <a:tcPr marL="6696" marR="6696" marT="669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 dirty="0">
                          <a:effectLst/>
                        </a:rPr>
                        <a:t>0.02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96" marR="6696" marT="6696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 dirty="0">
                          <a:effectLst/>
                        </a:rPr>
                        <a:t>0.00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696" marR="6696" marT="6696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 dirty="0">
                          <a:effectLst/>
                        </a:rPr>
                        <a:t>0.00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96" marR="6696" marT="6696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 dirty="0">
                          <a:effectLst/>
                        </a:rPr>
                        <a:t>0.00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96" marR="6696" marT="6696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 dirty="0">
                          <a:effectLst/>
                        </a:rPr>
                        <a:t>0.00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696" marR="6696" marT="6696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 dirty="0">
                          <a:effectLst/>
                        </a:rPr>
                        <a:t>0.00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96" marR="6696" marT="6696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 dirty="0">
                          <a:effectLst/>
                        </a:rPr>
                        <a:t>0.00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96" marR="6696" marT="6696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 dirty="0">
                          <a:effectLst/>
                        </a:rPr>
                        <a:t>0.00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96" marR="6696" marT="6696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>
                          <a:effectLst/>
                        </a:rPr>
                        <a:t>0.00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96" marR="6696" marT="6696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 dirty="0">
                          <a:effectLst/>
                        </a:rPr>
                        <a:t>0.00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96" marR="6696" marT="6696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>
                          <a:effectLst/>
                        </a:rPr>
                        <a:t>0.00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96" marR="6696" marT="6696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 dirty="0">
                          <a:effectLst/>
                        </a:rPr>
                        <a:t>0.00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96" marR="6696" marT="6696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</a:tr>
              <a:tr h="178306">
                <a:tc rowSpan="4">
                  <a:txBody>
                    <a:bodyPr/>
                    <a:lstStyle/>
                    <a:p>
                      <a:pPr algn="ctr" fontAlgn="b"/>
                      <a:r>
                        <a:rPr lang="es-ES" sz="1100" b="1" u="none" strike="noStrike" dirty="0">
                          <a:effectLst/>
                        </a:rPr>
                        <a:t>H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96" marR="6696" marT="66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level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696" marR="6696" marT="669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>
                          <a:effectLst/>
                        </a:rPr>
                        <a:t>33.58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96" marR="6696" marT="6696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>
                          <a:effectLst/>
                        </a:rPr>
                        <a:t>30.04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696" marR="6696" marT="6696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>
                          <a:effectLst/>
                        </a:rPr>
                        <a:t>28.10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696" marR="6696" marT="6696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 dirty="0">
                          <a:effectLst/>
                        </a:rPr>
                        <a:t>15.75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96" marR="6696" marT="6696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>
                          <a:effectLst/>
                        </a:rPr>
                        <a:t>39.00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696" marR="6696" marT="6696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 dirty="0">
                          <a:effectLst/>
                        </a:rPr>
                        <a:t>39.23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96" marR="6696" marT="6696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 dirty="0">
                          <a:effectLst/>
                        </a:rPr>
                        <a:t>-1.92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96" marR="6696" marT="6696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 dirty="0">
                          <a:effectLst/>
                        </a:rPr>
                        <a:t>13.24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96" marR="6696" marT="6696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>
                          <a:effectLst/>
                        </a:rPr>
                        <a:t>20.03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96" marR="6696" marT="6696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 dirty="0">
                          <a:effectLst/>
                        </a:rPr>
                        <a:t>2.07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96" marR="6696" marT="6696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 dirty="0">
                          <a:effectLst/>
                        </a:rPr>
                        <a:t>-2.23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96" marR="6696" marT="6696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 dirty="0">
                          <a:effectLst/>
                        </a:rPr>
                        <a:t>6.77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696" marR="6696" marT="6696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99CC"/>
                    </a:solidFill>
                  </a:tcPr>
                </a:tc>
              </a:tr>
              <a:tr h="178306">
                <a:tc vMerge="1">
                  <a:txBody>
                    <a:bodyPr/>
                    <a:lstStyle/>
                    <a:p>
                      <a:pPr algn="l" fontAlgn="b"/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96" marR="6696" marT="6696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100" u="none" strike="noStrike">
                          <a:effectLst/>
                        </a:rPr>
                        <a:t>p-value</a:t>
                      </a:r>
                      <a:endParaRPr lang="es-ES" sz="1100" b="1" i="0" u="none" strike="noStrike">
                        <a:solidFill>
                          <a:srgbClr val="000000"/>
                        </a:solidFill>
                        <a:effectLst/>
                        <a:latin typeface="Sylfaen"/>
                      </a:endParaRPr>
                    </a:p>
                  </a:txBody>
                  <a:tcPr marL="6696" marR="6696" marT="669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>
                          <a:effectLst/>
                        </a:rPr>
                        <a:t>0.00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96" marR="6696" marT="6696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>
                          <a:effectLst/>
                        </a:rPr>
                        <a:t>0.00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696" marR="6696" marT="6696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>
                          <a:effectLst/>
                        </a:rPr>
                        <a:t>0.00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96" marR="6696" marT="6696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 dirty="0">
                          <a:effectLst/>
                        </a:rPr>
                        <a:t>0.00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96" marR="6696" marT="669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>
                          <a:effectLst/>
                        </a:rPr>
                        <a:t>0.00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696" marR="6696" marT="6696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 dirty="0">
                          <a:effectLst/>
                        </a:rPr>
                        <a:t>0.00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96" marR="6696" marT="6696" marB="0" anchor="b"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 dirty="0">
                          <a:effectLst/>
                        </a:rPr>
                        <a:t>0.97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96" marR="6696" marT="6696" marB="0" anchor="b"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 dirty="0">
                          <a:effectLst/>
                        </a:rPr>
                        <a:t>0.00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96" marR="6696" marT="669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>
                          <a:effectLst/>
                        </a:rPr>
                        <a:t>0.00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96" marR="6696" marT="669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 dirty="0">
                          <a:effectLst/>
                        </a:rPr>
                        <a:t>0.02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96" marR="6696" marT="6696" marB="0" anchor="b"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 dirty="0">
                          <a:effectLst/>
                        </a:rPr>
                        <a:t>0.98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96" marR="6696" marT="6696" marB="0" anchor="b"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 dirty="0">
                          <a:effectLst/>
                        </a:rPr>
                        <a:t>0.00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96" marR="6696" marT="6696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99CC"/>
                    </a:solidFill>
                  </a:tcPr>
                </a:tc>
              </a:tr>
              <a:tr h="178306">
                <a:tc vMerge="1">
                  <a:txBody>
                    <a:bodyPr/>
                    <a:lstStyle/>
                    <a:p>
                      <a:pPr algn="l" fontAlgn="b"/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96" marR="6696" marT="6696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100" u="none" strike="noStrike" dirty="0" err="1">
                          <a:effectLst/>
                        </a:rPr>
                        <a:t>first</a:t>
                      </a:r>
                      <a:r>
                        <a:rPr lang="es-ES" sz="1100" u="none" strike="noStrike" dirty="0">
                          <a:effectLst/>
                        </a:rPr>
                        <a:t> </a:t>
                      </a:r>
                      <a:r>
                        <a:rPr lang="es-ES" sz="1100" u="none" strike="noStrike" dirty="0" err="1">
                          <a:effectLst/>
                        </a:rPr>
                        <a:t>diff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Sylfaen"/>
                      </a:endParaRPr>
                    </a:p>
                  </a:txBody>
                  <a:tcPr marL="6696" marR="6696" marT="669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>
                          <a:effectLst/>
                        </a:rPr>
                        <a:t>5.69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96" marR="6696" marT="6696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>
                          <a:effectLst/>
                        </a:rPr>
                        <a:t>5.94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96" marR="6696" marT="6696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>
                          <a:effectLst/>
                        </a:rPr>
                        <a:t>2.10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96" marR="6696" marT="6696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 dirty="0">
                          <a:effectLst/>
                        </a:rPr>
                        <a:t>-6.77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96" marR="6696" marT="669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>
                          <a:effectLst/>
                        </a:rPr>
                        <a:t>3.76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96" marR="6696" marT="6696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 dirty="0">
                          <a:effectLst/>
                        </a:rPr>
                        <a:t>0.60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96" marR="6696" marT="6696" marB="0" anchor="b"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 dirty="0">
                          <a:effectLst/>
                        </a:rPr>
                        <a:t>14.33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96" marR="6696" marT="6696" marB="0" anchor="b"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 dirty="0">
                          <a:effectLst/>
                        </a:rPr>
                        <a:t>-2.04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96" marR="6696" marT="669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>
                          <a:effectLst/>
                        </a:rPr>
                        <a:t>-3.44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96" marR="6696" marT="669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 dirty="0">
                          <a:effectLst/>
                        </a:rPr>
                        <a:t>-2.24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96" marR="6696" marT="6696" marB="0" anchor="b"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 dirty="0">
                          <a:effectLst/>
                        </a:rPr>
                        <a:t>27.46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96" marR="6696" marT="6696" marB="0" anchor="b"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 dirty="0">
                          <a:effectLst/>
                        </a:rPr>
                        <a:t>1.88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96" marR="6696" marT="6696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99CC"/>
                    </a:solidFill>
                  </a:tcPr>
                </a:tc>
              </a:tr>
              <a:tr h="178306">
                <a:tc vMerge="1">
                  <a:txBody>
                    <a:bodyPr/>
                    <a:lstStyle/>
                    <a:p>
                      <a:pPr algn="l" fontAlgn="b"/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96" marR="6696" marT="6696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100" u="none" strike="noStrike" dirty="0">
                          <a:effectLst/>
                        </a:rPr>
                        <a:t>p-</a:t>
                      </a:r>
                      <a:r>
                        <a:rPr lang="es-ES" sz="1100" u="none" strike="noStrike" dirty="0" err="1">
                          <a:effectLst/>
                        </a:rPr>
                        <a:t>value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Sylfaen"/>
                      </a:endParaRPr>
                    </a:p>
                  </a:txBody>
                  <a:tcPr marL="6696" marR="6696" marT="669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>
                          <a:effectLst/>
                        </a:rPr>
                        <a:t>0.00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96" marR="6696" marT="6696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>
                          <a:effectLst/>
                        </a:rPr>
                        <a:t>0.00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696" marR="6696" marT="6696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>
                          <a:effectLst/>
                        </a:rPr>
                        <a:t>0.02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96" marR="6696" marT="6696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 dirty="0">
                          <a:effectLst/>
                        </a:rPr>
                        <a:t>1.00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96" marR="6696" marT="6696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>
                          <a:effectLst/>
                        </a:rPr>
                        <a:t>0.00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696" marR="6696" marT="6696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 dirty="0">
                          <a:effectLst/>
                        </a:rPr>
                        <a:t>0.27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96" marR="6696" marT="6696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 dirty="0">
                          <a:effectLst/>
                        </a:rPr>
                        <a:t>0.00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96" marR="6696" marT="6696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 dirty="0">
                          <a:effectLst/>
                        </a:rPr>
                        <a:t>0.98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96" marR="6696" marT="6696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 dirty="0">
                          <a:effectLst/>
                        </a:rPr>
                        <a:t>0.99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96" marR="6696" marT="6696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 dirty="0">
                          <a:effectLst/>
                        </a:rPr>
                        <a:t>0.98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96" marR="6696" marT="6696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 dirty="0">
                          <a:effectLst/>
                        </a:rPr>
                        <a:t>0.00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96" marR="6696" marT="6696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 dirty="0">
                          <a:effectLst/>
                        </a:rPr>
                        <a:t>0.03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96" marR="6696" marT="6696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</a:tr>
              <a:tr h="356612">
                <a:tc gridSpan="14"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LLC: </a:t>
                      </a:r>
                      <a:r>
                        <a:rPr lang="es-ES" sz="11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Levin-Lin-Chu</a:t>
                      </a:r>
                      <a:r>
                        <a:rPr lang="es-E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; HT: Harris-</a:t>
                      </a:r>
                      <a:r>
                        <a:rPr lang="es-ES" sz="11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Tzavalis</a:t>
                      </a:r>
                      <a:r>
                        <a:rPr lang="es-E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; B: </a:t>
                      </a:r>
                      <a:r>
                        <a:rPr lang="es-ES" sz="11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Breitung</a:t>
                      </a:r>
                      <a:r>
                        <a:rPr lang="es-E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;</a:t>
                      </a:r>
                      <a:r>
                        <a:rPr lang="es-ES" sz="11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IPS: </a:t>
                      </a:r>
                      <a:r>
                        <a:rPr lang="es-ES" sz="1100" b="1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Im</a:t>
                      </a:r>
                      <a:r>
                        <a:rPr lang="es-ES" sz="11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-Pesaran-</a:t>
                      </a:r>
                      <a:r>
                        <a:rPr lang="es-ES" sz="1100" b="1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Shin</a:t>
                      </a:r>
                      <a:r>
                        <a:rPr lang="es-ES" sz="11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; H: </a:t>
                      </a:r>
                      <a:r>
                        <a:rPr lang="es-ES" sz="1100" b="1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Hadri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96" marR="6696" marT="66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rtl="0" fontAlgn="b"/>
                      <a:endParaRPr lang="es-ES" sz="1100" b="1" i="0" u="none" strike="noStrike">
                        <a:solidFill>
                          <a:srgbClr val="000000"/>
                        </a:solidFill>
                        <a:effectLst/>
                        <a:latin typeface="Sylfaen"/>
                      </a:endParaRPr>
                    </a:p>
                  </a:txBody>
                  <a:tcPr marL="6696" marR="6696" marT="669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96" marR="6696" marT="6696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696" marR="6696" marT="6696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96" marR="6696" marT="6696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96" marR="6696" marT="6696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696" marR="6696" marT="6696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96" marR="6696" marT="6696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96" marR="6696" marT="6696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96" marR="6696" marT="6696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96" marR="6696" marT="6696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96" marR="6696" marT="6696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96" marR="6696" marT="6696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96" marR="6696" marT="6696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pSp>
        <p:nvGrpSpPr>
          <p:cNvPr id="10" name="9 Grupo"/>
          <p:cNvGrpSpPr/>
          <p:nvPr/>
        </p:nvGrpSpPr>
        <p:grpSpPr>
          <a:xfrm>
            <a:off x="2411760" y="6342831"/>
            <a:ext cx="2736303" cy="398537"/>
            <a:chOff x="2411760" y="6165304"/>
            <a:chExt cx="2736303" cy="398537"/>
          </a:xfrm>
        </p:grpSpPr>
        <p:sp>
          <p:nvSpPr>
            <p:cNvPr id="11" name="10 Proceso alternativo"/>
            <p:cNvSpPr/>
            <p:nvPr/>
          </p:nvSpPr>
          <p:spPr>
            <a:xfrm>
              <a:off x="2411760" y="6309320"/>
              <a:ext cx="180020" cy="144016"/>
            </a:xfrm>
            <a:prstGeom prst="flowChartAlternateProcess">
              <a:avLst/>
            </a:prstGeom>
            <a:solidFill>
              <a:srgbClr val="FF99CC"/>
            </a:solidFill>
            <a:ln>
              <a:solidFill>
                <a:srgbClr val="FF99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2" name="1 Título"/>
            <p:cNvSpPr>
              <a:spLocks/>
            </p:cNvSpPr>
            <p:nvPr/>
          </p:nvSpPr>
          <p:spPr bwMode="auto">
            <a:xfrm>
              <a:off x="2771800" y="6165304"/>
              <a:ext cx="2376263" cy="3985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fontAlgn="auto">
                <a:spcAft>
                  <a:spcPts val="0"/>
                </a:spcAft>
                <a:defRPr/>
              </a:pPr>
              <a:r>
                <a:rPr lang="es-MX" dirty="0" smtClean="0">
                  <a:solidFill>
                    <a:schemeClr val="tx2">
                      <a:satMod val="130000"/>
                    </a:schemeClr>
                  </a:solidFill>
                  <a:effectLst>
                    <a:outerShdw blurRad="50000" dist="30000" dir="5400000" algn="tl" rotWithShape="0">
                      <a:srgbClr val="000000">
                        <a:alpha val="30000"/>
                      </a:srgbClr>
                    </a:outerShdw>
                  </a:effectLst>
                  <a:latin typeface="+mj-lt"/>
                  <a:ea typeface="+mj-ea"/>
                  <a:cs typeface="+mj-cs"/>
                </a:rPr>
                <a:t>I(1) SERIES</a:t>
              </a:r>
              <a:endParaRPr lang="es-MX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endParaRPr>
            </a:p>
          </p:txBody>
        </p:sp>
      </p:grpSp>
      <p:grpSp>
        <p:nvGrpSpPr>
          <p:cNvPr id="13" name="12 Grupo"/>
          <p:cNvGrpSpPr/>
          <p:nvPr/>
        </p:nvGrpSpPr>
        <p:grpSpPr>
          <a:xfrm>
            <a:off x="5220073" y="6342831"/>
            <a:ext cx="2736303" cy="398537"/>
            <a:chOff x="2411760" y="6165304"/>
            <a:chExt cx="2736303" cy="398537"/>
          </a:xfrm>
        </p:grpSpPr>
        <p:sp>
          <p:nvSpPr>
            <p:cNvPr id="14" name="13 Proceso alternativo"/>
            <p:cNvSpPr/>
            <p:nvPr/>
          </p:nvSpPr>
          <p:spPr>
            <a:xfrm>
              <a:off x="2411760" y="6309320"/>
              <a:ext cx="180020" cy="144016"/>
            </a:xfrm>
            <a:prstGeom prst="flowChartAlternateProcess">
              <a:avLst/>
            </a:prstGeom>
            <a:solidFill>
              <a:srgbClr val="FF9900"/>
            </a:solidFill>
            <a:ln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5" name="1 Título"/>
            <p:cNvSpPr>
              <a:spLocks/>
            </p:cNvSpPr>
            <p:nvPr/>
          </p:nvSpPr>
          <p:spPr bwMode="auto">
            <a:xfrm>
              <a:off x="2771800" y="6165304"/>
              <a:ext cx="2376263" cy="3985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fontAlgn="auto">
                <a:spcAft>
                  <a:spcPts val="0"/>
                </a:spcAft>
                <a:defRPr/>
              </a:pPr>
              <a:r>
                <a:rPr lang="es-MX" dirty="0" smtClean="0">
                  <a:solidFill>
                    <a:schemeClr val="tx2">
                      <a:satMod val="130000"/>
                    </a:schemeClr>
                  </a:solidFill>
                  <a:effectLst>
                    <a:outerShdw blurRad="50000" dist="30000" dir="5400000" algn="tl" rotWithShape="0">
                      <a:srgbClr val="000000">
                        <a:alpha val="30000"/>
                      </a:srgbClr>
                    </a:outerShdw>
                  </a:effectLst>
                  <a:latin typeface="+mj-lt"/>
                  <a:ea typeface="+mj-ea"/>
                  <a:cs typeface="+mj-cs"/>
                </a:rPr>
                <a:t>I(0) SERIES</a:t>
              </a:r>
              <a:endParaRPr lang="es-MX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15616" y="1082923"/>
            <a:ext cx="7848872" cy="545877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MX" sz="2000" dirty="0" smtClean="0">
                <a:solidFill>
                  <a:schemeClr val="tx2">
                    <a:satMod val="130000"/>
                  </a:schemeClr>
                </a:solidFill>
              </a:rPr>
              <a:t>‘</a:t>
            </a:r>
            <a:r>
              <a:rPr lang="es-MX" sz="2000" dirty="0" err="1" smtClean="0">
                <a:solidFill>
                  <a:schemeClr val="tx2">
                    <a:satMod val="130000"/>
                  </a:schemeClr>
                </a:solidFill>
              </a:rPr>
              <a:t>First</a:t>
            </a:r>
            <a:r>
              <a:rPr lang="es-MX" sz="2000" dirty="0" smtClean="0">
                <a:solidFill>
                  <a:schemeClr val="tx2">
                    <a:satMod val="130000"/>
                  </a:schemeClr>
                </a:solidFill>
              </a:rPr>
              <a:t> </a:t>
            </a:r>
            <a:r>
              <a:rPr lang="es-MX" sz="2000" dirty="0" err="1" smtClean="0">
                <a:solidFill>
                  <a:schemeClr val="tx2">
                    <a:satMod val="130000"/>
                  </a:schemeClr>
                </a:solidFill>
              </a:rPr>
              <a:t>Generation</a:t>
            </a:r>
            <a:r>
              <a:rPr lang="es-MX" sz="2000" dirty="0" smtClean="0">
                <a:solidFill>
                  <a:schemeClr val="tx2">
                    <a:satMod val="130000"/>
                  </a:schemeClr>
                </a:solidFill>
              </a:rPr>
              <a:t>’ </a:t>
            </a:r>
            <a:r>
              <a:rPr lang="es-MX" sz="2000" dirty="0" err="1" smtClean="0">
                <a:solidFill>
                  <a:schemeClr val="tx2">
                    <a:satMod val="130000"/>
                  </a:schemeClr>
                </a:solidFill>
              </a:rPr>
              <a:t>Unit</a:t>
            </a:r>
            <a:r>
              <a:rPr lang="es-MX" sz="2000" dirty="0" smtClean="0">
                <a:solidFill>
                  <a:schemeClr val="tx2">
                    <a:satMod val="130000"/>
                  </a:schemeClr>
                </a:solidFill>
              </a:rPr>
              <a:t> </a:t>
            </a:r>
            <a:r>
              <a:rPr lang="es-MX" sz="2000" dirty="0" err="1" smtClean="0">
                <a:solidFill>
                  <a:schemeClr val="tx2">
                    <a:satMod val="130000"/>
                  </a:schemeClr>
                </a:solidFill>
              </a:rPr>
              <a:t>Root</a:t>
            </a:r>
            <a:r>
              <a:rPr lang="es-MX" sz="2000" dirty="0" smtClean="0">
                <a:solidFill>
                  <a:schemeClr val="tx2">
                    <a:satMod val="130000"/>
                  </a:schemeClr>
                </a:solidFill>
              </a:rPr>
              <a:t> </a:t>
            </a:r>
            <a:r>
              <a:rPr lang="es-MX" sz="2000" dirty="0" err="1" smtClean="0">
                <a:solidFill>
                  <a:schemeClr val="tx2">
                    <a:satMod val="130000"/>
                  </a:schemeClr>
                </a:solidFill>
              </a:rPr>
              <a:t>Tests</a:t>
            </a:r>
            <a:r>
              <a:rPr lang="es-MX" sz="2000" dirty="0" smtClean="0">
                <a:solidFill>
                  <a:schemeClr val="tx2">
                    <a:satMod val="130000"/>
                  </a:schemeClr>
                </a:solidFill>
              </a:rPr>
              <a:t>. No </a:t>
            </a:r>
            <a:r>
              <a:rPr lang="es-MX" sz="2000" dirty="0" err="1" smtClean="0">
                <a:solidFill>
                  <a:schemeClr val="tx2">
                    <a:satMod val="130000"/>
                  </a:schemeClr>
                </a:solidFill>
              </a:rPr>
              <a:t>robust</a:t>
            </a:r>
            <a:r>
              <a:rPr lang="es-MX" sz="2000" dirty="0" smtClean="0">
                <a:solidFill>
                  <a:schemeClr val="tx2">
                    <a:satMod val="130000"/>
                  </a:schemeClr>
                </a:solidFill>
              </a:rPr>
              <a:t> </a:t>
            </a:r>
            <a:r>
              <a:rPr lang="es-MX" sz="2000" dirty="0" err="1" smtClean="0">
                <a:solidFill>
                  <a:schemeClr val="tx2">
                    <a:satMod val="130000"/>
                  </a:schemeClr>
                </a:solidFill>
              </a:rPr>
              <a:t>to</a:t>
            </a:r>
            <a:r>
              <a:rPr lang="es-MX" sz="2000" dirty="0" smtClean="0">
                <a:solidFill>
                  <a:schemeClr val="tx2">
                    <a:satMod val="130000"/>
                  </a:schemeClr>
                </a:solidFill>
              </a:rPr>
              <a:t> </a:t>
            </a:r>
            <a:r>
              <a:rPr lang="es-MX" sz="2000" dirty="0" err="1" smtClean="0">
                <a:solidFill>
                  <a:schemeClr val="tx2">
                    <a:satMod val="130000"/>
                  </a:schemeClr>
                </a:solidFill>
              </a:rPr>
              <a:t>cross-sectional</a:t>
            </a:r>
            <a:r>
              <a:rPr lang="es-MX" sz="2000" dirty="0" smtClean="0">
                <a:solidFill>
                  <a:schemeClr val="tx2">
                    <a:satMod val="130000"/>
                  </a:schemeClr>
                </a:solidFill>
              </a:rPr>
              <a:t> </a:t>
            </a:r>
            <a:r>
              <a:rPr lang="es-MX" sz="2000" dirty="0" err="1" smtClean="0">
                <a:solidFill>
                  <a:schemeClr val="tx2">
                    <a:satMod val="130000"/>
                  </a:schemeClr>
                </a:solidFill>
              </a:rPr>
              <a:t>dependence</a:t>
            </a:r>
            <a:endParaRPr lang="es-MX" sz="2000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1331640" y="188640"/>
            <a:ext cx="7497762" cy="462235"/>
          </a:xfrm>
          <a:prstGeom prst="rect">
            <a:avLst/>
          </a:prstGeom>
        </p:spPr>
        <p:txBody>
          <a:bodyPr anchor="ctr">
            <a:normAutofit fontScale="92500" lnSpcReduction="100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300" kern="1200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9pPr>
            <a:extLst/>
          </a:lstStyle>
          <a:p>
            <a:pPr algn="ctr"/>
            <a:r>
              <a:rPr lang="es-ES" sz="2800" dirty="0" err="1"/>
              <a:t>Statistical</a:t>
            </a:r>
            <a:r>
              <a:rPr lang="es-ES" sz="2800" dirty="0"/>
              <a:t> </a:t>
            </a:r>
            <a:r>
              <a:rPr lang="es-ES" sz="2800" dirty="0" err="1"/>
              <a:t>preliminary</a:t>
            </a:r>
            <a:r>
              <a:rPr lang="es-ES" sz="2800" dirty="0"/>
              <a:t> </a:t>
            </a:r>
            <a:r>
              <a:rPr lang="es-ES" sz="2800" dirty="0" err="1"/>
              <a:t>analysis</a:t>
            </a:r>
            <a:endParaRPr lang="es-ES" sz="2800" dirty="0"/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4067944" y="650875"/>
            <a:ext cx="4032448" cy="432048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300" kern="1200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9pPr>
            <a:extLst/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s-MX" sz="2000" dirty="0" smtClean="0">
                <a:solidFill>
                  <a:schemeClr val="tx2">
                    <a:satMod val="130000"/>
                  </a:schemeClr>
                </a:solidFill>
              </a:rPr>
              <a:t>Time series </a:t>
            </a:r>
            <a:r>
              <a:rPr lang="es-MX" sz="2000" dirty="0" err="1" smtClean="0">
                <a:solidFill>
                  <a:schemeClr val="tx2">
                    <a:satMod val="130000"/>
                  </a:schemeClr>
                </a:solidFill>
              </a:rPr>
              <a:t>properties</a:t>
            </a:r>
            <a:endParaRPr lang="es-MX" sz="2000" dirty="0">
              <a:solidFill>
                <a:schemeClr val="tx2">
                  <a:satMod val="130000"/>
                </a:schemeClr>
              </a:solidFill>
            </a:endParaRPr>
          </a:p>
        </p:txBody>
      </p:sp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8645183"/>
              </p:ext>
            </p:extLst>
          </p:nvPr>
        </p:nvGraphicFramePr>
        <p:xfrm>
          <a:off x="395541" y="1772816"/>
          <a:ext cx="8640954" cy="338781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17211"/>
                <a:gridCol w="617211"/>
                <a:gridCol w="617211"/>
                <a:gridCol w="617211"/>
                <a:gridCol w="617211"/>
                <a:gridCol w="617211"/>
                <a:gridCol w="617211"/>
                <a:gridCol w="617211"/>
                <a:gridCol w="617211"/>
                <a:gridCol w="617211"/>
                <a:gridCol w="617211"/>
                <a:gridCol w="617211"/>
                <a:gridCol w="617211"/>
                <a:gridCol w="617211"/>
              </a:tblGrid>
              <a:tr h="178306"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696" marR="6696" marT="669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u="none" strike="noStrike" dirty="0">
                          <a:effectLst/>
                          <a:latin typeface="+mn-lt"/>
                        </a:rPr>
                        <a:t> 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696" marR="6696" marT="6696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1" u="none" strike="noStrike" dirty="0" err="1">
                          <a:effectLst/>
                          <a:latin typeface="+mn-lt"/>
                        </a:rPr>
                        <a:t>lpvr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696" marR="6696" marT="6696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1" u="none" strike="noStrike" dirty="0" err="1">
                          <a:effectLst/>
                          <a:latin typeface="+mn-lt"/>
                        </a:rPr>
                        <a:t>lstk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696" marR="6696" marT="6696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1" u="none" strike="noStrike" dirty="0" err="1">
                          <a:effectLst/>
                          <a:latin typeface="+mn-lt"/>
                        </a:rPr>
                        <a:t>lrpc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696" marR="6696" marT="6696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1" u="none" strike="noStrike" dirty="0" err="1">
                          <a:effectLst/>
                          <a:latin typeface="+mn-lt"/>
                        </a:rPr>
                        <a:t>itr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696" marR="6696" marT="6696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1" u="none" strike="noStrike" dirty="0" err="1">
                          <a:effectLst/>
                          <a:latin typeface="+mn-lt"/>
                        </a:rPr>
                        <a:t>srp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696" marR="6696" marT="6696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1" u="none" strike="noStrike" dirty="0" err="1">
                          <a:effectLst/>
                          <a:latin typeface="+mn-lt"/>
                        </a:rPr>
                        <a:t>lune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696" marR="6696" marT="6696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1" u="none" strike="noStrike" dirty="0" err="1">
                          <a:effectLst/>
                          <a:latin typeface="+mn-lt"/>
                        </a:rPr>
                        <a:t>lact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696" marR="6696" marT="6696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1" u="none" strike="noStrike" dirty="0" err="1">
                          <a:effectLst/>
                          <a:latin typeface="+mn-lt"/>
                        </a:rPr>
                        <a:t>lagr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696" marR="6696" marT="6696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1" u="none" strike="noStrike" dirty="0" err="1">
                          <a:effectLst/>
                          <a:latin typeface="+mn-lt"/>
                        </a:rPr>
                        <a:t>lind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696" marR="6696" marT="6696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1" u="none" strike="noStrike" dirty="0" err="1">
                          <a:effectLst/>
                          <a:latin typeface="+mn-lt"/>
                        </a:rPr>
                        <a:t>lcot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696" marR="6696" marT="6696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1" u="none" strike="noStrike" dirty="0" err="1">
                          <a:effectLst/>
                          <a:latin typeface="+mn-lt"/>
                        </a:rPr>
                        <a:t>lser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696" marR="6696" marT="6696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1" u="none" strike="noStrike" dirty="0" err="1">
                          <a:effectLst/>
                          <a:latin typeface="+mn-lt"/>
                        </a:rPr>
                        <a:t>lhst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696" marR="6696" marT="6696" marB="0" anchor="b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78306">
                <a:tc rowSpan="4">
                  <a:txBody>
                    <a:bodyPr/>
                    <a:lstStyle/>
                    <a:p>
                      <a:pPr algn="ctr" fontAlgn="b"/>
                      <a:r>
                        <a:rPr lang="es-ES" sz="1100" b="1" u="none" strike="noStrike" dirty="0" smtClean="0">
                          <a:effectLst/>
                          <a:latin typeface="+mn-lt"/>
                        </a:rPr>
                        <a:t>P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696" marR="6696" marT="66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  <a:latin typeface="+mn-lt"/>
                        </a:rPr>
                        <a:t>level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696" marR="6696" marT="669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37.56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64.32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236.62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1590.35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34.56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128.68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160.13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244.83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189.40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188.39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250.47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82.26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99CC"/>
                    </a:solidFill>
                  </a:tcPr>
                </a:tc>
              </a:tr>
              <a:tr h="178306">
                <a:tc vMerge="1">
                  <a:txBody>
                    <a:bodyPr/>
                    <a:lstStyle/>
                    <a:p>
                      <a:pPr algn="l" fontAlgn="b"/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96" marR="6696" marT="6696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100" u="none" strike="noStrike">
                          <a:effectLst/>
                          <a:latin typeface="+mn-lt"/>
                        </a:rPr>
                        <a:t>p-value</a:t>
                      </a:r>
                      <a:endParaRPr lang="es-ES" sz="11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696" marR="6696" marT="669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1.00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0.99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0.00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0.00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1.00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0.03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0.01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0.00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0.00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0.00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0.00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0.90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99CC"/>
                    </a:solidFill>
                  </a:tcPr>
                </a:tc>
              </a:tr>
              <a:tr h="178306">
                <a:tc vMerge="1">
                  <a:txBody>
                    <a:bodyPr/>
                    <a:lstStyle/>
                    <a:p>
                      <a:pPr algn="l" fontAlgn="b"/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96" marR="6696" marT="6696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100" u="none" strike="noStrike">
                          <a:effectLst/>
                          <a:latin typeface="+mn-lt"/>
                        </a:rPr>
                        <a:t>first diff</a:t>
                      </a:r>
                      <a:endParaRPr lang="es-ES" sz="11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696" marR="6696" marT="669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378.09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242.26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691.71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2483.33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459.88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746.70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633.67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713.02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731.36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701.86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782.41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591.37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99CC"/>
                    </a:solidFill>
                  </a:tcPr>
                </a:tc>
              </a:tr>
              <a:tr h="178306">
                <a:tc vMerge="1">
                  <a:txBody>
                    <a:bodyPr/>
                    <a:lstStyle/>
                    <a:p>
                      <a:pPr algn="l" fontAlgn="b"/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96" marR="6696" marT="6696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100" u="none" strike="noStrike" dirty="0">
                          <a:effectLst/>
                          <a:latin typeface="+mn-lt"/>
                        </a:rPr>
                        <a:t>p-</a:t>
                      </a:r>
                      <a:r>
                        <a:rPr lang="es-ES" sz="1100" u="none" strike="noStrike" dirty="0" err="1">
                          <a:effectLst/>
                          <a:latin typeface="+mn-lt"/>
                        </a:rPr>
                        <a:t>value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696" marR="6696" marT="669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0.00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0.00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0.00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0.00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0.00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0.00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0.00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0.00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0.00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0.00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0.00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0.00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</a:tr>
              <a:tr h="178306">
                <a:tc rowSpan="4"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Z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696" marR="6696" marT="66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  <a:latin typeface="+mn-lt"/>
                        </a:rPr>
                        <a:t>level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696" marR="6696" marT="669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6.61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4.00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-4.26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-33.93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7.68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-1.94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-3.03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-7.00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-4.99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-3.82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-7.13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2.57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99CC"/>
                    </a:solidFill>
                  </a:tcPr>
                </a:tc>
              </a:tr>
              <a:tr h="178306">
                <a:tc vMerge="1">
                  <a:txBody>
                    <a:bodyPr/>
                    <a:lstStyle/>
                    <a:p>
                      <a:pPr algn="l" fontAlgn="b"/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96" marR="6696" marT="6696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100" u="none" strike="noStrike">
                          <a:effectLst/>
                          <a:latin typeface="+mn-lt"/>
                        </a:rPr>
                        <a:t>p-value</a:t>
                      </a:r>
                      <a:endParaRPr lang="es-ES" sz="11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696" marR="6696" marT="669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1.00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1.00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0.00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0.00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1.00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0.03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0.01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0.00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0.00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0.00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0.00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0.99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99CC"/>
                    </a:solidFill>
                  </a:tcPr>
                </a:tc>
              </a:tr>
              <a:tr h="178306">
                <a:tc vMerge="1">
                  <a:txBody>
                    <a:bodyPr/>
                    <a:lstStyle/>
                    <a:p>
                      <a:pPr algn="l" fontAlgn="b"/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96" marR="6696" marT="6696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100" u="none" strike="noStrike">
                          <a:effectLst/>
                          <a:latin typeface="+mn-lt"/>
                        </a:rPr>
                        <a:t>first diff</a:t>
                      </a:r>
                      <a:endParaRPr lang="es-ES" sz="11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696" marR="6696" marT="669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-10.70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-6.77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-19.14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-45.49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-15.06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-20.44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-19.14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-20.67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-20.97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-20.43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-21.91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-16.68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99CC"/>
                    </a:solidFill>
                  </a:tcPr>
                </a:tc>
              </a:tr>
              <a:tr h="178306">
                <a:tc vMerge="1">
                  <a:txBody>
                    <a:bodyPr/>
                    <a:lstStyle/>
                    <a:p>
                      <a:pPr algn="l" fontAlgn="b"/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96" marR="6696" marT="6696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100" u="none" strike="noStrike" dirty="0">
                          <a:effectLst/>
                          <a:latin typeface="+mn-lt"/>
                        </a:rPr>
                        <a:t>p-</a:t>
                      </a:r>
                      <a:r>
                        <a:rPr lang="es-ES" sz="1100" u="none" strike="noStrike" dirty="0" err="1">
                          <a:effectLst/>
                          <a:latin typeface="+mn-lt"/>
                        </a:rPr>
                        <a:t>value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696" marR="6696" marT="669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0.00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0.00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0.00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0.00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0.00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0.00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0.00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0.00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0.00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0.00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0.00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0.00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</a:tr>
              <a:tr h="178306">
                <a:tc rowSpan="4"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L*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696" marR="6696" marT="66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  <a:latin typeface="+mn-lt"/>
                        </a:rPr>
                        <a:t>level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696" marR="6696" marT="669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6.77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4.02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-6.03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-62.11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7.91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-2.07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-3.30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-7.83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-5.35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-4.25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-8.25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2.55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99CC"/>
                    </a:solidFill>
                  </a:tcPr>
                </a:tc>
              </a:tr>
              <a:tr h="178306">
                <a:tc vMerge="1">
                  <a:txBody>
                    <a:bodyPr/>
                    <a:lstStyle/>
                    <a:p>
                      <a:pPr algn="l" fontAlgn="b"/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96" marR="6696" marT="6696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100" u="none" strike="noStrike">
                          <a:effectLst/>
                          <a:latin typeface="+mn-lt"/>
                        </a:rPr>
                        <a:t>p-value</a:t>
                      </a:r>
                      <a:endParaRPr lang="es-ES" sz="11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696" marR="6696" marT="669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1.00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0.99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0.00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0.00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1.00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0.02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0.01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0.00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0.00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0.00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0.00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0.99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99CC"/>
                    </a:solidFill>
                  </a:tcPr>
                </a:tc>
              </a:tr>
              <a:tr h="178306">
                <a:tc vMerge="1">
                  <a:txBody>
                    <a:bodyPr/>
                    <a:lstStyle/>
                    <a:p>
                      <a:pPr algn="l" fontAlgn="b"/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96" marR="6696" marT="6696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100" u="none" strike="noStrike">
                          <a:effectLst/>
                          <a:latin typeface="+mn-lt"/>
                        </a:rPr>
                        <a:t>first diff</a:t>
                      </a:r>
                      <a:endParaRPr lang="es-ES" sz="11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696" marR="6696" marT="669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-13.32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-7.61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-26.80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-97.00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-17.62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-28.90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-24.58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-27.67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-28.43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-27.33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-30.45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-22.49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99CC"/>
                    </a:solidFill>
                  </a:tcPr>
                </a:tc>
              </a:tr>
              <a:tr h="178306">
                <a:tc vMerge="1">
                  <a:txBody>
                    <a:bodyPr/>
                    <a:lstStyle/>
                    <a:p>
                      <a:pPr algn="l" fontAlgn="b"/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96" marR="6696" marT="6696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100" u="none" strike="noStrike">
                          <a:effectLst/>
                          <a:latin typeface="+mn-lt"/>
                        </a:rPr>
                        <a:t>p-value</a:t>
                      </a:r>
                      <a:endParaRPr lang="es-ES" sz="11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696" marR="6696" marT="669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0.00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0.00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0.00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0.00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0.00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0.00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0.00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0.00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0.00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0.00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0.00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0.00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</a:tr>
              <a:tr h="178306">
                <a:tc rowSpan="4"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Pm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696" marR="6696" marT="66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  <a:latin typeface="+mn-lt"/>
                        </a:rPr>
                        <a:t>level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696" marR="6696" marT="669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-4.41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-2.52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9.66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105.38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-4.62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2.02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4.25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10.24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6.32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6.25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10.64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-1.25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99CC"/>
                    </a:solidFill>
                  </a:tcPr>
                </a:tc>
              </a:tr>
              <a:tr h="178306">
                <a:tc vMerge="1">
                  <a:txBody>
                    <a:bodyPr/>
                    <a:lstStyle/>
                    <a:p>
                      <a:pPr algn="l" fontAlgn="b"/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96" marR="6696" marT="6696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100" u="none" strike="noStrike">
                          <a:effectLst/>
                          <a:latin typeface="+mn-lt"/>
                        </a:rPr>
                        <a:t>p-value</a:t>
                      </a:r>
                      <a:endParaRPr lang="es-ES" sz="11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696" marR="6696" marT="669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1.00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1.00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0.00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0.00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1.00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0.02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0.00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0.00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0.00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0.00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0.00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0.89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99CC"/>
                    </a:solidFill>
                  </a:tcPr>
                </a:tc>
              </a:tr>
              <a:tr h="178306">
                <a:tc vMerge="1">
                  <a:txBody>
                    <a:bodyPr/>
                    <a:lstStyle/>
                    <a:p>
                      <a:pPr algn="l" fontAlgn="b"/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96" marR="6696" marT="6696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100" u="none" strike="noStrike">
                          <a:effectLst/>
                          <a:latin typeface="+mn-lt"/>
                        </a:rPr>
                        <a:t>first diff</a:t>
                      </a:r>
                      <a:endParaRPr lang="es-ES" sz="11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696" marR="6696" marT="669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19.66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10.05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41.84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-168.52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25.44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45.73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32.73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43.34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44.64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42.56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48.25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34.75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99CC"/>
                    </a:solidFill>
                  </a:tcPr>
                </a:tc>
              </a:tr>
              <a:tr h="178306">
                <a:tc vMerge="1">
                  <a:txBody>
                    <a:bodyPr/>
                    <a:lstStyle/>
                    <a:p>
                      <a:pPr algn="l" fontAlgn="b"/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96" marR="6696" marT="6696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100" u="none" strike="noStrike">
                          <a:effectLst/>
                          <a:latin typeface="+mn-lt"/>
                        </a:rPr>
                        <a:t>p-value</a:t>
                      </a:r>
                      <a:endParaRPr lang="es-ES" sz="11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696" marR="6696" marT="669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0.00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0.00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0.00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0.00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0.00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0.00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0.00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0.00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0.00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0.00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0.00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0.00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</a:tr>
              <a:tr h="356612">
                <a:tc gridSpan="14"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Phillips-</a:t>
                      </a:r>
                      <a:r>
                        <a:rPr lang="es-ES" sz="11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Perron</a:t>
                      </a:r>
                      <a:r>
                        <a:rPr lang="es-ES" sz="11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s-ES" sz="1100" b="1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Tests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696" marR="6696" marT="66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rtl="0" fontAlgn="b"/>
                      <a:endParaRPr lang="es-ES" sz="1100" b="1" i="0" u="none" strike="noStrike">
                        <a:solidFill>
                          <a:srgbClr val="000000"/>
                        </a:solidFill>
                        <a:effectLst/>
                        <a:latin typeface="Sylfaen"/>
                      </a:endParaRPr>
                    </a:p>
                  </a:txBody>
                  <a:tcPr marL="6696" marR="6696" marT="669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96" marR="6696" marT="6696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696" marR="6696" marT="6696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96" marR="6696" marT="6696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96" marR="6696" marT="6696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696" marR="6696" marT="6696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96" marR="6696" marT="6696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96" marR="6696" marT="6696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96" marR="6696" marT="6696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96" marR="6696" marT="6696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96" marR="6696" marT="6696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96" marR="6696" marT="6696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96" marR="6696" marT="6696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pSp>
        <p:nvGrpSpPr>
          <p:cNvPr id="10" name="9 Grupo"/>
          <p:cNvGrpSpPr/>
          <p:nvPr/>
        </p:nvGrpSpPr>
        <p:grpSpPr>
          <a:xfrm>
            <a:off x="2411760" y="5805264"/>
            <a:ext cx="2736303" cy="398537"/>
            <a:chOff x="2411760" y="6165304"/>
            <a:chExt cx="2736303" cy="398537"/>
          </a:xfrm>
        </p:grpSpPr>
        <p:sp>
          <p:nvSpPr>
            <p:cNvPr id="11" name="10 Proceso alternativo"/>
            <p:cNvSpPr/>
            <p:nvPr/>
          </p:nvSpPr>
          <p:spPr>
            <a:xfrm>
              <a:off x="2411760" y="6309320"/>
              <a:ext cx="180020" cy="144016"/>
            </a:xfrm>
            <a:prstGeom prst="flowChartAlternateProcess">
              <a:avLst/>
            </a:prstGeom>
            <a:solidFill>
              <a:srgbClr val="FF99CC"/>
            </a:solidFill>
            <a:ln>
              <a:solidFill>
                <a:srgbClr val="FF99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2" name="1 Título"/>
            <p:cNvSpPr>
              <a:spLocks/>
            </p:cNvSpPr>
            <p:nvPr/>
          </p:nvSpPr>
          <p:spPr bwMode="auto">
            <a:xfrm>
              <a:off x="2771800" y="6165304"/>
              <a:ext cx="2376263" cy="3985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fontAlgn="auto">
                <a:spcAft>
                  <a:spcPts val="0"/>
                </a:spcAft>
                <a:defRPr/>
              </a:pPr>
              <a:r>
                <a:rPr lang="es-MX" dirty="0" smtClean="0">
                  <a:solidFill>
                    <a:schemeClr val="tx2">
                      <a:satMod val="130000"/>
                    </a:schemeClr>
                  </a:solidFill>
                  <a:effectLst>
                    <a:outerShdw blurRad="50000" dist="30000" dir="5400000" algn="tl" rotWithShape="0">
                      <a:srgbClr val="000000">
                        <a:alpha val="30000"/>
                      </a:srgbClr>
                    </a:outerShdw>
                  </a:effectLst>
                  <a:latin typeface="+mj-lt"/>
                  <a:ea typeface="+mj-ea"/>
                  <a:cs typeface="+mj-cs"/>
                </a:rPr>
                <a:t>I(1) SERIES</a:t>
              </a:r>
              <a:endParaRPr lang="es-MX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endParaRPr>
            </a:p>
          </p:txBody>
        </p:sp>
      </p:grpSp>
      <p:grpSp>
        <p:nvGrpSpPr>
          <p:cNvPr id="13" name="12 Grupo"/>
          <p:cNvGrpSpPr/>
          <p:nvPr/>
        </p:nvGrpSpPr>
        <p:grpSpPr>
          <a:xfrm>
            <a:off x="5220073" y="5805264"/>
            <a:ext cx="2736303" cy="398537"/>
            <a:chOff x="2411760" y="6165304"/>
            <a:chExt cx="2736303" cy="398537"/>
          </a:xfrm>
        </p:grpSpPr>
        <p:sp>
          <p:nvSpPr>
            <p:cNvPr id="14" name="13 Proceso alternativo"/>
            <p:cNvSpPr/>
            <p:nvPr/>
          </p:nvSpPr>
          <p:spPr>
            <a:xfrm>
              <a:off x="2411760" y="6309320"/>
              <a:ext cx="180020" cy="144016"/>
            </a:xfrm>
            <a:prstGeom prst="flowChartAlternateProcess">
              <a:avLst/>
            </a:prstGeom>
            <a:solidFill>
              <a:srgbClr val="FF9900"/>
            </a:solidFill>
            <a:ln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5" name="1 Título"/>
            <p:cNvSpPr>
              <a:spLocks/>
            </p:cNvSpPr>
            <p:nvPr/>
          </p:nvSpPr>
          <p:spPr bwMode="auto">
            <a:xfrm>
              <a:off x="2771800" y="6165304"/>
              <a:ext cx="2376263" cy="3985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fontAlgn="auto">
                <a:spcAft>
                  <a:spcPts val="0"/>
                </a:spcAft>
                <a:defRPr/>
              </a:pPr>
              <a:r>
                <a:rPr lang="es-MX" dirty="0" smtClean="0">
                  <a:solidFill>
                    <a:schemeClr val="tx2">
                      <a:satMod val="130000"/>
                    </a:schemeClr>
                  </a:solidFill>
                  <a:effectLst>
                    <a:outerShdw blurRad="50000" dist="30000" dir="5400000" algn="tl" rotWithShape="0">
                      <a:srgbClr val="000000">
                        <a:alpha val="30000"/>
                      </a:srgbClr>
                    </a:outerShdw>
                  </a:effectLst>
                  <a:latin typeface="+mj-lt"/>
                  <a:ea typeface="+mj-ea"/>
                  <a:cs typeface="+mj-cs"/>
                </a:rPr>
                <a:t>I(0) SERIES</a:t>
              </a:r>
              <a:endParaRPr lang="es-MX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68788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03849" y="1124744"/>
            <a:ext cx="4608512" cy="432048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MX" sz="2000" dirty="0" err="1" smtClean="0">
                <a:solidFill>
                  <a:schemeClr val="tx2">
                    <a:satMod val="130000"/>
                  </a:schemeClr>
                </a:solidFill>
              </a:rPr>
              <a:t>Pesaran’s</a:t>
            </a:r>
            <a:r>
              <a:rPr lang="es-MX" sz="2000" dirty="0" smtClean="0">
                <a:solidFill>
                  <a:schemeClr val="tx2">
                    <a:satMod val="130000"/>
                  </a:schemeClr>
                </a:solidFill>
              </a:rPr>
              <a:t> </a:t>
            </a:r>
            <a:r>
              <a:rPr lang="es-MX" sz="2000" dirty="0">
                <a:solidFill>
                  <a:schemeClr val="tx2">
                    <a:satMod val="130000"/>
                  </a:schemeClr>
                </a:solidFill>
              </a:rPr>
              <a:t>CIPS. </a:t>
            </a:r>
            <a:r>
              <a:rPr lang="es-MX" sz="2000" dirty="0" smtClean="0">
                <a:solidFill>
                  <a:schemeClr val="tx2">
                    <a:satMod val="130000"/>
                  </a:schemeClr>
                </a:solidFill>
              </a:rPr>
              <a:t> </a:t>
            </a:r>
            <a:r>
              <a:rPr lang="es-MX" sz="2000" dirty="0" err="1" smtClean="0">
                <a:solidFill>
                  <a:schemeClr val="tx2">
                    <a:satMod val="130000"/>
                  </a:schemeClr>
                </a:solidFill>
              </a:rPr>
              <a:t>Most</a:t>
            </a:r>
            <a:r>
              <a:rPr lang="es-MX" sz="2000" dirty="0" smtClean="0">
                <a:solidFill>
                  <a:schemeClr val="tx2">
                    <a:satMod val="130000"/>
                  </a:schemeClr>
                </a:solidFill>
              </a:rPr>
              <a:t> of </a:t>
            </a:r>
            <a:r>
              <a:rPr lang="es-MX" sz="2000" dirty="0" err="1" smtClean="0">
                <a:solidFill>
                  <a:schemeClr val="tx2">
                    <a:satMod val="130000"/>
                  </a:schemeClr>
                </a:solidFill>
              </a:rPr>
              <a:t>the</a:t>
            </a:r>
            <a:r>
              <a:rPr lang="es-MX" sz="2000" dirty="0" smtClean="0">
                <a:solidFill>
                  <a:schemeClr val="tx2">
                    <a:satMod val="130000"/>
                  </a:schemeClr>
                </a:solidFill>
              </a:rPr>
              <a:t> series </a:t>
            </a:r>
            <a:r>
              <a:rPr lang="es-MX" sz="2000" dirty="0">
                <a:solidFill>
                  <a:schemeClr val="tx2">
                    <a:satMod val="130000"/>
                  </a:schemeClr>
                </a:solidFill>
              </a:rPr>
              <a:t>are I(1</a:t>
            </a:r>
            <a:r>
              <a:rPr lang="es-MX" sz="2000" dirty="0" smtClean="0">
                <a:solidFill>
                  <a:schemeClr val="tx2">
                    <a:satMod val="130000"/>
                  </a:schemeClr>
                </a:solidFill>
              </a:rPr>
              <a:t>)</a:t>
            </a:r>
            <a:endParaRPr lang="es-MX" sz="2000" dirty="0">
              <a:solidFill>
                <a:schemeClr val="tx2">
                  <a:satMod val="130000"/>
                </a:schemeClr>
              </a:solidFill>
            </a:endParaRPr>
          </a:p>
        </p:txBody>
      </p:sp>
      <p:graphicFrame>
        <p:nvGraphicFramePr>
          <p:cNvPr id="3" name="2 Marcador de contenido"/>
          <p:cNvGraphicFramePr>
            <a:graphicFrameLocks noGrp="1"/>
          </p:cNvGraphicFramePr>
          <p:nvPr>
            <p:ph idx="1"/>
          </p:nvPr>
        </p:nvGraphicFramePr>
        <p:xfrm>
          <a:off x="2136775" y="1693863"/>
          <a:ext cx="6096000" cy="41624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07033"/>
                <a:gridCol w="816967"/>
                <a:gridCol w="762000"/>
                <a:gridCol w="762000"/>
                <a:gridCol w="762000"/>
                <a:gridCol w="762000"/>
                <a:gridCol w="599529"/>
                <a:gridCol w="924471"/>
              </a:tblGrid>
              <a:tr h="200025">
                <a:tc>
                  <a:txBody>
                    <a:bodyPr/>
                    <a:lstStyle/>
                    <a:p>
                      <a:pPr algn="l" fontAlgn="b"/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  <a:cs typeface="Calibri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ES" sz="1100" b="1" u="none" strike="noStrike" dirty="0">
                          <a:effectLst/>
                          <a:latin typeface="Sylfaen" pitchFamily="18" charset="0"/>
                          <a:cs typeface="Calibri" pitchFamily="34" charset="0"/>
                        </a:rPr>
                        <a:t>LEVELS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  <a:cs typeface="Calibri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  <a:cs typeface="Calibri" pitchFamily="34" charset="0"/>
                      </a:endParaRPr>
                    </a:p>
                  </a:txBody>
                  <a:tcPr marL="9525" marR="9525" marT="9525" marB="0" anchor="b"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ES" sz="1100" b="1" u="none" strike="noStrike" dirty="0">
                          <a:effectLst/>
                          <a:latin typeface="Sylfaen" pitchFamily="18" charset="0"/>
                          <a:cs typeface="Calibri" pitchFamily="34" charset="0"/>
                        </a:rPr>
                        <a:t>FIRST DIFFERENCE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  <a:cs typeface="Calibri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  <a:cs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u="none" strike="noStrike" dirty="0">
                          <a:effectLst/>
                          <a:latin typeface="Sylfaen" pitchFamily="18" charset="0"/>
                          <a:cs typeface="Calibri" pitchFamily="34" charset="0"/>
                        </a:rPr>
                        <a:t>CONCLUSION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  <a:cs typeface="Calibri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u="none" strike="noStrike" dirty="0">
                          <a:effectLst/>
                          <a:latin typeface="Sylfaen" pitchFamily="18" charset="0"/>
                          <a:cs typeface="Calibri" pitchFamily="34" charset="0"/>
                        </a:rPr>
                        <a:t> 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  <a:cs typeface="Calibri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1" u="none" strike="noStrike" dirty="0">
                          <a:effectLst/>
                          <a:latin typeface="Sylfaen" pitchFamily="18" charset="0"/>
                          <a:cs typeface="Calibri" pitchFamily="34" charset="0"/>
                        </a:rPr>
                        <a:t>CIPS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  <a:cs typeface="Calibri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1" u="none" strike="noStrike" dirty="0">
                          <a:effectLst/>
                          <a:latin typeface="Sylfaen" pitchFamily="18" charset="0"/>
                          <a:cs typeface="Calibri" pitchFamily="34" charset="0"/>
                        </a:rPr>
                        <a:t>p-val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  <a:cs typeface="Calibri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1" u="none" strike="noStrike" dirty="0">
                          <a:effectLst/>
                          <a:latin typeface="Sylfaen" pitchFamily="18" charset="0"/>
                          <a:cs typeface="Calibri" pitchFamily="34" charset="0"/>
                        </a:rPr>
                        <a:t>m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  <a:cs typeface="Calibri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1" u="none" strike="noStrike" dirty="0">
                          <a:effectLst/>
                          <a:latin typeface="Sylfaen" pitchFamily="18" charset="0"/>
                          <a:cs typeface="Calibri" pitchFamily="34" charset="0"/>
                        </a:rPr>
                        <a:t>CIPS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  <a:cs typeface="Calibri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1" u="none" strike="noStrike" dirty="0">
                          <a:effectLst/>
                          <a:latin typeface="Sylfaen" pitchFamily="18" charset="0"/>
                          <a:cs typeface="Calibri" pitchFamily="34" charset="0"/>
                        </a:rPr>
                        <a:t>p-val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  <a:cs typeface="Calibri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1" u="none" strike="noStrike" dirty="0">
                          <a:effectLst/>
                          <a:latin typeface="Sylfaen" pitchFamily="18" charset="0"/>
                          <a:cs typeface="Calibri" pitchFamily="34" charset="0"/>
                        </a:rPr>
                        <a:t>m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  <a:cs typeface="Calibri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1" u="none" strike="noStrike" dirty="0">
                          <a:effectLst/>
                          <a:latin typeface="Sylfaen" pitchFamily="18" charset="0"/>
                          <a:cs typeface="Calibri" pitchFamily="34" charset="0"/>
                        </a:rPr>
                        <a:t>d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  <a:cs typeface="Calibri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1" u="none" strike="noStrike" dirty="0" err="1">
                          <a:effectLst/>
                          <a:latin typeface="Sylfaen" pitchFamily="18" charset="0"/>
                          <a:cs typeface="Calibri" pitchFamily="34" charset="0"/>
                        </a:rPr>
                        <a:t>pvr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  <a:cs typeface="Calibri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 dirty="0">
                          <a:effectLst/>
                          <a:latin typeface="Sylfaen" pitchFamily="18" charset="0"/>
                          <a:cs typeface="Calibri" pitchFamily="34" charset="0"/>
                        </a:rPr>
                        <a:t>-2.19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  <a:cs typeface="Calibri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 dirty="0">
                          <a:effectLst/>
                          <a:latin typeface="Sylfaen" pitchFamily="18" charset="0"/>
                          <a:cs typeface="Calibri" pitchFamily="34" charset="0"/>
                        </a:rPr>
                        <a:t>0.65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  <a:cs typeface="Calibri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>
                          <a:effectLst/>
                          <a:latin typeface="Sylfaen" pitchFamily="18" charset="0"/>
                          <a:cs typeface="Calibri" pitchFamily="34" charset="0"/>
                        </a:rPr>
                        <a:t>3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  <a:cs typeface="Calibri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 dirty="0">
                          <a:effectLst/>
                          <a:latin typeface="Sylfaen" pitchFamily="18" charset="0"/>
                          <a:cs typeface="Calibri" pitchFamily="34" charset="0"/>
                        </a:rPr>
                        <a:t>-2.53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  <a:cs typeface="Calibri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 dirty="0">
                          <a:effectLst/>
                          <a:latin typeface="Sylfaen" pitchFamily="18" charset="0"/>
                          <a:cs typeface="Calibri" pitchFamily="34" charset="0"/>
                        </a:rPr>
                        <a:t>0.01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  <a:cs typeface="Calibri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 dirty="0">
                          <a:effectLst/>
                          <a:latin typeface="Sylfaen" pitchFamily="18" charset="0"/>
                          <a:cs typeface="Calibri" pitchFamily="34" charset="0"/>
                        </a:rPr>
                        <a:t>2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  <a:cs typeface="Calibri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u="none" strike="noStrike" dirty="0">
                          <a:effectLst/>
                          <a:latin typeface="Sylfaen" pitchFamily="18" charset="0"/>
                          <a:cs typeface="Calibri" pitchFamily="34" charset="0"/>
                        </a:rPr>
                        <a:t>1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  <a:cs typeface="Calibri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CCFF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1" u="none" strike="noStrike">
                          <a:effectLst/>
                          <a:latin typeface="Sylfaen" pitchFamily="18" charset="0"/>
                          <a:cs typeface="Calibri" pitchFamily="34" charset="0"/>
                        </a:rPr>
                        <a:t>stk</a:t>
                      </a:r>
                      <a:endParaRPr lang="es-ES" sz="1100" b="1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  <a:cs typeface="Calibri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 dirty="0">
                          <a:effectLst/>
                          <a:latin typeface="Sylfaen" pitchFamily="18" charset="0"/>
                          <a:cs typeface="Calibri" pitchFamily="34" charset="0"/>
                        </a:rPr>
                        <a:t>-2.07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  <a:cs typeface="Calibri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 dirty="0">
                          <a:effectLst/>
                          <a:latin typeface="Sylfaen" pitchFamily="18" charset="0"/>
                          <a:cs typeface="Calibri" pitchFamily="34" charset="0"/>
                        </a:rPr>
                        <a:t>0.07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  <a:cs typeface="Calibri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 dirty="0">
                          <a:effectLst/>
                          <a:latin typeface="Sylfaen" pitchFamily="18" charset="0"/>
                          <a:cs typeface="Calibri" pitchFamily="34" charset="0"/>
                        </a:rPr>
                        <a:t>2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  <a:cs typeface="Calibri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>
                          <a:effectLst/>
                          <a:latin typeface="Sylfaen" pitchFamily="18" charset="0"/>
                          <a:cs typeface="Calibri" pitchFamily="34" charset="0"/>
                        </a:rPr>
                        <a:t>-1.85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  <a:cs typeface="Calibri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>
                          <a:effectLst/>
                          <a:latin typeface="Sylfaen" pitchFamily="18" charset="0"/>
                          <a:cs typeface="Calibri" pitchFamily="34" charset="0"/>
                        </a:rPr>
                        <a:t>0.01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  <a:cs typeface="Calibri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 dirty="0">
                          <a:effectLst/>
                          <a:latin typeface="Sylfaen" pitchFamily="18" charset="0"/>
                          <a:cs typeface="Calibri" pitchFamily="34" charset="0"/>
                        </a:rPr>
                        <a:t>1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  <a:cs typeface="Calibri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1" u="none" strike="noStrike" dirty="0">
                          <a:effectLst/>
                          <a:latin typeface="Sylfaen" pitchFamily="18" charset="0"/>
                          <a:cs typeface="Calibri" pitchFamily="34" charset="0"/>
                        </a:rPr>
                        <a:t>1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  <a:cs typeface="Calibri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CCFF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1" u="none" strike="noStrike" dirty="0" err="1">
                          <a:effectLst/>
                          <a:latin typeface="Sylfaen" pitchFamily="18" charset="0"/>
                          <a:cs typeface="Calibri" pitchFamily="34" charset="0"/>
                        </a:rPr>
                        <a:t>rpc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  <a:cs typeface="Calibri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>
                          <a:effectLst/>
                          <a:latin typeface="Sylfaen" pitchFamily="18" charset="0"/>
                          <a:cs typeface="Calibri" pitchFamily="34" charset="0"/>
                        </a:rPr>
                        <a:t>-2.36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  <a:cs typeface="Calibri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 dirty="0">
                          <a:effectLst/>
                          <a:latin typeface="Sylfaen" pitchFamily="18" charset="0"/>
                          <a:cs typeface="Calibri" pitchFamily="34" charset="0"/>
                        </a:rPr>
                        <a:t>0.32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  <a:cs typeface="Calibri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 dirty="0">
                          <a:effectLst/>
                          <a:latin typeface="Sylfaen" pitchFamily="18" charset="0"/>
                          <a:cs typeface="Calibri" pitchFamily="34" charset="0"/>
                        </a:rPr>
                        <a:t>3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  <a:cs typeface="Calibri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>
                          <a:effectLst/>
                          <a:latin typeface="Sylfaen" pitchFamily="18" charset="0"/>
                          <a:cs typeface="Calibri" pitchFamily="34" charset="0"/>
                        </a:rPr>
                        <a:t>-2.53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  <a:cs typeface="Calibri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>
                          <a:effectLst/>
                          <a:latin typeface="Sylfaen" pitchFamily="18" charset="0"/>
                          <a:cs typeface="Calibri" pitchFamily="34" charset="0"/>
                        </a:rPr>
                        <a:t>0.01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  <a:cs typeface="Calibri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>
                          <a:effectLst/>
                          <a:latin typeface="Sylfaen" pitchFamily="18" charset="0"/>
                          <a:cs typeface="Calibri" pitchFamily="34" charset="0"/>
                        </a:rPr>
                        <a:t>2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  <a:cs typeface="Calibri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1" u="none" strike="noStrike" dirty="0">
                          <a:effectLst/>
                          <a:latin typeface="Sylfaen" pitchFamily="18" charset="0"/>
                          <a:cs typeface="Calibri" pitchFamily="34" charset="0"/>
                        </a:rPr>
                        <a:t>1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  <a:cs typeface="Calibri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CCFF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1" u="none" strike="noStrike" dirty="0" err="1">
                          <a:effectLst/>
                          <a:latin typeface="Sylfaen" pitchFamily="18" charset="0"/>
                          <a:cs typeface="Calibri" pitchFamily="34" charset="0"/>
                        </a:rPr>
                        <a:t>itr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  <a:cs typeface="Calibri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>
                          <a:effectLst/>
                          <a:latin typeface="Sylfaen" pitchFamily="18" charset="0"/>
                          <a:cs typeface="Calibri" pitchFamily="34" charset="0"/>
                        </a:rPr>
                        <a:t>-3.67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  <a:cs typeface="Calibri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>
                          <a:effectLst/>
                          <a:latin typeface="Sylfaen" pitchFamily="18" charset="0"/>
                          <a:cs typeface="Calibri" pitchFamily="34" charset="0"/>
                        </a:rPr>
                        <a:t>0.01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  <a:cs typeface="Calibri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>
                          <a:effectLst/>
                          <a:latin typeface="Sylfaen" pitchFamily="18" charset="0"/>
                          <a:cs typeface="Calibri" pitchFamily="34" charset="0"/>
                        </a:rPr>
                        <a:t>2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  <a:cs typeface="Calibri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>
                          <a:effectLst/>
                          <a:latin typeface="Sylfaen" pitchFamily="18" charset="0"/>
                          <a:cs typeface="Calibri" pitchFamily="34" charset="0"/>
                        </a:rPr>
                        <a:t>-4.46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  <a:cs typeface="Calibri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>
                          <a:effectLst/>
                          <a:latin typeface="Sylfaen" pitchFamily="18" charset="0"/>
                          <a:cs typeface="Calibri" pitchFamily="34" charset="0"/>
                        </a:rPr>
                        <a:t>0.01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  <a:cs typeface="Calibri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>
                          <a:effectLst/>
                          <a:latin typeface="Sylfaen" pitchFamily="18" charset="0"/>
                          <a:cs typeface="Calibri" pitchFamily="34" charset="0"/>
                        </a:rPr>
                        <a:t>1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  <a:cs typeface="Calibri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1" u="none" strike="noStrike" dirty="0">
                          <a:effectLst/>
                          <a:latin typeface="Sylfaen" pitchFamily="18" charset="0"/>
                          <a:cs typeface="Calibri" pitchFamily="34" charset="0"/>
                        </a:rPr>
                        <a:t>0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  <a:cs typeface="Calibri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1" u="none" strike="noStrike" dirty="0" err="1">
                          <a:effectLst/>
                          <a:latin typeface="Sylfaen" pitchFamily="18" charset="0"/>
                          <a:cs typeface="Calibri" pitchFamily="34" charset="0"/>
                        </a:rPr>
                        <a:t>srp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  <a:cs typeface="Calibri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>
                          <a:effectLst/>
                          <a:latin typeface="Sylfaen" pitchFamily="18" charset="0"/>
                          <a:cs typeface="Calibri" pitchFamily="34" charset="0"/>
                        </a:rPr>
                        <a:t>-1.91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  <a:cs typeface="Calibri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>
                          <a:effectLst/>
                          <a:latin typeface="Sylfaen" pitchFamily="18" charset="0"/>
                          <a:cs typeface="Calibri" pitchFamily="34" charset="0"/>
                        </a:rPr>
                        <a:t>0.21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  <a:cs typeface="Calibri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 dirty="0">
                          <a:effectLst/>
                          <a:latin typeface="Sylfaen" pitchFamily="18" charset="0"/>
                          <a:cs typeface="Calibri" pitchFamily="34" charset="0"/>
                        </a:rPr>
                        <a:t>2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  <a:cs typeface="Calibri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>
                          <a:effectLst/>
                          <a:latin typeface="Sylfaen" pitchFamily="18" charset="0"/>
                          <a:cs typeface="Calibri" pitchFamily="34" charset="0"/>
                        </a:rPr>
                        <a:t>-2.07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  <a:cs typeface="Calibri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>
                          <a:effectLst/>
                          <a:latin typeface="Sylfaen" pitchFamily="18" charset="0"/>
                          <a:cs typeface="Calibri" pitchFamily="34" charset="0"/>
                        </a:rPr>
                        <a:t>0.01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  <a:cs typeface="Calibri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>
                          <a:effectLst/>
                          <a:latin typeface="Sylfaen" pitchFamily="18" charset="0"/>
                          <a:cs typeface="Calibri" pitchFamily="34" charset="0"/>
                        </a:rPr>
                        <a:t>2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  <a:cs typeface="Calibri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1" u="none" strike="noStrike" dirty="0">
                          <a:effectLst/>
                          <a:latin typeface="Sylfaen" pitchFamily="18" charset="0"/>
                          <a:cs typeface="Calibri" pitchFamily="34" charset="0"/>
                        </a:rPr>
                        <a:t>1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  <a:cs typeface="Calibri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CCFF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1" u="none" strike="noStrike" dirty="0">
                          <a:effectLst/>
                          <a:latin typeface="Sylfaen" pitchFamily="18" charset="0"/>
                          <a:cs typeface="Calibri" pitchFamily="34" charset="0"/>
                        </a:rPr>
                        <a:t>une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  <a:cs typeface="Calibri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>
                          <a:effectLst/>
                          <a:latin typeface="Sylfaen" pitchFamily="18" charset="0"/>
                          <a:cs typeface="Calibri" pitchFamily="34" charset="0"/>
                        </a:rPr>
                        <a:t>-2.57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  <a:cs typeface="Calibri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>
                          <a:effectLst/>
                          <a:latin typeface="Sylfaen" pitchFamily="18" charset="0"/>
                          <a:cs typeface="Calibri" pitchFamily="34" charset="0"/>
                        </a:rPr>
                        <a:t>0.08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  <a:cs typeface="Calibri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 dirty="0">
                          <a:effectLst/>
                          <a:latin typeface="Sylfaen" pitchFamily="18" charset="0"/>
                          <a:cs typeface="Calibri" pitchFamily="34" charset="0"/>
                        </a:rPr>
                        <a:t>3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  <a:cs typeface="Calibri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 dirty="0">
                          <a:effectLst/>
                          <a:latin typeface="Sylfaen" pitchFamily="18" charset="0"/>
                          <a:cs typeface="Calibri" pitchFamily="34" charset="0"/>
                        </a:rPr>
                        <a:t>-3.67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  <a:cs typeface="Calibri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 dirty="0">
                          <a:effectLst/>
                          <a:latin typeface="Sylfaen" pitchFamily="18" charset="0"/>
                          <a:cs typeface="Calibri" pitchFamily="34" charset="0"/>
                        </a:rPr>
                        <a:t>0.01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  <a:cs typeface="Calibri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>
                          <a:effectLst/>
                          <a:latin typeface="Sylfaen" pitchFamily="18" charset="0"/>
                          <a:cs typeface="Calibri" pitchFamily="34" charset="0"/>
                        </a:rPr>
                        <a:t>2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  <a:cs typeface="Calibri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1" u="none" strike="noStrike" dirty="0">
                          <a:effectLst/>
                          <a:latin typeface="Sylfaen" pitchFamily="18" charset="0"/>
                          <a:cs typeface="Calibri" pitchFamily="34" charset="0"/>
                        </a:rPr>
                        <a:t>1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  <a:cs typeface="Calibri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CCFF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1" u="none" strike="noStrike" dirty="0" err="1">
                          <a:effectLst/>
                          <a:latin typeface="Sylfaen" pitchFamily="18" charset="0"/>
                          <a:cs typeface="Calibri" pitchFamily="34" charset="0"/>
                        </a:rPr>
                        <a:t>act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  <a:cs typeface="Calibri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>
                          <a:effectLst/>
                          <a:latin typeface="Sylfaen" pitchFamily="18" charset="0"/>
                          <a:cs typeface="Calibri" pitchFamily="34" charset="0"/>
                        </a:rPr>
                        <a:t>-2.93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  <a:cs typeface="Calibri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>
                          <a:effectLst/>
                          <a:latin typeface="Sylfaen" pitchFamily="18" charset="0"/>
                          <a:cs typeface="Calibri" pitchFamily="34" charset="0"/>
                        </a:rPr>
                        <a:t>0.01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  <a:cs typeface="Calibri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>
                          <a:effectLst/>
                          <a:latin typeface="Sylfaen" pitchFamily="18" charset="0"/>
                          <a:cs typeface="Calibri" pitchFamily="34" charset="0"/>
                        </a:rPr>
                        <a:t>2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  <a:cs typeface="Calibri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>
                          <a:effectLst/>
                          <a:latin typeface="Sylfaen" pitchFamily="18" charset="0"/>
                          <a:cs typeface="Calibri" pitchFamily="34" charset="0"/>
                        </a:rPr>
                        <a:t>-3.21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  <a:cs typeface="Calibri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>
                          <a:effectLst/>
                          <a:latin typeface="Sylfaen" pitchFamily="18" charset="0"/>
                          <a:cs typeface="Calibri" pitchFamily="34" charset="0"/>
                        </a:rPr>
                        <a:t>0.01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  <a:cs typeface="Calibri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>
                          <a:effectLst/>
                          <a:latin typeface="Sylfaen" pitchFamily="18" charset="0"/>
                          <a:cs typeface="Calibri" pitchFamily="34" charset="0"/>
                        </a:rPr>
                        <a:t>2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  <a:cs typeface="Calibri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1" u="none" strike="noStrike" dirty="0">
                          <a:effectLst/>
                          <a:latin typeface="Sylfaen" pitchFamily="18" charset="0"/>
                          <a:cs typeface="Calibri" pitchFamily="34" charset="0"/>
                        </a:rPr>
                        <a:t>0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  <a:cs typeface="Calibri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1" u="none" strike="noStrike" dirty="0" err="1">
                          <a:effectLst/>
                          <a:latin typeface="Sylfaen" pitchFamily="18" charset="0"/>
                          <a:cs typeface="Calibri" pitchFamily="34" charset="0"/>
                        </a:rPr>
                        <a:t>agr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  <a:cs typeface="Calibri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>
                          <a:effectLst/>
                          <a:latin typeface="Sylfaen" pitchFamily="18" charset="0"/>
                          <a:cs typeface="Calibri" pitchFamily="34" charset="0"/>
                        </a:rPr>
                        <a:t>-2.77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  <a:cs typeface="Calibri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>
                          <a:effectLst/>
                          <a:latin typeface="Sylfaen" pitchFamily="18" charset="0"/>
                          <a:cs typeface="Calibri" pitchFamily="34" charset="0"/>
                        </a:rPr>
                        <a:t>0.02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  <a:cs typeface="Calibri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 dirty="0">
                          <a:effectLst/>
                          <a:latin typeface="Sylfaen" pitchFamily="18" charset="0"/>
                          <a:cs typeface="Calibri" pitchFamily="34" charset="0"/>
                        </a:rPr>
                        <a:t>3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  <a:cs typeface="Calibri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>
                          <a:effectLst/>
                          <a:latin typeface="Sylfaen" pitchFamily="18" charset="0"/>
                          <a:cs typeface="Calibri" pitchFamily="34" charset="0"/>
                        </a:rPr>
                        <a:t>-3.14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  <a:cs typeface="Calibri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>
                          <a:effectLst/>
                          <a:latin typeface="Sylfaen" pitchFamily="18" charset="0"/>
                          <a:cs typeface="Calibri" pitchFamily="34" charset="0"/>
                        </a:rPr>
                        <a:t>0.01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  <a:cs typeface="Calibri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 dirty="0">
                          <a:effectLst/>
                          <a:latin typeface="Sylfaen" pitchFamily="18" charset="0"/>
                          <a:cs typeface="Calibri" pitchFamily="34" charset="0"/>
                        </a:rPr>
                        <a:t>2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  <a:cs typeface="Calibri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1" u="none" strike="noStrike" dirty="0">
                          <a:effectLst/>
                          <a:latin typeface="Sylfaen" pitchFamily="18" charset="0"/>
                          <a:cs typeface="Calibri" pitchFamily="34" charset="0"/>
                        </a:rPr>
                        <a:t>0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  <a:cs typeface="Calibri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1" u="none" strike="noStrike" dirty="0" err="1">
                          <a:effectLst/>
                          <a:latin typeface="Sylfaen" pitchFamily="18" charset="0"/>
                          <a:cs typeface="Calibri" pitchFamily="34" charset="0"/>
                        </a:rPr>
                        <a:t>ind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  <a:cs typeface="Calibri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>
                          <a:effectLst/>
                          <a:latin typeface="Sylfaen" pitchFamily="18" charset="0"/>
                          <a:cs typeface="Calibri" pitchFamily="34" charset="0"/>
                        </a:rPr>
                        <a:t>-2.75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  <a:cs typeface="Calibri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>
                          <a:effectLst/>
                          <a:latin typeface="Sylfaen" pitchFamily="18" charset="0"/>
                          <a:cs typeface="Calibri" pitchFamily="34" charset="0"/>
                        </a:rPr>
                        <a:t>0.02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  <a:cs typeface="Calibri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>
                          <a:effectLst/>
                          <a:latin typeface="Sylfaen" pitchFamily="18" charset="0"/>
                          <a:cs typeface="Calibri" pitchFamily="34" charset="0"/>
                        </a:rPr>
                        <a:t>3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  <a:cs typeface="Calibri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>
                          <a:effectLst/>
                          <a:latin typeface="Sylfaen" pitchFamily="18" charset="0"/>
                          <a:cs typeface="Calibri" pitchFamily="34" charset="0"/>
                        </a:rPr>
                        <a:t>-3.34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  <a:cs typeface="Calibri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 dirty="0">
                          <a:effectLst/>
                          <a:latin typeface="Sylfaen" pitchFamily="18" charset="0"/>
                          <a:cs typeface="Calibri" pitchFamily="34" charset="0"/>
                        </a:rPr>
                        <a:t>0.01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  <a:cs typeface="Calibri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>
                          <a:effectLst/>
                          <a:latin typeface="Sylfaen" pitchFamily="18" charset="0"/>
                          <a:cs typeface="Calibri" pitchFamily="34" charset="0"/>
                        </a:rPr>
                        <a:t>2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  <a:cs typeface="Calibri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1" u="none" strike="noStrike" dirty="0">
                          <a:effectLst/>
                          <a:latin typeface="Sylfaen" pitchFamily="18" charset="0"/>
                          <a:cs typeface="Calibri" pitchFamily="34" charset="0"/>
                        </a:rPr>
                        <a:t>0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  <a:cs typeface="Calibri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1" u="none" strike="noStrike" dirty="0" err="1">
                          <a:effectLst/>
                          <a:latin typeface="Sylfaen" pitchFamily="18" charset="0"/>
                          <a:cs typeface="Calibri" pitchFamily="34" charset="0"/>
                        </a:rPr>
                        <a:t>cot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  <a:cs typeface="Calibri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>
                          <a:effectLst/>
                          <a:latin typeface="Sylfaen" pitchFamily="18" charset="0"/>
                          <a:cs typeface="Calibri" pitchFamily="34" charset="0"/>
                        </a:rPr>
                        <a:t>-2.47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  <a:cs typeface="Calibri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>
                          <a:effectLst/>
                          <a:latin typeface="Sylfaen" pitchFamily="18" charset="0"/>
                          <a:cs typeface="Calibri" pitchFamily="34" charset="0"/>
                        </a:rPr>
                        <a:t>0.18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  <a:cs typeface="Calibri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 dirty="0">
                          <a:effectLst/>
                          <a:latin typeface="Sylfaen" pitchFamily="18" charset="0"/>
                          <a:cs typeface="Calibri" pitchFamily="34" charset="0"/>
                        </a:rPr>
                        <a:t>3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  <a:cs typeface="Calibri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>
                          <a:effectLst/>
                          <a:latin typeface="Sylfaen" pitchFamily="18" charset="0"/>
                          <a:cs typeface="Calibri" pitchFamily="34" charset="0"/>
                        </a:rPr>
                        <a:t>-3.23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  <a:cs typeface="Calibri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 dirty="0">
                          <a:effectLst/>
                          <a:latin typeface="Sylfaen" pitchFamily="18" charset="0"/>
                          <a:cs typeface="Calibri" pitchFamily="34" charset="0"/>
                        </a:rPr>
                        <a:t>0.01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  <a:cs typeface="Calibri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>
                          <a:effectLst/>
                          <a:latin typeface="Sylfaen" pitchFamily="18" charset="0"/>
                          <a:cs typeface="Calibri" pitchFamily="34" charset="0"/>
                        </a:rPr>
                        <a:t>2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  <a:cs typeface="Calibri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1" u="none" strike="noStrike" dirty="0">
                          <a:effectLst/>
                          <a:latin typeface="Sylfaen" pitchFamily="18" charset="0"/>
                          <a:cs typeface="Calibri" pitchFamily="34" charset="0"/>
                        </a:rPr>
                        <a:t>1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  <a:cs typeface="Calibri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CCFF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1" u="none" strike="noStrike" dirty="0">
                          <a:effectLst/>
                          <a:latin typeface="Sylfaen" pitchFamily="18" charset="0"/>
                          <a:cs typeface="Calibri" pitchFamily="34" charset="0"/>
                        </a:rPr>
                        <a:t>ser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  <a:cs typeface="Calibri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>
                          <a:effectLst/>
                          <a:latin typeface="Sylfaen" pitchFamily="18" charset="0"/>
                          <a:cs typeface="Calibri" pitchFamily="34" charset="0"/>
                        </a:rPr>
                        <a:t>-2.8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  <a:cs typeface="Calibri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>
                          <a:effectLst/>
                          <a:latin typeface="Sylfaen" pitchFamily="18" charset="0"/>
                          <a:cs typeface="Calibri" pitchFamily="34" charset="0"/>
                        </a:rPr>
                        <a:t>0.01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  <a:cs typeface="Calibri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 dirty="0">
                          <a:effectLst/>
                          <a:latin typeface="Sylfaen" pitchFamily="18" charset="0"/>
                          <a:cs typeface="Calibri" pitchFamily="34" charset="0"/>
                        </a:rPr>
                        <a:t>3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  <a:cs typeface="Calibri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>
                          <a:effectLst/>
                          <a:latin typeface="Sylfaen" pitchFamily="18" charset="0"/>
                          <a:cs typeface="Calibri" pitchFamily="34" charset="0"/>
                        </a:rPr>
                        <a:t>-3.22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  <a:cs typeface="Calibri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 dirty="0">
                          <a:effectLst/>
                          <a:latin typeface="Sylfaen" pitchFamily="18" charset="0"/>
                          <a:cs typeface="Calibri" pitchFamily="34" charset="0"/>
                        </a:rPr>
                        <a:t>0.01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  <a:cs typeface="Calibri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 dirty="0">
                          <a:effectLst/>
                          <a:latin typeface="Sylfaen" pitchFamily="18" charset="0"/>
                          <a:cs typeface="Calibri" pitchFamily="34" charset="0"/>
                        </a:rPr>
                        <a:t>2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  <a:cs typeface="Calibri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1" u="none" strike="noStrike" dirty="0">
                          <a:effectLst/>
                          <a:latin typeface="Sylfaen" pitchFamily="18" charset="0"/>
                          <a:cs typeface="Calibri" pitchFamily="34" charset="0"/>
                        </a:rPr>
                        <a:t>0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  <a:cs typeface="Calibri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1" u="none" strike="noStrike" dirty="0" err="1">
                          <a:effectLst/>
                          <a:latin typeface="Sylfaen" pitchFamily="18" charset="0"/>
                          <a:cs typeface="Calibri" pitchFamily="34" charset="0"/>
                        </a:rPr>
                        <a:t>hst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  <a:cs typeface="Calibri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 dirty="0">
                          <a:effectLst/>
                          <a:latin typeface="Sylfaen" pitchFamily="18" charset="0"/>
                          <a:cs typeface="Calibri" pitchFamily="34" charset="0"/>
                        </a:rPr>
                        <a:t>-1.43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  <a:cs typeface="Calibri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>
                          <a:effectLst/>
                          <a:latin typeface="Sylfaen" pitchFamily="18" charset="0"/>
                          <a:cs typeface="Calibri" pitchFamily="34" charset="0"/>
                        </a:rPr>
                        <a:t>0.99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  <a:cs typeface="Calibri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 dirty="0">
                          <a:effectLst/>
                          <a:latin typeface="Sylfaen" pitchFamily="18" charset="0"/>
                          <a:cs typeface="Calibri" pitchFamily="34" charset="0"/>
                        </a:rPr>
                        <a:t>3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  <a:cs typeface="Calibri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 dirty="0">
                          <a:effectLst/>
                          <a:latin typeface="Sylfaen" pitchFamily="18" charset="0"/>
                          <a:cs typeface="Calibri" pitchFamily="34" charset="0"/>
                        </a:rPr>
                        <a:t>-2.85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  <a:cs typeface="Calibri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 dirty="0">
                          <a:effectLst/>
                          <a:latin typeface="Sylfaen" pitchFamily="18" charset="0"/>
                          <a:cs typeface="Calibri" pitchFamily="34" charset="0"/>
                        </a:rPr>
                        <a:t>0.01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  <a:cs typeface="Calibri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 dirty="0">
                          <a:effectLst/>
                          <a:latin typeface="Sylfaen" pitchFamily="18" charset="0"/>
                          <a:cs typeface="Calibri" pitchFamily="34" charset="0"/>
                        </a:rPr>
                        <a:t>2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  <a:cs typeface="Calibri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1" u="none" strike="noStrike" dirty="0">
                          <a:effectLst/>
                          <a:latin typeface="Sylfaen" pitchFamily="18" charset="0"/>
                          <a:cs typeface="Calibri" pitchFamily="34" charset="0"/>
                        </a:rPr>
                        <a:t>1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  <a:cs typeface="Calibri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</a:tr>
            </a:tbl>
          </a:graphicData>
        </a:graphic>
      </p:graphicFrame>
      <p:sp>
        <p:nvSpPr>
          <p:cNvPr id="4" name="1 Título"/>
          <p:cNvSpPr txBox="1">
            <a:spLocks/>
          </p:cNvSpPr>
          <p:nvPr/>
        </p:nvSpPr>
        <p:spPr>
          <a:xfrm>
            <a:off x="1331640" y="188640"/>
            <a:ext cx="7497762" cy="462235"/>
          </a:xfrm>
          <a:prstGeom prst="rect">
            <a:avLst/>
          </a:prstGeom>
        </p:spPr>
        <p:txBody>
          <a:bodyPr anchor="ctr">
            <a:normAutofit fontScale="92500" lnSpcReduction="100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300" kern="1200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9pPr>
            <a:extLst/>
          </a:lstStyle>
          <a:p>
            <a:pPr algn="ctr"/>
            <a:r>
              <a:rPr lang="es-ES" sz="2800" dirty="0" err="1"/>
              <a:t>Statistical</a:t>
            </a:r>
            <a:r>
              <a:rPr lang="es-ES" sz="2800" dirty="0"/>
              <a:t> </a:t>
            </a:r>
            <a:r>
              <a:rPr lang="es-ES" sz="2800" dirty="0" err="1"/>
              <a:t>preliminary</a:t>
            </a:r>
            <a:r>
              <a:rPr lang="es-ES" sz="2800" dirty="0"/>
              <a:t> </a:t>
            </a:r>
            <a:r>
              <a:rPr lang="es-ES" sz="2800" dirty="0" err="1"/>
              <a:t>analysis</a:t>
            </a:r>
            <a:endParaRPr lang="es-ES" sz="2800" dirty="0"/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1835696" y="650874"/>
            <a:ext cx="6840760" cy="61788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300" kern="1200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9pPr>
            <a:extLst/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s-MX" sz="2000" dirty="0" smtClean="0">
                <a:solidFill>
                  <a:schemeClr val="tx2">
                    <a:satMod val="130000"/>
                  </a:schemeClr>
                </a:solidFill>
              </a:rPr>
              <a:t>Time series </a:t>
            </a:r>
            <a:r>
              <a:rPr lang="es-MX" sz="2000" dirty="0" err="1" smtClean="0">
                <a:solidFill>
                  <a:schemeClr val="tx2">
                    <a:satMod val="130000"/>
                  </a:schemeClr>
                </a:solidFill>
              </a:rPr>
              <a:t>properties</a:t>
            </a:r>
            <a:r>
              <a:rPr lang="es-MX" sz="2000" dirty="0">
                <a:solidFill>
                  <a:schemeClr val="tx2">
                    <a:satMod val="130000"/>
                  </a:schemeClr>
                </a:solidFill>
              </a:rPr>
              <a:t>. </a:t>
            </a:r>
            <a:r>
              <a:rPr lang="es-MX" sz="2000" dirty="0" smtClean="0">
                <a:solidFill>
                  <a:schemeClr val="tx2">
                    <a:satMod val="130000"/>
                  </a:schemeClr>
                </a:solidFill>
              </a:rPr>
              <a:t>‘</a:t>
            </a:r>
            <a:r>
              <a:rPr lang="es-MX" sz="2000" dirty="0" err="1" smtClean="0">
                <a:solidFill>
                  <a:schemeClr val="tx2">
                    <a:satMod val="130000"/>
                  </a:schemeClr>
                </a:solidFill>
              </a:rPr>
              <a:t>Second</a:t>
            </a:r>
            <a:r>
              <a:rPr lang="es-MX" sz="2000" dirty="0" smtClean="0">
                <a:solidFill>
                  <a:schemeClr val="tx2">
                    <a:satMod val="130000"/>
                  </a:schemeClr>
                </a:solidFill>
              </a:rPr>
              <a:t> </a:t>
            </a:r>
            <a:r>
              <a:rPr lang="es-MX" sz="2000" dirty="0" err="1" smtClean="0">
                <a:solidFill>
                  <a:schemeClr val="tx2">
                    <a:satMod val="130000"/>
                  </a:schemeClr>
                </a:solidFill>
              </a:rPr>
              <a:t>Generation</a:t>
            </a:r>
            <a:r>
              <a:rPr lang="es-MX" sz="2000" dirty="0">
                <a:solidFill>
                  <a:schemeClr val="tx2">
                    <a:satMod val="130000"/>
                  </a:schemeClr>
                </a:solidFill>
              </a:rPr>
              <a:t>’ </a:t>
            </a:r>
            <a:r>
              <a:rPr lang="es-MX" sz="2000" dirty="0" err="1">
                <a:solidFill>
                  <a:schemeClr val="tx2">
                    <a:satMod val="130000"/>
                  </a:schemeClr>
                </a:solidFill>
              </a:rPr>
              <a:t>Unit</a:t>
            </a:r>
            <a:r>
              <a:rPr lang="es-MX" sz="2000" dirty="0">
                <a:solidFill>
                  <a:schemeClr val="tx2">
                    <a:satMod val="130000"/>
                  </a:schemeClr>
                </a:solidFill>
              </a:rPr>
              <a:t> </a:t>
            </a:r>
            <a:r>
              <a:rPr lang="es-MX" sz="2000" dirty="0" err="1">
                <a:solidFill>
                  <a:schemeClr val="tx2">
                    <a:satMod val="130000"/>
                  </a:schemeClr>
                </a:solidFill>
              </a:rPr>
              <a:t>Root</a:t>
            </a:r>
            <a:r>
              <a:rPr lang="es-MX" sz="2000" dirty="0">
                <a:solidFill>
                  <a:schemeClr val="tx2">
                    <a:satMod val="130000"/>
                  </a:schemeClr>
                </a:solidFill>
              </a:rPr>
              <a:t> </a:t>
            </a:r>
            <a:r>
              <a:rPr lang="es-MX" sz="2000" dirty="0" err="1">
                <a:solidFill>
                  <a:schemeClr val="tx2">
                    <a:satMod val="130000"/>
                  </a:schemeClr>
                </a:solidFill>
              </a:rPr>
              <a:t>Tests</a:t>
            </a:r>
            <a:r>
              <a:rPr lang="es-MX" sz="2000" dirty="0">
                <a:solidFill>
                  <a:schemeClr val="tx2">
                    <a:satMod val="130000"/>
                  </a:schemeClr>
                </a:solidFill>
              </a:rPr>
              <a:t>. 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8516" y="6103193"/>
            <a:ext cx="2247900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6216352"/>
            <a:ext cx="4067175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2348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7185772"/>
              </p:ext>
            </p:extLst>
          </p:nvPr>
        </p:nvGraphicFramePr>
        <p:xfrm>
          <a:off x="323850" y="1484784"/>
          <a:ext cx="8496943" cy="418250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88615"/>
                <a:gridCol w="787985"/>
                <a:gridCol w="588615"/>
                <a:gridCol w="588615"/>
                <a:gridCol w="588615"/>
                <a:gridCol w="588615"/>
                <a:gridCol w="588615"/>
                <a:gridCol w="275320"/>
                <a:gridCol w="683553"/>
                <a:gridCol w="588615"/>
                <a:gridCol w="588615"/>
                <a:gridCol w="588615"/>
                <a:gridCol w="588615"/>
                <a:gridCol w="588615"/>
                <a:gridCol w="275320"/>
              </a:tblGrid>
              <a:tr h="363186">
                <a:tc>
                  <a:txBody>
                    <a:bodyPr/>
                    <a:lstStyle/>
                    <a:p>
                      <a:pPr algn="l" fontAlgn="b"/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5027" marR="5027" marT="50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 fontAlgn="b"/>
                      <a:r>
                        <a:rPr lang="es-ES" sz="1200" b="1" u="none" strike="noStrike" dirty="0">
                          <a:effectLst/>
                          <a:latin typeface="Sylfaen" pitchFamily="18" charset="0"/>
                        </a:rPr>
                        <a:t>LEVELS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5027" marR="5027" marT="50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s-E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27" marR="5027" marT="5027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27" marR="5027" marT="5027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s-E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27" marR="5027" marT="5027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s-E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27" marR="5027" marT="5027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s-E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27" marR="5027" marT="5027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s-E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27" marR="5027" marT="5027" marB="0" anchor="b"/>
                </a:tc>
                <a:tc gridSpan="7">
                  <a:txBody>
                    <a:bodyPr/>
                    <a:lstStyle/>
                    <a:p>
                      <a:pPr algn="ctr" fontAlgn="b"/>
                      <a:r>
                        <a:rPr lang="es-ES" sz="1200" b="1" u="none" strike="noStrike" dirty="0">
                          <a:effectLst/>
                          <a:latin typeface="Sylfaen" pitchFamily="18" charset="0"/>
                        </a:rPr>
                        <a:t>FIRST DIFFERENCE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5027" marR="5027" marT="50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s-E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27" marR="5027" marT="5027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s-E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27" marR="5027" marT="5027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s-E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27" marR="5027" marT="5027" marB="0" anchor="b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es-E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27" marR="5027" marT="5027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s-E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27" marR="5027" marT="5027" marB="0" anchor="b"/>
                </a:tc>
              </a:tr>
              <a:tr h="374027">
                <a:tc>
                  <a:txBody>
                    <a:bodyPr/>
                    <a:lstStyle/>
                    <a:p>
                      <a:pPr algn="l" fontAlgn="t"/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5027" marR="5027" marT="502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0" fontAlgn="t"/>
                      <a:r>
                        <a:rPr lang="es-ES" sz="1200" b="1" u="none" strike="noStrike" dirty="0" err="1">
                          <a:effectLst/>
                          <a:latin typeface="Sylfaen" pitchFamily="18" charset="0"/>
                        </a:rPr>
                        <a:t>Idiosincratic</a:t>
                      </a:r>
                      <a:r>
                        <a:rPr lang="es-ES" sz="1200" b="1" u="none" strike="noStrike" dirty="0">
                          <a:effectLst/>
                          <a:latin typeface="Sylfaen" pitchFamily="18" charset="0"/>
                        </a:rPr>
                        <a:t> </a:t>
                      </a:r>
                      <a:r>
                        <a:rPr lang="es-ES" sz="1200" b="1" u="none" strike="noStrike" dirty="0" err="1">
                          <a:effectLst/>
                          <a:latin typeface="Sylfaen" pitchFamily="18" charset="0"/>
                        </a:rPr>
                        <a:t>component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5027" marR="5027" marT="502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0" fontAlgn="t"/>
                      <a:r>
                        <a:rPr lang="es-ES" sz="1200" b="1" u="none" strike="noStrike" dirty="0" err="1">
                          <a:effectLst/>
                          <a:latin typeface="Sylfaen" pitchFamily="18" charset="0"/>
                        </a:rPr>
                        <a:t>Common</a:t>
                      </a:r>
                      <a:r>
                        <a:rPr lang="es-ES" sz="1200" b="1" u="none" strike="noStrike" dirty="0">
                          <a:effectLst/>
                          <a:latin typeface="Sylfaen" pitchFamily="18" charset="0"/>
                        </a:rPr>
                        <a:t> </a:t>
                      </a:r>
                      <a:r>
                        <a:rPr lang="es-ES" sz="1200" b="1" u="none" strike="noStrike" dirty="0" err="1">
                          <a:effectLst/>
                          <a:latin typeface="Sylfaen" pitchFamily="18" charset="0"/>
                        </a:rPr>
                        <a:t>factors</a:t>
                      </a:r>
                      <a:r>
                        <a:rPr lang="es-ES" sz="1200" b="1" u="none" strike="noStrike" dirty="0">
                          <a:effectLst/>
                          <a:latin typeface="Sylfaen" pitchFamily="18" charset="0"/>
                        </a:rPr>
                        <a:t>: </a:t>
                      </a:r>
                      <a:r>
                        <a:rPr lang="es-ES" sz="1200" b="1" u="none" strike="noStrike" dirty="0" err="1">
                          <a:effectLst/>
                          <a:latin typeface="Sylfaen" pitchFamily="18" charset="0"/>
                        </a:rPr>
                        <a:t>MQf</a:t>
                      </a:r>
                      <a:r>
                        <a:rPr lang="es-ES" sz="1200" b="1" u="none" strike="noStrike" dirty="0">
                          <a:effectLst/>
                          <a:latin typeface="Sylfaen" pitchFamily="18" charset="0"/>
                        </a:rPr>
                        <a:t> </a:t>
                      </a:r>
                      <a:r>
                        <a:rPr lang="es-ES" sz="1200" b="1" u="none" strike="noStrike" dirty="0" err="1">
                          <a:effectLst/>
                          <a:latin typeface="Sylfaen" pitchFamily="18" charset="0"/>
                        </a:rPr>
                        <a:t>statistic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5027" marR="5027" marT="502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t"/>
                      <a:endParaRPr lang="es-ES" sz="700" b="1" i="0" u="none" strike="noStrike" dirty="0">
                        <a:solidFill>
                          <a:srgbClr val="000000"/>
                        </a:solidFill>
                        <a:effectLst/>
                        <a:latin typeface="Sylfaen"/>
                      </a:endParaRPr>
                    </a:p>
                  </a:txBody>
                  <a:tcPr marL="5027" marR="5027" marT="5027" marB="0"/>
                </a:tc>
                <a:tc hMerge="1">
                  <a:txBody>
                    <a:bodyPr/>
                    <a:lstStyle/>
                    <a:p>
                      <a:pPr algn="ctr" rtl="0" fontAlgn="t"/>
                      <a:endParaRPr lang="es-ES" sz="700" b="1" i="0" u="none" strike="noStrike" dirty="0">
                        <a:solidFill>
                          <a:srgbClr val="000000"/>
                        </a:solidFill>
                        <a:effectLst/>
                        <a:latin typeface="Sylfaen"/>
                      </a:endParaRPr>
                    </a:p>
                  </a:txBody>
                  <a:tcPr marL="5027" marR="5027" marT="5027" marB="0"/>
                </a:tc>
                <a:tc>
                  <a:txBody>
                    <a:bodyPr/>
                    <a:lstStyle/>
                    <a:p>
                      <a:pPr algn="l" fontAlgn="t"/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5027" marR="5027" marT="5027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0" fontAlgn="t"/>
                      <a:r>
                        <a:rPr lang="es-ES" sz="1200" b="1" u="none" strike="noStrike" dirty="0" err="1">
                          <a:effectLst/>
                          <a:latin typeface="Sylfaen" pitchFamily="18" charset="0"/>
                        </a:rPr>
                        <a:t>Idiosincratic</a:t>
                      </a:r>
                      <a:r>
                        <a:rPr lang="es-ES" sz="1200" b="1" u="none" strike="noStrike" dirty="0">
                          <a:effectLst/>
                          <a:latin typeface="Sylfaen" pitchFamily="18" charset="0"/>
                        </a:rPr>
                        <a:t> </a:t>
                      </a:r>
                      <a:r>
                        <a:rPr lang="es-ES" sz="1200" b="1" u="none" strike="noStrike" dirty="0" err="1">
                          <a:effectLst/>
                          <a:latin typeface="Sylfaen" pitchFamily="18" charset="0"/>
                        </a:rPr>
                        <a:t>component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5027" marR="5027" marT="502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0" fontAlgn="t"/>
                      <a:r>
                        <a:rPr lang="es-ES" sz="1200" b="1" u="none" strike="noStrike" dirty="0" err="1">
                          <a:effectLst/>
                          <a:latin typeface="Sylfaen" pitchFamily="18" charset="0"/>
                        </a:rPr>
                        <a:t>Common</a:t>
                      </a:r>
                      <a:r>
                        <a:rPr lang="es-ES" sz="1200" b="1" u="none" strike="noStrike" dirty="0">
                          <a:effectLst/>
                          <a:latin typeface="Sylfaen" pitchFamily="18" charset="0"/>
                        </a:rPr>
                        <a:t> </a:t>
                      </a:r>
                      <a:r>
                        <a:rPr lang="es-ES" sz="1200" b="1" u="none" strike="noStrike" dirty="0" err="1">
                          <a:effectLst/>
                          <a:latin typeface="Sylfaen" pitchFamily="18" charset="0"/>
                        </a:rPr>
                        <a:t>factors</a:t>
                      </a:r>
                      <a:r>
                        <a:rPr lang="es-ES" sz="1200" b="1" u="none" strike="noStrike" dirty="0">
                          <a:effectLst/>
                          <a:latin typeface="Sylfaen" pitchFamily="18" charset="0"/>
                        </a:rPr>
                        <a:t>: </a:t>
                      </a:r>
                      <a:r>
                        <a:rPr lang="es-ES" sz="1200" b="1" u="none" strike="noStrike" dirty="0" err="1">
                          <a:effectLst/>
                          <a:latin typeface="Sylfaen" pitchFamily="18" charset="0"/>
                        </a:rPr>
                        <a:t>MQf</a:t>
                      </a:r>
                      <a:r>
                        <a:rPr lang="es-ES" sz="1200" b="1" u="none" strike="noStrike" dirty="0">
                          <a:effectLst/>
                          <a:latin typeface="Sylfaen" pitchFamily="18" charset="0"/>
                        </a:rPr>
                        <a:t> </a:t>
                      </a:r>
                      <a:r>
                        <a:rPr lang="es-ES" sz="1200" b="1" u="none" strike="noStrike" dirty="0" err="1">
                          <a:effectLst/>
                          <a:latin typeface="Sylfaen" pitchFamily="18" charset="0"/>
                        </a:rPr>
                        <a:t>statistic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5027" marR="5027" marT="502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t"/>
                      <a:endParaRPr lang="es-ES" sz="700" b="1" i="0" u="none" strike="noStrike" dirty="0">
                        <a:solidFill>
                          <a:srgbClr val="000000"/>
                        </a:solidFill>
                        <a:effectLst/>
                        <a:latin typeface="Sylfaen"/>
                      </a:endParaRPr>
                    </a:p>
                  </a:txBody>
                  <a:tcPr marL="5027" marR="5027" marT="5027" marB="0"/>
                </a:tc>
                <a:tc hMerge="1">
                  <a:txBody>
                    <a:bodyPr/>
                    <a:lstStyle/>
                    <a:p>
                      <a:pPr algn="ctr" rtl="0" fontAlgn="t"/>
                      <a:endParaRPr lang="es-ES" sz="700" b="1" i="0" u="none" strike="noStrike" dirty="0">
                        <a:solidFill>
                          <a:srgbClr val="000000"/>
                        </a:solidFill>
                        <a:effectLst/>
                        <a:latin typeface="Sylfaen"/>
                      </a:endParaRPr>
                    </a:p>
                  </a:txBody>
                  <a:tcPr marL="5027" marR="5027" marT="5027" marB="0"/>
                </a:tc>
                <a:tc>
                  <a:txBody>
                    <a:bodyPr/>
                    <a:lstStyle/>
                    <a:p>
                      <a:pPr algn="l" fontAlgn="t"/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5027" marR="5027" marT="5027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21288">
                <a:tc>
                  <a:txBody>
                    <a:bodyPr/>
                    <a:lstStyle/>
                    <a:p>
                      <a:pPr algn="ctr" rtl="0" fontAlgn="t"/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5027" marR="5027" marT="502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200" b="1" u="none" strike="noStrike" dirty="0">
                          <a:effectLst/>
                          <a:latin typeface="Sylfaen" pitchFamily="18" charset="0"/>
                        </a:rPr>
                        <a:t>ADF 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5027" marR="5027" marT="502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200" b="1" u="none" strike="noStrike" dirty="0">
                          <a:effectLst/>
                          <a:latin typeface="Sylfaen" pitchFamily="18" charset="0"/>
                        </a:rPr>
                        <a:t>p-val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5027" marR="5027" marT="5027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200" b="1" u="none" strike="noStrike" dirty="0" err="1" smtClean="0">
                          <a:effectLst/>
                          <a:latin typeface="Sylfaen" pitchFamily="18" charset="0"/>
                        </a:rPr>
                        <a:t>Conclu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5027" marR="5027" marT="502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050" b="1" u="none" strike="noStrike" dirty="0" err="1">
                          <a:effectLst/>
                          <a:latin typeface="Sylfaen" pitchFamily="18" charset="0"/>
                        </a:rPr>
                        <a:t>MQf</a:t>
                      </a:r>
                      <a:r>
                        <a:rPr lang="es-ES" sz="1050" b="1" u="none" strike="noStrike" dirty="0">
                          <a:effectLst/>
                          <a:latin typeface="Sylfaen" pitchFamily="18" charset="0"/>
                        </a:rPr>
                        <a:t>(3)</a:t>
                      </a:r>
                      <a:endParaRPr lang="es-ES" sz="1050" b="1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5027" marR="5027" marT="502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050" b="1" u="none" strike="noStrike" dirty="0" err="1">
                          <a:effectLst/>
                          <a:latin typeface="Sylfaen" pitchFamily="18" charset="0"/>
                        </a:rPr>
                        <a:t>MQf</a:t>
                      </a:r>
                      <a:r>
                        <a:rPr lang="es-ES" sz="1050" b="1" u="none" strike="noStrike" dirty="0">
                          <a:effectLst/>
                          <a:latin typeface="Sylfaen" pitchFamily="18" charset="0"/>
                        </a:rPr>
                        <a:t>(2)</a:t>
                      </a:r>
                      <a:endParaRPr lang="es-ES" sz="1050" b="1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5027" marR="5027" marT="5027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050" b="1" u="none" strike="noStrike" dirty="0" err="1">
                          <a:effectLst/>
                          <a:latin typeface="Sylfaen" pitchFamily="18" charset="0"/>
                        </a:rPr>
                        <a:t>MQf</a:t>
                      </a:r>
                      <a:r>
                        <a:rPr lang="es-ES" sz="1050" b="1" u="none" strike="noStrike" dirty="0">
                          <a:effectLst/>
                          <a:latin typeface="Sylfaen" pitchFamily="18" charset="0"/>
                        </a:rPr>
                        <a:t>(1)</a:t>
                      </a:r>
                      <a:endParaRPr lang="es-ES" sz="1050" b="1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5027" marR="5027" marT="5027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5027" marR="5027" marT="5027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200" b="1" u="none" strike="noStrike" dirty="0">
                          <a:effectLst/>
                          <a:latin typeface="Sylfaen" pitchFamily="18" charset="0"/>
                        </a:rPr>
                        <a:t>ADF 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5027" marR="5027" marT="502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200" b="1" u="none" strike="noStrike" dirty="0">
                          <a:effectLst/>
                          <a:latin typeface="Sylfaen" pitchFamily="18" charset="0"/>
                        </a:rPr>
                        <a:t>p-val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5027" marR="5027" marT="5027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200" b="1" u="none" strike="noStrike" dirty="0">
                          <a:effectLst/>
                          <a:latin typeface="Sylfaen" pitchFamily="18" charset="0"/>
                        </a:rPr>
                        <a:t>d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5027" marR="5027" marT="502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050" b="1" u="none" strike="noStrike" dirty="0" err="1">
                          <a:effectLst/>
                          <a:latin typeface="Sylfaen" pitchFamily="18" charset="0"/>
                        </a:rPr>
                        <a:t>MQf</a:t>
                      </a:r>
                      <a:r>
                        <a:rPr lang="es-ES" sz="1050" b="1" u="none" strike="noStrike" dirty="0">
                          <a:effectLst/>
                          <a:latin typeface="Sylfaen" pitchFamily="18" charset="0"/>
                        </a:rPr>
                        <a:t>(3)</a:t>
                      </a:r>
                      <a:endParaRPr lang="es-ES" sz="1050" b="1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5027" marR="5027" marT="502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050" b="1" u="none" strike="noStrike" dirty="0" err="1">
                          <a:effectLst/>
                          <a:latin typeface="Sylfaen" pitchFamily="18" charset="0"/>
                        </a:rPr>
                        <a:t>MQf</a:t>
                      </a:r>
                      <a:r>
                        <a:rPr lang="es-ES" sz="1050" b="1" u="none" strike="noStrike" dirty="0">
                          <a:effectLst/>
                          <a:latin typeface="Sylfaen" pitchFamily="18" charset="0"/>
                        </a:rPr>
                        <a:t>(2)</a:t>
                      </a:r>
                      <a:endParaRPr lang="es-ES" sz="1050" b="1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5027" marR="5027" marT="5027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050" b="1" u="none" strike="noStrike" dirty="0" err="1">
                          <a:effectLst/>
                          <a:latin typeface="Sylfaen" pitchFamily="18" charset="0"/>
                        </a:rPr>
                        <a:t>MQf</a:t>
                      </a:r>
                      <a:r>
                        <a:rPr lang="es-ES" sz="1050" b="1" u="none" strike="noStrike" dirty="0">
                          <a:effectLst/>
                          <a:latin typeface="Sylfaen" pitchFamily="18" charset="0"/>
                        </a:rPr>
                        <a:t>(1)</a:t>
                      </a:r>
                      <a:endParaRPr lang="es-ES" sz="1050" b="1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5027" marR="5027" marT="5027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5027" marR="5027" marT="5027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200" b="1" u="none" strike="noStrike" dirty="0" err="1">
                          <a:effectLst/>
                          <a:latin typeface="Sylfaen" pitchFamily="18" charset="0"/>
                        </a:rPr>
                        <a:t>pvr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5027" marR="5027" marT="50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200" u="none" strike="noStrike" dirty="0">
                          <a:effectLst/>
                          <a:latin typeface="Sylfaen" pitchFamily="18" charset="0"/>
                        </a:rPr>
                        <a:t>1.01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5027" marR="5027" marT="50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200" u="none" strike="noStrike">
                          <a:effectLst/>
                          <a:latin typeface="Sylfaen" pitchFamily="18" charset="0"/>
                        </a:rPr>
                        <a:t>0.16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5027" marR="5027" marT="5027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200" b="1" u="none" strike="noStrike" dirty="0">
                          <a:effectLst/>
                          <a:latin typeface="Sylfaen" pitchFamily="18" charset="0"/>
                        </a:rPr>
                        <a:t>H0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5027" marR="5027" marT="50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200" u="none" strike="noStrike" dirty="0">
                          <a:effectLst/>
                          <a:latin typeface="Sylfaen" pitchFamily="18" charset="0"/>
                        </a:rPr>
                        <a:t>-0.62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5027" marR="5027" marT="50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200" u="none" strike="noStrike" dirty="0">
                          <a:effectLst/>
                          <a:latin typeface="Sylfaen" pitchFamily="18" charset="0"/>
                        </a:rPr>
                        <a:t>-10.52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5027" marR="5027" marT="5027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200" u="none" strike="noStrike" dirty="0">
                          <a:effectLst/>
                          <a:latin typeface="Sylfaen" pitchFamily="18" charset="0"/>
                        </a:rPr>
                        <a:t>-20.45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5027" marR="5027" marT="5027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 dirty="0">
                          <a:effectLst/>
                          <a:latin typeface="Sylfaen" pitchFamily="18" charset="0"/>
                        </a:rPr>
                        <a:t>r=1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5027" marR="5027" marT="50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200" u="none" strike="noStrike" dirty="0">
                          <a:effectLst/>
                          <a:latin typeface="Sylfaen" pitchFamily="18" charset="0"/>
                        </a:rPr>
                        <a:t>6.56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5027" marR="5027" marT="50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200" u="none" strike="noStrike" dirty="0">
                          <a:effectLst/>
                          <a:latin typeface="Sylfaen" pitchFamily="18" charset="0"/>
                        </a:rPr>
                        <a:t>0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5027" marR="5027" marT="5027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200" b="1" u="none" strike="noStrike" dirty="0">
                          <a:effectLst/>
                          <a:latin typeface="Sylfaen" pitchFamily="18" charset="0"/>
                        </a:rPr>
                        <a:t>1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5027" marR="5027" marT="50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200" u="none" strike="noStrike" dirty="0">
                          <a:effectLst/>
                          <a:latin typeface="Sylfaen" pitchFamily="18" charset="0"/>
                        </a:rPr>
                        <a:t>-1.22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5027" marR="5027" marT="50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200" u="none" strike="noStrike" dirty="0">
                          <a:effectLst/>
                          <a:latin typeface="Sylfaen" pitchFamily="18" charset="0"/>
                        </a:rPr>
                        <a:t>-8.39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5027" marR="5027" marT="5027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200" u="none" strike="noStrike" dirty="0">
                          <a:effectLst/>
                          <a:latin typeface="Sylfaen" pitchFamily="18" charset="0"/>
                        </a:rPr>
                        <a:t>-12.24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5027" marR="5027" marT="5027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 dirty="0">
                          <a:effectLst/>
                          <a:latin typeface="Sylfaen" pitchFamily="18" charset="0"/>
                        </a:rPr>
                        <a:t>r=0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5027" marR="5027" marT="50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CCFF"/>
                    </a:solidFill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200" b="1" u="none" strike="noStrike" dirty="0" err="1" smtClean="0">
                          <a:effectLst/>
                          <a:latin typeface="Sylfaen" pitchFamily="18" charset="0"/>
                        </a:rPr>
                        <a:t>stk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5027" marR="5027" marT="50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200" u="none" strike="noStrike">
                          <a:effectLst/>
                          <a:latin typeface="Sylfaen" pitchFamily="18" charset="0"/>
                        </a:rPr>
                        <a:t>5.64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5027" marR="5027" marT="50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200" u="none" strike="noStrike">
                          <a:effectLst/>
                          <a:latin typeface="Sylfaen" pitchFamily="18" charset="0"/>
                        </a:rPr>
                        <a:t>0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5027" marR="5027" marT="5027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200" b="1" u="none" strike="noStrike" dirty="0">
                          <a:effectLst/>
                          <a:latin typeface="Sylfaen" pitchFamily="18" charset="0"/>
                        </a:rPr>
                        <a:t>HA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5027" marR="5027" marT="50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200" u="none" strike="noStrike">
                          <a:effectLst/>
                          <a:latin typeface="Sylfaen" pitchFamily="18" charset="0"/>
                        </a:rPr>
                        <a:t>-0.84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5027" marR="5027" marT="50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200" u="none" strike="noStrike">
                          <a:effectLst/>
                          <a:latin typeface="Sylfaen" pitchFamily="18" charset="0"/>
                        </a:rPr>
                        <a:t>-4.05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5027" marR="5027" marT="5027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200" u="none" strike="noStrike">
                          <a:effectLst/>
                          <a:latin typeface="Sylfaen" pitchFamily="18" charset="0"/>
                        </a:rPr>
                        <a:t>-16.88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5027" marR="5027" marT="5027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>
                          <a:effectLst/>
                          <a:latin typeface="Sylfaen" pitchFamily="18" charset="0"/>
                        </a:rPr>
                        <a:t>r=0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5027" marR="5027" marT="50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200" u="none" strike="noStrike" dirty="0">
                          <a:effectLst/>
                          <a:latin typeface="Sylfaen" pitchFamily="18" charset="0"/>
                        </a:rPr>
                        <a:t> 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5027" marR="5027" marT="50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200" u="none" strike="noStrike" dirty="0">
                          <a:effectLst/>
                          <a:latin typeface="Sylfaen" pitchFamily="18" charset="0"/>
                        </a:rPr>
                        <a:t> 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5027" marR="5027" marT="5027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200" b="1" u="none" strike="noStrike" dirty="0">
                          <a:effectLst/>
                          <a:latin typeface="Sylfaen" pitchFamily="18" charset="0"/>
                        </a:rPr>
                        <a:t>0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5027" marR="5027" marT="50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200" u="none" strike="noStrike">
                          <a:effectLst/>
                          <a:latin typeface="Sylfaen" pitchFamily="18" charset="0"/>
                        </a:rPr>
                        <a:t>-12.25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5027" marR="5027" marT="50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200" u="none" strike="noStrike">
                          <a:effectLst/>
                          <a:latin typeface="Sylfaen" pitchFamily="18" charset="0"/>
                        </a:rPr>
                        <a:t>-15.54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5027" marR="5027" marT="5027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200" u="none" strike="noStrike">
                          <a:effectLst/>
                          <a:latin typeface="Sylfaen" pitchFamily="18" charset="0"/>
                        </a:rPr>
                        <a:t>-11.84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5027" marR="5027" marT="5027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 dirty="0">
                          <a:effectLst/>
                          <a:latin typeface="Sylfaen" pitchFamily="18" charset="0"/>
                        </a:rPr>
                        <a:t>r=0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5027" marR="5027" marT="50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200" b="1" u="none" strike="noStrike" dirty="0" err="1">
                          <a:effectLst/>
                          <a:latin typeface="Sylfaen" pitchFamily="18" charset="0"/>
                        </a:rPr>
                        <a:t>rpc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5027" marR="5027" marT="50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200" u="none" strike="noStrike">
                          <a:effectLst/>
                          <a:latin typeface="Sylfaen" pitchFamily="18" charset="0"/>
                        </a:rPr>
                        <a:t>0.38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5027" marR="5027" marT="50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200" u="none" strike="noStrike">
                          <a:effectLst/>
                          <a:latin typeface="Sylfaen" pitchFamily="18" charset="0"/>
                        </a:rPr>
                        <a:t>0.35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5027" marR="5027" marT="5027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200" b="1" u="none" strike="noStrike">
                          <a:effectLst/>
                          <a:latin typeface="Sylfaen" pitchFamily="18" charset="0"/>
                        </a:rPr>
                        <a:t>H0</a:t>
                      </a:r>
                      <a:endParaRPr lang="es-ES" sz="1200" b="1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5027" marR="5027" marT="50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200" u="none" strike="noStrike">
                          <a:effectLst/>
                          <a:latin typeface="Sylfaen" pitchFamily="18" charset="0"/>
                        </a:rPr>
                        <a:t>-4.36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5027" marR="5027" marT="50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200" u="none" strike="noStrike">
                          <a:effectLst/>
                          <a:latin typeface="Sylfaen" pitchFamily="18" charset="0"/>
                        </a:rPr>
                        <a:t>-6.45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5027" marR="5027" marT="5027" marB="0" anchor="b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200" u="none" strike="noStrike">
                          <a:effectLst/>
                          <a:latin typeface="Sylfaen" pitchFamily="18" charset="0"/>
                        </a:rPr>
                        <a:t>-10.56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5027" marR="5027" marT="5027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>
                          <a:effectLst/>
                          <a:latin typeface="Sylfaen" pitchFamily="18" charset="0"/>
                        </a:rPr>
                        <a:t>r=0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5027" marR="5027" marT="50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200" u="none" strike="noStrike" dirty="0">
                          <a:effectLst/>
                          <a:latin typeface="Sylfaen" pitchFamily="18" charset="0"/>
                        </a:rPr>
                        <a:t>1.76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5027" marR="5027" marT="50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200" u="none" strike="noStrike" dirty="0">
                          <a:effectLst/>
                          <a:latin typeface="Sylfaen" pitchFamily="18" charset="0"/>
                        </a:rPr>
                        <a:t>0.04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5027" marR="5027" marT="5027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200" b="1" u="none" strike="noStrike">
                          <a:effectLst/>
                          <a:latin typeface="Sylfaen" pitchFamily="18" charset="0"/>
                        </a:rPr>
                        <a:t>1</a:t>
                      </a:r>
                      <a:endParaRPr lang="es-ES" sz="1200" b="1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5027" marR="5027" marT="50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200" u="none" strike="noStrike" dirty="0">
                          <a:effectLst/>
                          <a:latin typeface="Sylfaen" pitchFamily="18" charset="0"/>
                        </a:rPr>
                        <a:t>-2.1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5027" marR="5027" marT="50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200" u="none" strike="noStrike">
                          <a:effectLst/>
                          <a:latin typeface="Sylfaen" pitchFamily="18" charset="0"/>
                        </a:rPr>
                        <a:t>-17.54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5027" marR="5027" marT="5027" marB="0" anchor="b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200" u="none" strike="noStrike">
                          <a:effectLst/>
                          <a:latin typeface="Sylfaen" pitchFamily="18" charset="0"/>
                        </a:rPr>
                        <a:t>-19.34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5027" marR="5027" marT="5027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 dirty="0">
                          <a:effectLst/>
                          <a:latin typeface="Sylfaen" pitchFamily="18" charset="0"/>
                        </a:rPr>
                        <a:t>r=1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5027" marR="5027" marT="50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CCFF"/>
                    </a:solidFill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200" b="1" u="none" strike="noStrike" dirty="0" err="1" smtClean="0">
                          <a:effectLst/>
                          <a:latin typeface="Sylfaen" pitchFamily="18" charset="0"/>
                        </a:rPr>
                        <a:t>itr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5027" marR="5027" marT="50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200" u="none" strike="noStrike">
                          <a:effectLst/>
                          <a:latin typeface="Sylfaen" pitchFamily="18" charset="0"/>
                        </a:rPr>
                        <a:t>-1.73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5027" marR="5027" marT="50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200" u="none" strike="noStrike">
                          <a:effectLst/>
                          <a:latin typeface="Sylfaen" pitchFamily="18" charset="0"/>
                        </a:rPr>
                        <a:t>0.96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5027" marR="5027" marT="5027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200" b="1" u="none" strike="noStrike" dirty="0">
                          <a:effectLst/>
                          <a:latin typeface="Sylfaen" pitchFamily="18" charset="0"/>
                        </a:rPr>
                        <a:t>H0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5027" marR="5027" marT="50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200" u="none" strike="noStrike">
                          <a:effectLst/>
                          <a:latin typeface="Sylfaen" pitchFamily="18" charset="0"/>
                        </a:rPr>
                        <a:t>-7.88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5027" marR="5027" marT="50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200" u="none" strike="noStrike">
                          <a:effectLst/>
                          <a:latin typeface="Sylfaen" pitchFamily="18" charset="0"/>
                        </a:rPr>
                        <a:t>-14.38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5027" marR="5027" marT="5027" marB="0" anchor="b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200" u="none" strike="noStrike">
                          <a:effectLst/>
                          <a:latin typeface="Sylfaen" pitchFamily="18" charset="0"/>
                        </a:rPr>
                        <a:t>-16.26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5027" marR="5027" marT="5027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 dirty="0">
                          <a:effectLst/>
                          <a:latin typeface="Sylfaen" pitchFamily="18" charset="0"/>
                        </a:rPr>
                        <a:t>r=0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5027" marR="5027" marT="50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200" u="none" strike="noStrike" dirty="0">
                          <a:effectLst/>
                          <a:latin typeface="Sylfaen" pitchFamily="18" charset="0"/>
                        </a:rPr>
                        <a:t>2.51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5027" marR="5027" marT="50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200" u="none" strike="noStrike" dirty="0">
                          <a:effectLst/>
                          <a:latin typeface="Sylfaen" pitchFamily="18" charset="0"/>
                        </a:rPr>
                        <a:t>0.01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5027" marR="5027" marT="5027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200" b="1" u="none" strike="noStrike" dirty="0">
                          <a:effectLst/>
                          <a:latin typeface="Sylfaen" pitchFamily="18" charset="0"/>
                        </a:rPr>
                        <a:t>1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5027" marR="5027" marT="50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200" u="none" strike="noStrike">
                          <a:effectLst/>
                          <a:latin typeface="Sylfaen" pitchFamily="18" charset="0"/>
                        </a:rPr>
                        <a:t>-7.89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5027" marR="5027" marT="50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200" u="none" strike="noStrike">
                          <a:effectLst/>
                          <a:latin typeface="Sylfaen" pitchFamily="18" charset="0"/>
                        </a:rPr>
                        <a:t>-8.35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5027" marR="5027" marT="5027" marB="0" anchor="b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200" u="none" strike="noStrike">
                          <a:effectLst/>
                          <a:latin typeface="Sylfaen" pitchFamily="18" charset="0"/>
                        </a:rPr>
                        <a:t>-10.54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5027" marR="5027" marT="5027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 dirty="0">
                          <a:effectLst/>
                          <a:latin typeface="Sylfaen" pitchFamily="18" charset="0"/>
                        </a:rPr>
                        <a:t>r=0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5027" marR="5027" marT="50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CCFF"/>
                    </a:solidFill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200" b="1" u="none" strike="noStrike" dirty="0" err="1" smtClean="0">
                          <a:effectLst/>
                          <a:latin typeface="Sylfaen" pitchFamily="18" charset="0"/>
                        </a:rPr>
                        <a:t>srp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5027" marR="5027" marT="50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200" u="none" strike="noStrike">
                          <a:effectLst/>
                          <a:latin typeface="Sylfaen" pitchFamily="18" charset="0"/>
                        </a:rPr>
                        <a:t>2.93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5027" marR="5027" marT="50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200" u="none" strike="noStrike">
                          <a:effectLst/>
                          <a:latin typeface="Sylfaen" pitchFamily="18" charset="0"/>
                        </a:rPr>
                        <a:t>0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5027" marR="5027" marT="5027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200" b="1" u="none" strike="noStrike" dirty="0">
                          <a:effectLst/>
                          <a:latin typeface="Sylfaen" pitchFamily="18" charset="0"/>
                        </a:rPr>
                        <a:t>HA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5027" marR="5027" marT="50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200" u="none" strike="noStrike" dirty="0">
                          <a:effectLst/>
                          <a:latin typeface="Sylfaen" pitchFamily="18" charset="0"/>
                        </a:rPr>
                        <a:t>-3.91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5027" marR="5027" marT="50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200" u="none" strike="noStrike">
                          <a:effectLst/>
                          <a:latin typeface="Sylfaen" pitchFamily="18" charset="0"/>
                        </a:rPr>
                        <a:t>-5.87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5027" marR="5027" marT="5027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200" u="none" strike="noStrike">
                          <a:effectLst/>
                          <a:latin typeface="Sylfaen" pitchFamily="18" charset="0"/>
                        </a:rPr>
                        <a:t>-8.92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5027" marR="5027" marT="5027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>
                          <a:effectLst/>
                          <a:latin typeface="Sylfaen" pitchFamily="18" charset="0"/>
                        </a:rPr>
                        <a:t>r=0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5027" marR="5027" marT="50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200" u="none" strike="noStrike" dirty="0">
                          <a:effectLst/>
                          <a:latin typeface="Sylfaen" pitchFamily="18" charset="0"/>
                        </a:rPr>
                        <a:t> 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5027" marR="5027" marT="50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200" u="none" strike="noStrike" dirty="0">
                          <a:effectLst/>
                          <a:latin typeface="Sylfaen" pitchFamily="18" charset="0"/>
                        </a:rPr>
                        <a:t> 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5027" marR="5027" marT="5027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200" b="1" u="none" strike="noStrike" dirty="0">
                          <a:effectLst/>
                          <a:latin typeface="Sylfaen" pitchFamily="18" charset="0"/>
                        </a:rPr>
                        <a:t>0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5027" marR="5027" marT="50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u="none" strike="noStrike">
                          <a:effectLst/>
                          <a:latin typeface="Sylfaen" pitchFamily="18" charset="0"/>
                        </a:rPr>
                        <a:t> 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5027" marR="5027" marT="50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u="none" strike="noStrike">
                          <a:effectLst/>
                          <a:latin typeface="Sylfaen" pitchFamily="18" charset="0"/>
                        </a:rPr>
                        <a:t> 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5027" marR="5027" marT="5027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u="none" strike="noStrike">
                          <a:effectLst/>
                          <a:latin typeface="Sylfaen" pitchFamily="18" charset="0"/>
                        </a:rPr>
                        <a:t> 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5027" marR="5027" marT="5027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 dirty="0">
                          <a:effectLst/>
                          <a:latin typeface="Sylfaen" pitchFamily="18" charset="0"/>
                        </a:rPr>
                        <a:t>r=0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5027" marR="5027" marT="50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200" b="1" u="none" strike="noStrike" dirty="0" smtClean="0">
                          <a:effectLst/>
                          <a:latin typeface="Sylfaen" pitchFamily="18" charset="0"/>
                        </a:rPr>
                        <a:t>une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5027" marR="5027" marT="50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200" u="none" strike="noStrike">
                          <a:effectLst/>
                          <a:latin typeface="Sylfaen" pitchFamily="18" charset="0"/>
                        </a:rPr>
                        <a:t>-2.27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5027" marR="5027" marT="50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200" u="none" strike="noStrike">
                          <a:effectLst/>
                          <a:latin typeface="Sylfaen" pitchFamily="18" charset="0"/>
                        </a:rPr>
                        <a:t>0.98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5027" marR="5027" marT="5027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200" b="1" u="none" strike="noStrike">
                          <a:effectLst/>
                          <a:latin typeface="Sylfaen" pitchFamily="18" charset="0"/>
                        </a:rPr>
                        <a:t>H0</a:t>
                      </a:r>
                      <a:endParaRPr lang="es-ES" sz="1200" b="1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5027" marR="5027" marT="50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200" u="none" strike="noStrike" dirty="0">
                          <a:effectLst/>
                          <a:latin typeface="Sylfaen" pitchFamily="18" charset="0"/>
                        </a:rPr>
                        <a:t>-4.3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5027" marR="5027" marT="50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200" u="none" strike="noStrike">
                          <a:effectLst/>
                          <a:latin typeface="Sylfaen" pitchFamily="18" charset="0"/>
                        </a:rPr>
                        <a:t>-9.15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5027" marR="5027" marT="5027" marB="0" anchor="b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200" u="none" strike="noStrike">
                          <a:effectLst/>
                          <a:latin typeface="Sylfaen" pitchFamily="18" charset="0"/>
                        </a:rPr>
                        <a:t>-17.96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5027" marR="5027" marT="5027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 dirty="0">
                          <a:effectLst/>
                          <a:latin typeface="Sylfaen" pitchFamily="18" charset="0"/>
                        </a:rPr>
                        <a:t>r=1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5027" marR="5027" marT="50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200" u="none" strike="noStrike" dirty="0">
                          <a:effectLst/>
                          <a:latin typeface="Sylfaen" pitchFamily="18" charset="0"/>
                        </a:rPr>
                        <a:t>2.67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5027" marR="5027" marT="50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200" u="none" strike="noStrike" dirty="0">
                          <a:effectLst/>
                          <a:latin typeface="Sylfaen" pitchFamily="18" charset="0"/>
                        </a:rPr>
                        <a:t>0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5027" marR="5027" marT="5027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200" b="1" u="none" strike="noStrike" dirty="0">
                          <a:effectLst/>
                          <a:latin typeface="Sylfaen" pitchFamily="18" charset="0"/>
                        </a:rPr>
                        <a:t>1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5027" marR="5027" marT="50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200" u="none" strike="noStrike">
                          <a:effectLst/>
                          <a:latin typeface="Sylfaen" pitchFamily="18" charset="0"/>
                        </a:rPr>
                        <a:t>-5.11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5027" marR="5027" marT="50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200" u="none" strike="noStrike">
                          <a:effectLst/>
                          <a:latin typeface="Sylfaen" pitchFamily="18" charset="0"/>
                        </a:rPr>
                        <a:t>-17.97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5027" marR="5027" marT="5027" marB="0" anchor="b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200" u="none" strike="noStrike">
                          <a:effectLst/>
                          <a:latin typeface="Sylfaen" pitchFamily="18" charset="0"/>
                        </a:rPr>
                        <a:t>-13.76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5027" marR="5027" marT="5027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 dirty="0">
                          <a:effectLst/>
                          <a:latin typeface="Sylfaen" pitchFamily="18" charset="0"/>
                        </a:rPr>
                        <a:t>r=0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5027" marR="5027" marT="50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CCFF"/>
                    </a:solidFill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200" b="1" u="none" strike="noStrike" dirty="0" err="1" smtClean="0">
                          <a:effectLst/>
                          <a:latin typeface="Sylfaen" pitchFamily="18" charset="0"/>
                        </a:rPr>
                        <a:t>act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5027" marR="5027" marT="50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200" u="none" strike="noStrike">
                          <a:effectLst/>
                          <a:latin typeface="Sylfaen" pitchFamily="18" charset="0"/>
                        </a:rPr>
                        <a:t>0.1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5027" marR="5027" marT="50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200" u="none" strike="noStrike">
                          <a:effectLst/>
                          <a:latin typeface="Sylfaen" pitchFamily="18" charset="0"/>
                        </a:rPr>
                        <a:t>0.46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5027" marR="5027" marT="5027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200" b="1" u="none" strike="noStrike" dirty="0">
                          <a:effectLst/>
                          <a:latin typeface="Sylfaen" pitchFamily="18" charset="0"/>
                        </a:rPr>
                        <a:t>H0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5027" marR="5027" marT="50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200" u="none" strike="noStrike" dirty="0">
                          <a:effectLst/>
                          <a:latin typeface="Sylfaen" pitchFamily="18" charset="0"/>
                        </a:rPr>
                        <a:t>-2.46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5027" marR="5027" marT="50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200" u="none" strike="noStrike">
                          <a:effectLst/>
                          <a:latin typeface="Sylfaen" pitchFamily="18" charset="0"/>
                        </a:rPr>
                        <a:t>-2.6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5027" marR="5027" marT="5027" marB="0" anchor="b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200" u="none" strike="noStrike">
                          <a:effectLst/>
                          <a:latin typeface="Sylfaen" pitchFamily="18" charset="0"/>
                        </a:rPr>
                        <a:t>-7.91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5027" marR="5027" marT="5027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>
                          <a:effectLst/>
                          <a:latin typeface="Sylfaen" pitchFamily="18" charset="0"/>
                        </a:rPr>
                        <a:t>r=1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5027" marR="5027" marT="50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200" u="none" strike="noStrike" dirty="0">
                          <a:effectLst/>
                          <a:latin typeface="Sylfaen" pitchFamily="18" charset="0"/>
                        </a:rPr>
                        <a:t>2.14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5027" marR="5027" marT="50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200" u="none" strike="noStrike" dirty="0">
                          <a:effectLst/>
                          <a:latin typeface="Sylfaen" pitchFamily="18" charset="0"/>
                        </a:rPr>
                        <a:t>0.02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5027" marR="5027" marT="5027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200" b="1" u="none" strike="noStrike" dirty="0">
                          <a:effectLst/>
                          <a:latin typeface="Sylfaen" pitchFamily="18" charset="0"/>
                        </a:rPr>
                        <a:t>1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5027" marR="5027" marT="50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200" u="none" strike="noStrike">
                          <a:effectLst/>
                          <a:latin typeface="Sylfaen" pitchFamily="18" charset="0"/>
                        </a:rPr>
                        <a:t>-7.78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5027" marR="5027" marT="50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200" u="none" strike="noStrike" dirty="0">
                          <a:effectLst/>
                          <a:latin typeface="Sylfaen" pitchFamily="18" charset="0"/>
                        </a:rPr>
                        <a:t>-16.63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5027" marR="5027" marT="5027" marB="0" anchor="b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200" u="none" strike="noStrike">
                          <a:effectLst/>
                          <a:latin typeface="Sylfaen" pitchFamily="18" charset="0"/>
                        </a:rPr>
                        <a:t>-16.45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5027" marR="5027" marT="5027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 dirty="0">
                          <a:effectLst/>
                          <a:latin typeface="Sylfaen" pitchFamily="18" charset="0"/>
                        </a:rPr>
                        <a:t>r=0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5027" marR="5027" marT="50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CCFF"/>
                    </a:solidFill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200" b="1" u="none" strike="noStrike" dirty="0" err="1" smtClean="0">
                          <a:effectLst/>
                          <a:latin typeface="Sylfaen" pitchFamily="18" charset="0"/>
                        </a:rPr>
                        <a:t>agr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5027" marR="5027" marT="50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200" u="none" strike="noStrike" dirty="0">
                          <a:effectLst/>
                          <a:latin typeface="Sylfaen" pitchFamily="18" charset="0"/>
                        </a:rPr>
                        <a:t>-1.1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5027" marR="5027" marT="50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200" u="none" strike="noStrike">
                          <a:effectLst/>
                          <a:latin typeface="Sylfaen" pitchFamily="18" charset="0"/>
                        </a:rPr>
                        <a:t>0.86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5027" marR="5027" marT="5027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200" b="1" u="none" strike="noStrike" dirty="0">
                          <a:effectLst/>
                          <a:latin typeface="Sylfaen" pitchFamily="18" charset="0"/>
                        </a:rPr>
                        <a:t>H0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5027" marR="5027" marT="50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200" u="none" strike="noStrike">
                          <a:effectLst/>
                          <a:latin typeface="Sylfaen" pitchFamily="18" charset="0"/>
                        </a:rPr>
                        <a:t>-2.46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5027" marR="5027" marT="50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200" u="none" strike="noStrike">
                          <a:effectLst/>
                          <a:latin typeface="Sylfaen" pitchFamily="18" charset="0"/>
                        </a:rPr>
                        <a:t>-2.6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5027" marR="5027" marT="5027" marB="0" anchor="b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200" u="none" strike="noStrike">
                          <a:effectLst/>
                          <a:latin typeface="Sylfaen" pitchFamily="18" charset="0"/>
                        </a:rPr>
                        <a:t>-7.91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5027" marR="5027" marT="5027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>
                          <a:effectLst/>
                          <a:latin typeface="Sylfaen" pitchFamily="18" charset="0"/>
                        </a:rPr>
                        <a:t>r=0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5027" marR="5027" marT="50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200" u="none" strike="noStrike" dirty="0">
                          <a:effectLst/>
                          <a:latin typeface="Sylfaen" pitchFamily="18" charset="0"/>
                        </a:rPr>
                        <a:t>1.38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5027" marR="5027" marT="50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200" u="none" strike="noStrike" dirty="0">
                          <a:effectLst/>
                          <a:latin typeface="Sylfaen" pitchFamily="18" charset="0"/>
                        </a:rPr>
                        <a:t>0.08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5027" marR="5027" marT="5027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200" b="1" u="none" strike="noStrike" dirty="0">
                          <a:effectLst/>
                          <a:latin typeface="Sylfaen" pitchFamily="18" charset="0"/>
                        </a:rPr>
                        <a:t>1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5027" marR="5027" marT="50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200" u="none" strike="noStrike">
                          <a:effectLst/>
                          <a:latin typeface="Sylfaen" pitchFamily="18" charset="0"/>
                        </a:rPr>
                        <a:t>-10.6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5027" marR="5027" marT="50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200" u="none" strike="noStrike" dirty="0">
                          <a:effectLst/>
                          <a:latin typeface="Sylfaen" pitchFamily="18" charset="0"/>
                        </a:rPr>
                        <a:t>-13.55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5027" marR="5027" marT="5027" marB="0" anchor="b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200" u="none" strike="noStrike">
                          <a:effectLst/>
                          <a:latin typeface="Sylfaen" pitchFamily="18" charset="0"/>
                        </a:rPr>
                        <a:t>-13.1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5027" marR="5027" marT="5027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 dirty="0">
                          <a:effectLst/>
                          <a:latin typeface="Sylfaen" pitchFamily="18" charset="0"/>
                        </a:rPr>
                        <a:t>r=0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5027" marR="5027" marT="50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CCFF"/>
                    </a:solidFill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200" b="1" u="none" strike="noStrike" dirty="0" err="1" smtClean="0">
                          <a:effectLst/>
                          <a:latin typeface="Sylfaen" pitchFamily="18" charset="0"/>
                        </a:rPr>
                        <a:t>Iid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5027" marR="5027" marT="50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200" u="none" strike="noStrike" dirty="0">
                          <a:effectLst/>
                          <a:latin typeface="Sylfaen" pitchFamily="18" charset="0"/>
                        </a:rPr>
                        <a:t>-1.78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5027" marR="5027" marT="50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200" u="none" strike="noStrike">
                          <a:effectLst/>
                          <a:latin typeface="Sylfaen" pitchFamily="18" charset="0"/>
                        </a:rPr>
                        <a:t>0.96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5027" marR="5027" marT="5027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200" b="1" u="none" strike="noStrike" dirty="0">
                          <a:effectLst/>
                          <a:latin typeface="Sylfaen" pitchFamily="18" charset="0"/>
                        </a:rPr>
                        <a:t>H0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5027" marR="5027" marT="50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200" u="none" strike="noStrike" dirty="0">
                          <a:effectLst/>
                          <a:latin typeface="Sylfaen" pitchFamily="18" charset="0"/>
                        </a:rPr>
                        <a:t>-4.38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5027" marR="5027" marT="50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200" u="none" strike="noStrike">
                          <a:effectLst/>
                          <a:latin typeface="Sylfaen" pitchFamily="18" charset="0"/>
                        </a:rPr>
                        <a:t>-14.57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5027" marR="5027" marT="5027" marB="0" anchor="b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200" u="none" strike="noStrike">
                          <a:effectLst/>
                          <a:latin typeface="Sylfaen" pitchFamily="18" charset="0"/>
                        </a:rPr>
                        <a:t>-15.01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5027" marR="5027" marT="5027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 dirty="0">
                          <a:effectLst/>
                          <a:latin typeface="Sylfaen" pitchFamily="18" charset="0"/>
                        </a:rPr>
                        <a:t>r=0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5027" marR="5027" marT="50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200" u="none" strike="noStrike" dirty="0">
                          <a:effectLst/>
                          <a:latin typeface="Sylfaen" pitchFamily="18" charset="0"/>
                        </a:rPr>
                        <a:t>1.76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5027" marR="5027" marT="50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200" u="none" strike="noStrike" dirty="0">
                          <a:effectLst/>
                          <a:latin typeface="Sylfaen" pitchFamily="18" charset="0"/>
                        </a:rPr>
                        <a:t>0.04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5027" marR="5027" marT="5027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200" b="1" u="none" strike="noStrike" dirty="0">
                          <a:effectLst/>
                          <a:latin typeface="Sylfaen" pitchFamily="18" charset="0"/>
                        </a:rPr>
                        <a:t>1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5027" marR="5027" marT="50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200" u="none" strike="noStrike" dirty="0">
                          <a:effectLst/>
                          <a:latin typeface="Sylfaen" pitchFamily="18" charset="0"/>
                        </a:rPr>
                        <a:t>-13.53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5027" marR="5027" marT="50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200" u="none" strike="noStrike">
                          <a:effectLst/>
                          <a:latin typeface="Sylfaen" pitchFamily="18" charset="0"/>
                        </a:rPr>
                        <a:t>-14.81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5027" marR="5027" marT="5027" marB="0" anchor="b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200" u="none" strike="noStrike">
                          <a:effectLst/>
                          <a:latin typeface="Sylfaen" pitchFamily="18" charset="0"/>
                        </a:rPr>
                        <a:t>-14.08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5027" marR="5027" marT="5027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 dirty="0">
                          <a:effectLst/>
                          <a:latin typeface="Sylfaen" pitchFamily="18" charset="0"/>
                        </a:rPr>
                        <a:t>r=0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5027" marR="5027" marT="50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CCFF"/>
                    </a:solidFill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200" b="1" u="none" strike="noStrike" dirty="0" err="1" smtClean="0">
                          <a:effectLst/>
                          <a:latin typeface="Sylfaen" pitchFamily="18" charset="0"/>
                        </a:rPr>
                        <a:t>cot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5027" marR="5027" marT="50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200" u="none" strike="noStrike" dirty="0">
                          <a:effectLst/>
                          <a:latin typeface="Sylfaen" pitchFamily="18" charset="0"/>
                        </a:rPr>
                        <a:t>-0.17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5027" marR="5027" marT="50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200" u="none" strike="noStrike">
                          <a:effectLst/>
                          <a:latin typeface="Sylfaen" pitchFamily="18" charset="0"/>
                        </a:rPr>
                        <a:t>0.57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5027" marR="5027" marT="5027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200" b="1" u="none" strike="noStrike" dirty="0">
                          <a:effectLst/>
                          <a:latin typeface="Sylfaen" pitchFamily="18" charset="0"/>
                        </a:rPr>
                        <a:t>H0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5027" marR="5027" marT="50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200" u="none" strike="noStrike" dirty="0">
                          <a:effectLst/>
                          <a:latin typeface="Sylfaen" pitchFamily="18" charset="0"/>
                        </a:rPr>
                        <a:t>-5.66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5027" marR="5027" marT="50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200" u="none" strike="noStrike">
                          <a:effectLst/>
                          <a:latin typeface="Sylfaen" pitchFamily="18" charset="0"/>
                        </a:rPr>
                        <a:t>-7.74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5027" marR="5027" marT="5027" marB="0" anchor="b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200" u="none" strike="noStrike">
                          <a:effectLst/>
                          <a:latin typeface="Sylfaen" pitchFamily="18" charset="0"/>
                        </a:rPr>
                        <a:t>-9.26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5027" marR="5027" marT="5027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 dirty="0">
                          <a:effectLst/>
                          <a:latin typeface="Sylfaen" pitchFamily="18" charset="0"/>
                        </a:rPr>
                        <a:t>r=0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5027" marR="5027" marT="50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200" u="none" strike="noStrike" dirty="0">
                          <a:effectLst/>
                          <a:latin typeface="Sylfaen" pitchFamily="18" charset="0"/>
                        </a:rPr>
                        <a:t>2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5027" marR="5027" marT="50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200" u="none" strike="noStrike">
                          <a:effectLst/>
                          <a:latin typeface="Sylfaen" pitchFamily="18" charset="0"/>
                        </a:rPr>
                        <a:t>0.02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5027" marR="5027" marT="5027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200" b="1" u="none" strike="noStrike" dirty="0">
                          <a:effectLst/>
                          <a:latin typeface="Sylfaen" pitchFamily="18" charset="0"/>
                        </a:rPr>
                        <a:t>1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5027" marR="5027" marT="50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200" u="none" strike="noStrike" dirty="0">
                          <a:effectLst/>
                          <a:latin typeface="Sylfaen" pitchFamily="18" charset="0"/>
                        </a:rPr>
                        <a:t>-3.31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5027" marR="5027" marT="50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200" u="none" strike="noStrike">
                          <a:effectLst/>
                          <a:latin typeface="Sylfaen" pitchFamily="18" charset="0"/>
                        </a:rPr>
                        <a:t>-19.15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5027" marR="5027" marT="5027" marB="0" anchor="b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200" u="none" strike="noStrike" dirty="0">
                          <a:effectLst/>
                          <a:latin typeface="Sylfaen" pitchFamily="18" charset="0"/>
                        </a:rPr>
                        <a:t>-13.01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5027" marR="5027" marT="5027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 dirty="0">
                          <a:effectLst/>
                          <a:latin typeface="Sylfaen" pitchFamily="18" charset="0"/>
                        </a:rPr>
                        <a:t>r=0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5027" marR="5027" marT="50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CCFF"/>
                    </a:solidFill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200" b="1" u="none" strike="noStrike" dirty="0" smtClean="0">
                          <a:effectLst/>
                          <a:latin typeface="Sylfaen" pitchFamily="18" charset="0"/>
                        </a:rPr>
                        <a:t>ser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5027" marR="5027" marT="50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200" u="none" strike="noStrike" dirty="0">
                          <a:effectLst/>
                          <a:latin typeface="Sylfaen" pitchFamily="18" charset="0"/>
                        </a:rPr>
                        <a:t>-0.93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5027" marR="5027" marT="50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200" u="none" strike="noStrike" dirty="0">
                          <a:effectLst/>
                          <a:latin typeface="Sylfaen" pitchFamily="18" charset="0"/>
                        </a:rPr>
                        <a:t>0.82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5027" marR="5027" marT="5027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200" b="1" u="none" strike="noStrike" dirty="0">
                          <a:effectLst/>
                          <a:latin typeface="Sylfaen" pitchFamily="18" charset="0"/>
                        </a:rPr>
                        <a:t>H0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5027" marR="5027" marT="50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200" u="none" strike="noStrike" dirty="0">
                          <a:effectLst/>
                          <a:latin typeface="Sylfaen" pitchFamily="18" charset="0"/>
                        </a:rPr>
                        <a:t>1.91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5027" marR="5027" marT="50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200" u="none" strike="noStrike">
                          <a:effectLst/>
                          <a:latin typeface="Sylfaen" pitchFamily="18" charset="0"/>
                        </a:rPr>
                        <a:t>-10.37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5027" marR="5027" marT="5027" marB="0" anchor="b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200" u="none" strike="noStrike">
                          <a:effectLst/>
                          <a:latin typeface="Sylfaen" pitchFamily="18" charset="0"/>
                        </a:rPr>
                        <a:t>-12.14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5027" marR="5027" marT="5027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 dirty="0">
                          <a:effectLst/>
                          <a:latin typeface="Sylfaen" pitchFamily="18" charset="0"/>
                        </a:rPr>
                        <a:t>r=0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5027" marR="5027" marT="50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200" u="none" strike="noStrike" dirty="0">
                          <a:effectLst/>
                          <a:latin typeface="Sylfaen" pitchFamily="18" charset="0"/>
                        </a:rPr>
                        <a:t>2.22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5027" marR="5027" marT="50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200" u="none" strike="noStrike">
                          <a:effectLst/>
                          <a:latin typeface="Sylfaen" pitchFamily="18" charset="0"/>
                        </a:rPr>
                        <a:t>0.01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5027" marR="5027" marT="5027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200" b="1" u="none" strike="noStrike" dirty="0">
                          <a:effectLst/>
                          <a:latin typeface="Sylfaen" pitchFamily="18" charset="0"/>
                        </a:rPr>
                        <a:t>1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5027" marR="5027" marT="50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200" u="none" strike="noStrike" dirty="0">
                          <a:effectLst/>
                          <a:latin typeface="Sylfaen" pitchFamily="18" charset="0"/>
                        </a:rPr>
                        <a:t>-3.97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5027" marR="5027" marT="50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200" u="none" strike="noStrike">
                          <a:effectLst/>
                          <a:latin typeface="Sylfaen" pitchFamily="18" charset="0"/>
                        </a:rPr>
                        <a:t>-12.37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5027" marR="5027" marT="5027" marB="0" anchor="b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200" u="none" strike="noStrike" dirty="0">
                          <a:effectLst/>
                          <a:latin typeface="Sylfaen" pitchFamily="18" charset="0"/>
                        </a:rPr>
                        <a:t>-14.05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5027" marR="5027" marT="5027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 dirty="0">
                          <a:effectLst/>
                          <a:latin typeface="Sylfaen" pitchFamily="18" charset="0"/>
                        </a:rPr>
                        <a:t>r=0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5027" marR="5027" marT="50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CCFF"/>
                    </a:solidFill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200" b="1" u="none" strike="noStrike" dirty="0" err="1">
                          <a:effectLst/>
                          <a:latin typeface="Sylfaen" pitchFamily="18" charset="0"/>
                        </a:rPr>
                        <a:t>hst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5027" marR="5027" marT="50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200" u="none" strike="noStrike" dirty="0">
                          <a:effectLst/>
                          <a:latin typeface="Sylfaen" pitchFamily="18" charset="0"/>
                        </a:rPr>
                        <a:t>0.21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5027" marR="5027" marT="50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200" u="none" strike="noStrike" dirty="0">
                          <a:effectLst/>
                          <a:latin typeface="Sylfaen" pitchFamily="18" charset="0"/>
                        </a:rPr>
                        <a:t>0.42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5027" marR="5027" marT="5027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200" b="1" u="none" strike="noStrike" dirty="0">
                          <a:effectLst/>
                          <a:latin typeface="Sylfaen" pitchFamily="18" charset="0"/>
                        </a:rPr>
                        <a:t>H0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5027" marR="5027" marT="50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200" u="none" strike="noStrike" dirty="0">
                          <a:effectLst/>
                          <a:latin typeface="Sylfaen" pitchFamily="18" charset="0"/>
                        </a:rPr>
                        <a:t>-3.7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5027" marR="5027" marT="50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200" u="none" strike="noStrike">
                          <a:effectLst/>
                          <a:latin typeface="Sylfaen" pitchFamily="18" charset="0"/>
                        </a:rPr>
                        <a:t>-6.43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5027" marR="5027" marT="5027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200" u="none" strike="noStrike">
                          <a:effectLst/>
                          <a:latin typeface="Sylfaen" pitchFamily="18" charset="0"/>
                        </a:rPr>
                        <a:t>-12.34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5027" marR="5027" marT="5027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 dirty="0">
                          <a:effectLst/>
                          <a:latin typeface="Sylfaen" pitchFamily="18" charset="0"/>
                        </a:rPr>
                        <a:t>r=0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5027" marR="5027" marT="50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200" u="none" strike="noStrike" dirty="0">
                          <a:effectLst/>
                          <a:latin typeface="Sylfaen" pitchFamily="18" charset="0"/>
                        </a:rPr>
                        <a:t>2.05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5027" marR="5027" marT="50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200" u="none" strike="noStrike">
                          <a:effectLst/>
                          <a:latin typeface="Sylfaen" pitchFamily="18" charset="0"/>
                        </a:rPr>
                        <a:t>0.02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5027" marR="5027" marT="5027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200" b="1" u="none" strike="noStrike" dirty="0">
                          <a:effectLst/>
                          <a:latin typeface="Sylfaen" pitchFamily="18" charset="0"/>
                        </a:rPr>
                        <a:t>1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5027" marR="5027" marT="50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200" u="none" strike="noStrike" dirty="0">
                          <a:effectLst/>
                          <a:latin typeface="Sylfaen" pitchFamily="18" charset="0"/>
                        </a:rPr>
                        <a:t>-5.84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5027" marR="5027" marT="50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200" u="none" strike="noStrike">
                          <a:effectLst/>
                          <a:latin typeface="Sylfaen" pitchFamily="18" charset="0"/>
                        </a:rPr>
                        <a:t>-17.41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5027" marR="5027" marT="5027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200" u="none" strike="noStrike" dirty="0">
                          <a:effectLst/>
                          <a:latin typeface="Sylfaen" pitchFamily="18" charset="0"/>
                        </a:rPr>
                        <a:t>-20.56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5027" marR="5027" marT="5027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 dirty="0">
                          <a:effectLst/>
                          <a:latin typeface="Sylfaen" pitchFamily="18" charset="0"/>
                        </a:rPr>
                        <a:t>r=1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5027" marR="5027" marT="50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</a:tr>
            </a:tbl>
          </a:graphicData>
        </a:graphic>
      </p:graphicFrame>
      <p:sp>
        <p:nvSpPr>
          <p:cNvPr id="4" name="1 Título"/>
          <p:cNvSpPr txBox="1">
            <a:spLocks/>
          </p:cNvSpPr>
          <p:nvPr/>
        </p:nvSpPr>
        <p:spPr>
          <a:xfrm>
            <a:off x="2987824" y="980728"/>
            <a:ext cx="4464495" cy="432048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300" kern="1200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9pPr>
            <a:extLst/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s-MX" sz="1800" dirty="0" err="1">
                <a:solidFill>
                  <a:schemeClr val="tx2">
                    <a:satMod val="130000"/>
                  </a:schemeClr>
                </a:solidFill>
              </a:rPr>
              <a:t>Bai</a:t>
            </a:r>
            <a:r>
              <a:rPr lang="es-MX" sz="1800" dirty="0">
                <a:solidFill>
                  <a:schemeClr val="tx2">
                    <a:satMod val="130000"/>
                  </a:schemeClr>
                </a:solidFill>
              </a:rPr>
              <a:t> &amp; </a:t>
            </a:r>
            <a:r>
              <a:rPr lang="es-MX" sz="1800" dirty="0" err="1">
                <a:solidFill>
                  <a:schemeClr val="tx2">
                    <a:satMod val="130000"/>
                  </a:schemeClr>
                </a:solidFill>
              </a:rPr>
              <a:t>Ng’s</a:t>
            </a:r>
            <a:r>
              <a:rPr lang="es-MX" sz="1800" dirty="0">
                <a:solidFill>
                  <a:schemeClr val="tx2">
                    <a:satMod val="130000"/>
                  </a:schemeClr>
                </a:solidFill>
              </a:rPr>
              <a:t> </a:t>
            </a:r>
            <a:r>
              <a:rPr lang="es-MX" sz="1800" dirty="0" smtClean="0">
                <a:solidFill>
                  <a:schemeClr val="tx2">
                    <a:satMod val="130000"/>
                  </a:schemeClr>
                </a:solidFill>
              </a:rPr>
              <a:t>PANIC. </a:t>
            </a:r>
            <a:r>
              <a:rPr lang="es-MX" sz="1800" dirty="0" err="1">
                <a:solidFill>
                  <a:schemeClr val="tx2">
                    <a:satMod val="130000"/>
                  </a:schemeClr>
                </a:solidFill>
              </a:rPr>
              <a:t>Most</a:t>
            </a:r>
            <a:r>
              <a:rPr lang="es-MX" sz="1800" dirty="0">
                <a:solidFill>
                  <a:schemeClr val="tx2">
                    <a:satMod val="130000"/>
                  </a:schemeClr>
                </a:solidFill>
              </a:rPr>
              <a:t> of </a:t>
            </a:r>
            <a:r>
              <a:rPr lang="es-MX" sz="1800" dirty="0" err="1">
                <a:solidFill>
                  <a:schemeClr val="tx2">
                    <a:satMod val="130000"/>
                  </a:schemeClr>
                </a:solidFill>
              </a:rPr>
              <a:t>the</a:t>
            </a:r>
            <a:r>
              <a:rPr lang="es-MX" sz="1800" dirty="0">
                <a:solidFill>
                  <a:schemeClr val="tx2">
                    <a:satMod val="130000"/>
                  </a:schemeClr>
                </a:solidFill>
              </a:rPr>
              <a:t> series are I(1</a:t>
            </a:r>
            <a:r>
              <a:rPr lang="es-MX" sz="1800" dirty="0" smtClean="0">
                <a:solidFill>
                  <a:schemeClr val="tx2">
                    <a:satMod val="130000"/>
                  </a:schemeClr>
                </a:solidFill>
              </a:rPr>
              <a:t>)</a:t>
            </a:r>
            <a:endParaRPr lang="es-MX" sz="1800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1331640" y="188640"/>
            <a:ext cx="7497762" cy="462235"/>
          </a:xfrm>
          <a:prstGeom prst="rect">
            <a:avLst/>
          </a:prstGeom>
        </p:spPr>
        <p:txBody>
          <a:bodyPr anchor="ctr">
            <a:normAutofit fontScale="92500" lnSpcReduction="100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300" kern="1200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9pPr>
            <a:extLst/>
          </a:lstStyle>
          <a:p>
            <a:pPr algn="ctr"/>
            <a:r>
              <a:rPr lang="es-ES" sz="2800" dirty="0" err="1"/>
              <a:t>Statistical</a:t>
            </a:r>
            <a:r>
              <a:rPr lang="es-ES" sz="2800" dirty="0"/>
              <a:t> </a:t>
            </a:r>
            <a:r>
              <a:rPr lang="es-ES" sz="2800" dirty="0" err="1"/>
              <a:t>preliminary</a:t>
            </a:r>
            <a:r>
              <a:rPr lang="es-ES" sz="2800" dirty="0"/>
              <a:t> </a:t>
            </a:r>
            <a:r>
              <a:rPr lang="es-ES" sz="2800" dirty="0" err="1"/>
              <a:t>analysis</a:t>
            </a:r>
            <a:endParaRPr lang="es-ES" sz="2800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5877272"/>
            <a:ext cx="3724275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1 Título"/>
          <p:cNvSpPr txBox="1">
            <a:spLocks/>
          </p:cNvSpPr>
          <p:nvPr/>
        </p:nvSpPr>
        <p:spPr>
          <a:xfrm>
            <a:off x="1475656" y="476672"/>
            <a:ext cx="6840760" cy="61788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300" kern="1200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9pPr>
            <a:extLst/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s-MX" sz="2000" dirty="0" smtClean="0">
                <a:solidFill>
                  <a:schemeClr val="tx2">
                    <a:satMod val="130000"/>
                  </a:schemeClr>
                </a:solidFill>
              </a:rPr>
              <a:t>Time series </a:t>
            </a:r>
            <a:r>
              <a:rPr lang="es-MX" sz="2000" dirty="0" err="1" smtClean="0">
                <a:solidFill>
                  <a:schemeClr val="tx2">
                    <a:satMod val="130000"/>
                  </a:schemeClr>
                </a:solidFill>
              </a:rPr>
              <a:t>properties</a:t>
            </a:r>
            <a:r>
              <a:rPr lang="es-MX" sz="2000" dirty="0">
                <a:solidFill>
                  <a:schemeClr val="tx2">
                    <a:satMod val="130000"/>
                  </a:schemeClr>
                </a:solidFill>
              </a:rPr>
              <a:t>. </a:t>
            </a:r>
            <a:r>
              <a:rPr lang="es-MX" sz="2000" dirty="0" smtClean="0">
                <a:solidFill>
                  <a:schemeClr val="tx2">
                    <a:satMod val="130000"/>
                  </a:schemeClr>
                </a:solidFill>
              </a:rPr>
              <a:t>‘</a:t>
            </a:r>
            <a:r>
              <a:rPr lang="es-MX" sz="2000" dirty="0" err="1" smtClean="0">
                <a:solidFill>
                  <a:schemeClr val="tx2">
                    <a:satMod val="130000"/>
                  </a:schemeClr>
                </a:solidFill>
              </a:rPr>
              <a:t>Second</a:t>
            </a:r>
            <a:r>
              <a:rPr lang="es-MX" sz="2000" dirty="0" smtClean="0">
                <a:solidFill>
                  <a:schemeClr val="tx2">
                    <a:satMod val="130000"/>
                  </a:schemeClr>
                </a:solidFill>
              </a:rPr>
              <a:t> </a:t>
            </a:r>
            <a:r>
              <a:rPr lang="es-MX" sz="2000" dirty="0" err="1" smtClean="0">
                <a:solidFill>
                  <a:schemeClr val="tx2">
                    <a:satMod val="130000"/>
                  </a:schemeClr>
                </a:solidFill>
              </a:rPr>
              <a:t>Generation</a:t>
            </a:r>
            <a:r>
              <a:rPr lang="es-MX" sz="2000" dirty="0">
                <a:solidFill>
                  <a:schemeClr val="tx2">
                    <a:satMod val="130000"/>
                  </a:schemeClr>
                </a:solidFill>
              </a:rPr>
              <a:t>’ </a:t>
            </a:r>
            <a:r>
              <a:rPr lang="es-MX" sz="2000" dirty="0" err="1">
                <a:solidFill>
                  <a:schemeClr val="tx2">
                    <a:satMod val="130000"/>
                  </a:schemeClr>
                </a:solidFill>
              </a:rPr>
              <a:t>Unit</a:t>
            </a:r>
            <a:r>
              <a:rPr lang="es-MX" sz="2000" dirty="0">
                <a:solidFill>
                  <a:schemeClr val="tx2">
                    <a:satMod val="130000"/>
                  </a:schemeClr>
                </a:solidFill>
              </a:rPr>
              <a:t> </a:t>
            </a:r>
            <a:r>
              <a:rPr lang="es-MX" sz="2000" dirty="0" err="1">
                <a:solidFill>
                  <a:schemeClr val="tx2">
                    <a:satMod val="130000"/>
                  </a:schemeClr>
                </a:solidFill>
              </a:rPr>
              <a:t>Root</a:t>
            </a:r>
            <a:r>
              <a:rPr lang="es-MX" sz="2000" dirty="0">
                <a:solidFill>
                  <a:schemeClr val="tx2">
                    <a:satMod val="130000"/>
                  </a:schemeClr>
                </a:solidFill>
              </a:rPr>
              <a:t> </a:t>
            </a:r>
            <a:r>
              <a:rPr lang="es-MX" sz="2000" dirty="0" err="1">
                <a:solidFill>
                  <a:schemeClr val="tx2">
                    <a:satMod val="130000"/>
                  </a:schemeClr>
                </a:solidFill>
              </a:rPr>
              <a:t>Tests</a:t>
            </a:r>
            <a:r>
              <a:rPr lang="es-MX" sz="2000" dirty="0">
                <a:solidFill>
                  <a:schemeClr val="tx2">
                    <a:satMod val="130000"/>
                  </a:schemeClr>
                </a:solidFill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2039043"/>
              </p:ext>
            </p:extLst>
          </p:nvPr>
        </p:nvGraphicFramePr>
        <p:xfrm>
          <a:off x="611188" y="1700808"/>
          <a:ext cx="7784026" cy="366564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32859"/>
                <a:gridCol w="532859"/>
                <a:gridCol w="532859"/>
                <a:gridCol w="532859"/>
                <a:gridCol w="532859"/>
                <a:gridCol w="532859"/>
                <a:gridCol w="532859"/>
                <a:gridCol w="532859"/>
                <a:gridCol w="532859"/>
                <a:gridCol w="532859"/>
                <a:gridCol w="532859"/>
                <a:gridCol w="532859"/>
                <a:gridCol w="324000"/>
                <a:gridCol w="532859"/>
                <a:gridCol w="532859"/>
              </a:tblGrid>
              <a:tr h="345313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1" u="none" strike="noStrike" dirty="0">
                          <a:effectLst/>
                          <a:latin typeface="Sylfaen" pitchFamily="18" charset="0"/>
                        </a:rPr>
                        <a:t> 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4838" marR="4838" marT="483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 rtl="0" fontAlgn="b"/>
                      <a:r>
                        <a:rPr lang="es-ES" sz="1000" b="1" u="none" strike="noStrike" dirty="0">
                          <a:effectLst/>
                          <a:latin typeface="Sylfaen" pitchFamily="18" charset="0"/>
                        </a:rPr>
                        <a:t>LEVELS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4838" marR="4838" marT="48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 rtl="0" fontAlgn="b"/>
                      <a:r>
                        <a:rPr lang="es-ES" sz="1000" b="1" u="none" strike="noStrike" dirty="0">
                          <a:effectLst/>
                          <a:latin typeface="Sylfaen" pitchFamily="18" charset="0"/>
                        </a:rPr>
                        <a:t>FIRST DIFFERENCE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4838" marR="4838" marT="48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345313">
                <a:tc>
                  <a:txBody>
                    <a:bodyPr/>
                    <a:lstStyle/>
                    <a:p>
                      <a:pPr algn="ctr" fontAlgn="t"/>
                      <a:r>
                        <a:rPr lang="es-ES" sz="1000" b="1" u="none" strike="noStrike" dirty="0">
                          <a:effectLst/>
                          <a:latin typeface="Sylfaen" pitchFamily="18" charset="0"/>
                        </a:rPr>
                        <a:t> 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4838" marR="4838" marT="48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000" b="1" u="none" strike="noStrike">
                          <a:effectLst/>
                          <a:latin typeface="Sylfaen" pitchFamily="18" charset="0"/>
                        </a:rPr>
                        <a:t>Pm</a:t>
                      </a:r>
                      <a:endParaRPr lang="es-ES" sz="1000" b="1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4838" marR="4838" marT="48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000" b="1" u="none" strike="noStrike" dirty="0">
                          <a:effectLst/>
                          <a:latin typeface="Sylfaen" pitchFamily="18" charset="0"/>
                        </a:rPr>
                        <a:t>p-val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4838" marR="4838" marT="4838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000" b="1" u="none" strike="noStrike">
                          <a:effectLst/>
                          <a:latin typeface="Sylfaen" pitchFamily="18" charset="0"/>
                        </a:rPr>
                        <a:t>Z</a:t>
                      </a:r>
                      <a:endParaRPr lang="es-ES" sz="1000" b="1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4838" marR="4838" marT="48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000" b="1" u="none" strike="noStrike">
                          <a:effectLst/>
                          <a:latin typeface="Sylfaen" pitchFamily="18" charset="0"/>
                        </a:rPr>
                        <a:t>p-val</a:t>
                      </a:r>
                      <a:endParaRPr lang="es-ES" sz="1000" b="1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4838" marR="4838" marT="4838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000" b="1" u="none" strike="noStrike" dirty="0">
                          <a:effectLst/>
                          <a:latin typeface="Sylfaen" pitchFamily="18" charset="0"/>
                        </a:rPr>
                        <a:t>L*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4838" marR="4838" marT="48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000" b="1" u="none" strike="noStrike" dirty="0">
                          <a:effectLst/>
                          <a:latin typeface="Sylfaen" pitchFamily="18" charset="0"/>
                        </a:rPr>
                        <a:t>p-val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4838" marR="4838" marT="4838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000" b="1" u="none" strike="noStrike" dirty="0" err="1">
                          <a:effectLst/>
                          <a:latin typeface="Sylfaen" pitchFamily="18" charset="0"/>
                        </a:rPr>
                        <a:t>Conclu</a:t>
                      </a:r>
                      <a:r>
                        <a:rPr lang="es-ES" sz="1000" b="1" u="none" strike="noStrike" dirty="0">
                          <a:effectLst/>
                          <a:latin typeface="Sylfaen" pitchFamily="18" charset="0"/>
                        </a:rPr>
                        <a:t>.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4838" marR="4838" marT="48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000" b="1" u="none" strike="noStrike" dirty="0">
                          <a:effectLst/>
                          <a:latin typeface="Sylfaen" pitchFamily="18" charset="0"/>
                        </a:rPr>
                        <a:t>Pm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4838" marR="4838" marT="48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000" b="1" u="none" strike="noStrike" dirty="0">
                          <a:effectLst/>
                          <a:latin typeface="Sylfaen" pitchFamily="18" charset="0"/>
                        </a:rPr>
                        <a:t>p-val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4838" marR="4838" marT="4838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000" b="1" u="none" strike="noStrike" dirty="0">
                          <a:effectLst/>
                          <a:latin typeface="Sylfaen" pitchFamily="18" charset="0"/>
                        </a:rPr>
                        <a:t>Z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4838" marR="4838" marT="48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000" b="1" u="none" strike="noStrike" dirty="0">
                          <a:effectLst/>
                          <a:latin typeface="Sylfaen" pitchFamily="18" charset="0"/>
                        </a:rPr>
                        <a:t>p-val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4838" marR="4838" marT="4838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000" b="1" u="none" strike="noStrike" dirty="0">
                          <a:effectLst/>
                          <a:latin typeface="Sylfaen" pitchFamily="18" charset="0"/>
                        </a:rPr>
                        <a:t>L*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4838" marR="4838" marT="48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000" b="1" u="none" strike="noStrike" dirty="0">
                          <a:effectLst/>
                          <a:latin typeface="Sylfaen" pitchFamily="18" charset="0"/>
                        </a:rPr>
                        <a:t>p-val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4838" marR="4838" marT="4838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000" b="1" u="none" strike="noStrike" dirty="0" err="1">
                          <a:effectLst/>
                          <a:latin typeface="Sylfaen" pitchFamily="18" charset="0"/>
                        </a:rPr>
                        <a:t>Conclu</a:t>
                      </a:r>
                      <a:r>
                        <a:rPr lang="es-ES" sz="1000" b="1" u="none" strike="noStrike" dirty="0">
                          <a:effectLst/>
                          <a:latin typeface="Sylfaen" pitchFamily="18" charset="0"/>
                        </a:rPr>
                        <a:t>.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4838" marR="4838" marT="48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</a:tr>
              <a:tr h="247918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000" b="1" u="none" strike="noStrike">
                          <a:effectLst/>
                          <a:latin typeface="Sylfaen" pitchFamily="18" charset="0"/>
                        </a:rPr>
                        <a:t>pvr</a:t>
                      </a:r>
                      <a:endParaRPr lang="es-ES" sz="1000" b="1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4838" marR="4838" marT="483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000" u="none" strike="noStrike" dirty="0">
                          <a:effectLst/>
                          <a:latin typeface="Sylfaen" pitchFamily="18" charset="0"/>
                        </a:rPr>
                        <a:t>-3.62</a:t>
                      </a:r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4838" marR="4838" marT="483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000" u="none" strike="noStrike">
                          <a:effectLst/>
                          <a:latin typeface="Sylfaen" pitchFamily="18" charset="0"/>
                        </a:rPr>
                        <a:t>0.99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4838" marR="4838" marT="4838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000" u="none" strike="noStrike">
                          <a:effectLst/>
                          <a:latin typeface="Sylfaen" pitchFamily="18" charset="0"/>
                        </a:rPr>
                        <a:t>2.64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4838" marR="4838" marT="483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000" u="none" strike="noStrike" dirty="0">
                          <a:effectLst/>
                          <a:latin typeface="Sylfaen" pitchFamily="18" charset="0"/>
                        </a:rPr>
                        <a:t>0.99</a:t>
                      </a:r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4838" marR="4838" marT="4838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000" u="none" strike="noStrike">
                          <a:effectLst/>
                          <a:latin typeface="Sylfaen" pitchFamily="18" charset="0"/>
                        </a:rPr>
                        <a:t>2.38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4838" marR="4838" marT="483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000" u="none" strike="noStrike">
                          <a:effectLst/>
                          <a:latin typeface="Sylfaen" pitchFamily="18" charset="0"/>
                        </a:rPr>
                        <a:t>0.99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4838" marR="4838" marT="4838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000" b="1" u="none" strike="noStrike" dirty="0">
                          <a:effectLst/>
                          <a:latin typeface="Sylfaen" pitchFamily="18" charset="0"/>
                        </a:rPr>
                        <a:t>H0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4838" marR="4838" marT="483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000" u="none" strike="noStrike">
                          <a:effectLst/>
                          <a:latin typeface="Sylfaen" pitchFamily="18" charset="0"/>
                        </a:rPr>
                        <a:t>1.40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4838" marR="4838" marT="483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000" u="none" strike="noStrike">
                          <a:effectLst/>
                          <a:latin typeface="Sylfaen" pitchFamily="18" charset="0"/>
                        </a:rPr>
                        <a:t>0.08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4838" marR="4838" marT="4838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000" u="none" strike="noStrike">
                          <a:effectLst/>
                          <a:latin typeface="Sylfaen" pitchFamily="18" charset="0"/>
                        </a:rPr>
                        <a:t>-3.17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4838" marR="4838" marT="483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000" u="none" strike="noStrike" dirty="0">
                          <a:effectLst/>
                          <a:latin typeface="Sylfaen" pitchFamily="18" charset="0"/>
                        </a:rPr>
                        <a:t>0.00</a:t>
                      </a:r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4838" marR="4838" marT="4838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000" u="none" strike="noStrike" dirty="0">
                          <a:effectLst/>
                          <a:latin typeface="Sylfaen" pitchFamily="18" charset="0"/>
                        </a:rPr>
                        <a:t>-2.93</a:t>
                      </a:r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4838" marR="4838" marT="483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000" u="none" strike="noStrike" dirty="0">
                          <a:effectLst/>
                          <a:latin typeface="Sylfaen" pitchFamily="18" charset="0"/>
                        </a:rPr>
                        <a:t>0.00</a:t>
                      </a:r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4838" marR="4838" marT="4838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000" b="1" u="none" strike="noStrike" dirty="0">
                          <a:effectLst/>
                          <a:latin typeface="Sylfaen" pitchFamily="18" charset="0"/>
                        </a:rPr>
                        <a:t>I(1)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4838" marR="4838" marT="483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CCFF"/>
                    </a:solidFill>
                  </a:tcPr>
                </a:tc>
              </a:tr>
              <a:tr h="247918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000" b="1" u="none" strike="noStrike">
                          <a:effectLst/>
                          <a:latin typeface="Sylfaen" pitchFamily="18" charset="0"/>
                        </a:rPr>
                        <a:t>Stk</a:t>
                      </a:r>
                      <a:endParaRPr lang="es-ES" sz="1000" b="1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4838" marR="4838" marT="483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000" u="none" strike="noStrike">
                          <a:effectLst/>
                          <a:latin typeface="Sylfaen" pitchFamily="18" charset="0"/>
                        </a:rPr>
                        <a:t>-1.04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4838" marR="4838" marT="483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000" u="none" strike="noStrike" dirty="0">
                          <a:effectLst/>
                          <a:latin typeface="Sylfaen" pitchFamily="18" charset="0"/>
                        </a:rPr>
                        <a:t>0.85</a:t>
                      </a:r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4838" marR="4838" marT="4838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000" u="none" strike="noStrike">
                          <a:effectLst/>
                          <a:latin typeface="Sylfaen" pitchFamily="18" charset="0"/>
                        </a:rPr>
                        <a:t>0.22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4838" marR="4838" marT="483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000" u="none" strike="noStrike">
                          <a:effectLst/>
                          <a:latin typeface="Sylfaen" pitchFamily="18" charset="0"/>
                        </a:rPr>
                        <a:t>0.59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4838" marR="4838" marT="4838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000" u="none" strike="noStrike">
                          <a:effectLst/>
                          <a:latin typeface="Sylfaen" pitchFamily="18" charset="0"/>
                        </a:rPr>
                        <a:t>0.18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4838" marR="4838" marT="483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000" u="none" strike="noStrike">
                          <a:effectLst/>
                          <a:latin typeface="Sylfaen" pitchFamily="18" charset="0"/>
                        </a:rPr>
                        <a:t>0.57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4838" marR="4838" marT="4838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000" b="1" u="none" strike="noStrike">
                          <a:effectLst/>
                          <a:latin typeface="Sylfaen" pitchFamily="18" charset="0"/>
                        </a:rPr>
                        <a:t>H0</a:t>
                      </a:r>
                      <a:endParaRPr lang="es-ES" sz="1000" b="1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4838" marR="4838" marT="483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000" u="none" strike="noStrike">
                          <a:effectLst/>
                          <a:latin typeface="Sylfaen" pitchFamily="18" charset="0"/>
                        </a:rPr>
                        <a:t>6.06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4838" marR="4838" marT="483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000" u="none" strike="noStrike">
                          <a:effectLst/>
                          <a:latin typeface="Sylfaen" pitchFamily="18" charset="0"/>
                        </a:rPr>
                        <a:t>0.00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4838" marR="4838" marT="4838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000" u="none" strike="noStrike">
                          <a:effectLst/>
                          <a:latin typeface="Sylfaen" pitchFamily="18" charset="0"/>
                        </a:rPr>
                        <a:t>-6.61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4838" marR="4838" marT="483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000" u="none" strike="noStrike">
                          <a:effectLst/>
                          <a:latin typeface="Sylfaen" pitchFamily="18" charset="0"/>
                        </a:rPr>
                        <a:t>0.00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4838" marR="4838" marT="4838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000" u="none" strike="noStrike">
                          <a:effectLst/>
                          <a:latin typeface="Sylfaen" pitchFamily="18" charset="0"/>
                        </a:rPr>
                        <a:t>-6.49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4838" marR="4838" marT="483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000" u="none" strike="noStrike">
                          <a:effectLst/>
                          <a:latin typeface="Sylfaen" pitchFamily="18" charset="0"/>
                        </a:rPr>
                        <a:t>0.00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4838" marR="4838" marT="4838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000" b="1" u="none" strike="noStrike" dirty="0">
                          <a:effectLst/>
                          <a:latin typeface="Sylfaen" pitchFamily="18" charset="0"/>
                        </a:rPr>
                        <a:t>I(1)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4838" marR="4838" marT="483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CCFF"/>
                    </a:solidFill>
                  </a:tcPr>
                </a:tc>
              </a:tr>
              <a:tr h="247918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000" b="1" u="none" strike="noStrike">
                          <a:effectLst/>
                          <a:latin typeface="Sylfaen" pitchFamily="18" charset="0"/>
                        </a:rPr>
                        <a:t>rpc</a:t>
                      </a:r>
                      <a:endParaRPr lang="es-ES" sz="1000" b="1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4838" marR="4838" marT="483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000" u="none" strike="noStrike">
                          <a:effectLst/>
                          <a:latin typeface="Sylfaen" pitchFamily="18" charset="0"/>
                        </a:rPr>
                        <a:t>-2.23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4838" marR="4838" marT="483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000" u="none" strike="noStrike">
                          <a:effectLst/>
                          <a:latin typeface="Sylfaen" pitchFamily="18" charset="0"/>
                        </a:rPr>
                        <a:t>0.98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4838" marR="4838" marT="4838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000" u="none" strike="noStrike">
                          <a:effectLst/>
                          <a:latin typeface="Sylfaen" pitchFamily="18" charset="0"/>
                        </a:rPr>
                        <a:t>0.70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4838" marR="4838" marT="483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000" u="none" strike="noStrike">
                          <a:effectLst/>
                          <a:latin typeface="Sylfaen" pitchFamily="18" charset="0"/>
                        </a:rPr>
                        <a:t>0.76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4838" marR="4838" marT="4838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000" u="none" strike="noStrike">
                          <a:effectLst/>
                          <a:latin typeface="Sylfaen" pitchFamily="18" charset="0"/>
                        </a:rPr>
                        <a:t>0.63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4838" marR="4838" marT="483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000" u="none" strike="noStrike">
                          <a:effectLst/>
                          <a:latin typeface="Sylfaen" pitchFamily="18" charset="0"/>
                        </a:rPr>
                        <a:t>0.74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4838" marR="4838" marT="4838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000" b="1" u="none" strike="noStrike" dirty="0">
                          <a:effectLst/>
                          <a:latin typeface="Sylfaen" pitchFamily="18" charset="0"/>
                        </a:rPr>
                        <a:t>H0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4838" marR="4838" marT="483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000" u="none" strike="noStrike">
                          <a:effectLst/>
                          <a:latin typeface="Sylfaen" pitchFamily="18" charset="0"/>
                        </a:rPr>
                        <a:t>2.37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4838" marR="4838" marT="483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000" u="none" strike="noStrike">
                          <a:effectLst/>
                          <a:latin typeface="Sylfaen" pitchFamily="18" charset="0"/>
                        </a:rPr>
                        <a:t>0.01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4838" marR="4838" marT="4838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000" u="none" strike="noStrike">
                          <a:effectLst/>
                          <a:latin typeface="Sylfaen" pitchFamily="18" charset="0"/>
                        </a:rPr>
                        <a:t>-4.05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4838" marR="4838" marT="483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000" u="none" strike="noStrike">
                          <a:effectLst/>
                          <a:latin typeface="Sylfaen" pitchFamily="18" charset="0"/>
                        </a:rPr>
                        <a:t>0.00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4838" marR="4838" marT="4838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000" u="none" strike="noStrike" dirty="0">
                          <a:effectLst/>
                          <a:latin typeface="Sylfaen" pitchFamily="18" charset="0"/>
                        </a:rPr>
                        <a:t>-3.72</a:t>
                      </a:r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4838" marR="4838" marT="483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000" u="none" strike="noStrike">
                          <a:effectLst/>
                          <a:latin typeface="Sylfaen" pitchFamily="18" charset="0"/>
                        </a:rPr>
                        <a:t>0.00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4838" marR="4838" marT="4838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000" b="1" u="none" strike="noStrike" dirty="0">
                          <a:effectLst/>
                          <a:latin typeface="Sylfaen" pitchFamily="18" charset="0"/>
                        </a:rPr>
                        <a:t>I(1)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4838" marR="4838" marT="483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CCFF"/>
                    </a:solidFill>
                  </a:tcPr>
                </a:tc>
              </a:tr>
              <a:tr h="247918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000" b="1" u="none" strike="noStrike" dirty="0" err="1">
                          <a:effectLst/>
                          <a:latin typeface="Sylfaen" pitchFamily="18" charset="0"/>
                        </a:rPr>
                        <a:t>Itr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4838" marR="4838" marT="483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000" u="none" strike="noStrike">
                          <a:effectLst/>
                          <a:latin typeface="Sylfaen" pitchFamily="18" charset="0"/>
                        </a:rPr>
                        <a:t>-4.16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4838" marR="4838" marT="483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000" u="none" strike="noStrike" dirty="0">
                          <a:effectLst/>
                          <a:latin typeface="Sylfaen" pitchFamily="18" charset="0"/>
                        </a:rPr>
                        <a:t>0.99</a:t>
                      </a:r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4838" marR="4838" marT="4838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000" u="none" strike="noStrike">
                          <a:effectLst/>
                          <a:latin typeface="Sylfaen" pitchFamily="18" charset="0"/>
                        </a:rPr>
                        <a:t>3.32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4838" marR="4838" marT="483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000" u="none" strike="noStrike">
                          <a:effectLst/>
                          <a:latin typeface="Sylfaen" pitchFamily="18" charset="0"/>
                        </a:rPr>
                        <a:t>0.99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4838" marR="4838" marT="4838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000" u="none" strike="noStrike">
                          <a:effectLst/>
                          <a:latin typeface="Sylfaen" pitchFamily="18" charset="0"/>
                        </a:rPr>
                        <a:t>2.99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4838" marR="4838" marT="483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000" u="none" strike="noStrike">
                          <a:effectLst/>
                          <a:latin typeface="Sylfaen" pitchFamily="18" charset="0"/>
                        </a:rPr>
                        <a:t>0.99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4838" marR="4838" marT="4838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000" b="1" u="none" strike="noStrike">
                          <a:effectLst/>
                          <a:latin typeface="Sylfaen" pitchFamily="18" charset="0"/>
                        </a:rPr>
                        <a:t>H0</a:t>
                      </a:r>
                      <a:endParaRPr lang="es-ES" sz="1000" b="1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4838" marR="4838" marT="483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000" u="none" strike="noStrike">
                          <a:effectLst/>
                          <a:latin typeface="Sylfaen" pitchFamily="18" charset="0"/>
                        </a:rPr>
                        <a:t>7.13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4838" marR="4838" marT="483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000" u="none" strike="noStrike">
                          <a:effectLst/>
                          <a:latin typeface="Sylfaen" pitchFamily="18" charset="0"/>
                        </a:rPr>
                        <a:t>0.00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4838" marR="4838" marT="4838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000" u="none" strike="noStrike">
                          <a:effectLst/>
                          <a:latin typeface="Sylfaen" pitchFamily="18" charset="0"/>
                        </a:rPr>
                        <a:t>-7.51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4838" marR="4838" marT="483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000" u="none" strike="noStrike">
                          <a:effectLst/>
                          <a:latin typeface="Sylfaen" pitchFamily="18" charset="0"/>
                        </a:rPr>
                        <a:t>0.00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4838" marR="4838" marT="4838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000" u="none" strike="noStrike" dirty="0">
                          <a:effectLst/>
                          <a:latin typeface="Sylfaen" pitchFamily="18" charset="0"/>
                        </a:rPr>
                        <a:t>-7.11</a:t>
                      </a:r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4838" marR="4838" marT="483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000" u="none" strike="noStrike">
                          <a:effectLst/>
                          <a:latin typeface="Sylfaen" pitchFamily="18" charset="0"/>
                        </a:rPr>
                        <a:t>0.00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4838" marR="4838" marT="4838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000" b="1" u="none" strike="noStrike" dirty="0">
                          <a:effectLst/>
                          <a:latin typeface="Sylfaen" pitchFamily="18" charset="0"/>
                        </a:rPr>
                        <a:t>I(1)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4838" marR="4838" marT="483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CCFF"/>
                    </a:solidFill>
                  </a:tcPr>
                </a:tc>
              </a:tr>
              <a:tr h="247918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000" b="1" u="none" strike="noStrike" dirty="0" err="1">
                          <a:effectLst/>
                          <a:latin typeface="Sylfaen" pitchFamily="18" charset="0"/>
                        </a:rPr>
                        <a:t>Srp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4838" marR="4838" marT="483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000" u="none" strike="noStrike">
                          <a:effectLst/>
                          <a:latin typeface="Sylfaen" pitchFamily="18" charset="0"/>
                        </a:rPr>
                        <a:t>-2.55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4838" marR="4838" marT="483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000" u="none" strike="noStrike">
                          <a:effectLst/>
                          <a:latin typeface="Sylfaen" pitchFamily="18" charset="0"/>
                        </a:rPr>
                        <a:t>0.99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4838" marR="4838" marT="4838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000" u="none" strike="noStrike">
                          <a:effectLst/>
                          <a:latin typeface="Sylfaen" pitchFamily="18" charset="0"/>
                        </a:rPr>
                        <a:t>0.84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4838" marR="4838" marT="483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000" u="none" strike="noStrike">
                          <a:effectLst/>
                          <a:latin typeface="Sylfaen" pitchFamily="18" charset="0"/>
                        </a:rPr>
                        <a:t>0.80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4838" marR="4838" marT="4838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000" u="none" strike="noStrike">
                          <a:effectLst/>
                          <a:latin typeface="Sylfaen" pitchFamily="18" charset="0"/>
                        </a:rPr>
                        <a:t>0.76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4838" marR="4838" marT="483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000" u="none" strike="noStrike">
                          <a:effectLst/>
                          <a:latin typeface="Sylfaen" pitchFamily="18" charset="0"/>
                        </a:rPr>
                        <a:t>0.77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4838" marR="4838" marT="4838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000" b="1" u="none" strike="noStrike" dirty="0">
                          <a:effectLst/>
                          <a:latin typeface="Sylfaen" pitchFamily="18" charset="0"/>
                        </a:rPr>
                        <a:t>H0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4838" marR="4838" marT="483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000" u="none" strike="noStrike">
                          <a:effectLst/>
                          <a:latin typeface="Sylfaen" pitchFamily="18" charset="0"/>
                        </a:rPr>
                        <a:t>5.87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4838" marR="4838" marT="483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000" u="none" strike="noStrike">
                          <a:effectLst/>
                          <a:latin typeface="Sylfaen" pitchFamily="18" charset="0"/>
                        </a:rPr>
                        <a:t>0.00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4838" marR="4838" marT="4838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000" u="none" strike="noStrike">
                          <a:effectLst/>
                          <a:latin typeface="Sylfaen" pitchFamily="18" charset="0"/>
                        </a:rPr>
                        <a:t>-6.81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4838" marR="4838" marT="483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000" u="none" strike="noStrike">
                          <a:effectLst/>
                          <a:latin typeface="Sylfaen" pitchFamily="18" charset="0"/>
                        </a:rPr>
                        <a:t>0.00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4838" marR="4838" marT="4838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000" u="none" strike="noStrike">
                          <a:effectLst/>
                          <a:latin typeface="Sylfaen" pitchFamily="18" charset="0"/>
                        </a:rPr>
                        <a:t>-6.34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4838" marR="4838" marT="483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000" u="none" strike="noStrike">
                          <a:effectLst/>
                          <a:latin typeface="Sylfaen" pitchFamily="18" charset="0"/>
                        </a:rPr>
                        <a:t>0.00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4838" marR="4838" marT="4838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000" b="1" u="none" strike="noStrike" dirty="0">
                          <a:effectLst/>
                          <a:latin typeface="Sylfaen" pitchFamily="18" charset="0"/>
                        </a:rPr>
                        <a:t>I(1)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4838" marR="4838" marT="483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CCFF"/>
                    </a:solidFill>
                  </a:tcPr>
                </a:tc>
              </a:tr>
              <a:tr h="247918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000" b="1" u="none" strike="noStrike" dirty="0">
                          <a:effectLst/>
                          <a:latin typeface="Sylfaen" pitchFamily="18" charset="0"/>
                        </a:rPr>
                        <a:t>Une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4838" marR="4838" marT="483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000" u="none" strike="noStrike">
                          <a:effectLst/>
                          <a:latin typeface="Sylfaen" pitchFamily="18" charset="0"/>
                        </a:rPr>
                        <a:t>-3.62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4838" marR="4838" marT="483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000" u="none" strike="noStrike" dirty="0">
                          <a:effectLst/>
                          <a:latin typeface="Sylfaen" pitchFamily="18" charset="0"/>
                        </a:rPr>
                        <a:t>0.99</a:t>
                      </a:r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4838" marR="4838" marT="4838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000" u="none" strike="noStrike">
                          <a:effectLst/>
                          <a:latin typeface="Sylfaen" pitchFamily="18" charset="0"/>
                        </a:rPr>
                        <a:t>2.64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4838" marR="4838" marT="483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000" u="none" strike="noStrike">
                          <a:effectLst/>
                          <a:latin typeface="Sylfaen" pitchFamily="18" charset="0"/>
                        </a:rPr>
                        <a:t>0.99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4838" marR="4838" marT="4838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000" u="none" strike="noStrike">
                          <a:effectLst/>
                          <a:latin typeface="Sylfaen" pitchFamily="18" charset="0"/>
                        </a:rPr>
                        <a:t>2.38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4838" marR="4838" marT="483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000" u="none" strike="noStrike">
                          <a:effectLst/>
                          <a:latin typeface="Sylfaen" pitchFamily="18" charset="0"/>
                        </a:rPr>
                        <a:t>0.99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4838" marR="4838" marT="4838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000" b="1" u="none" strike="noStrike" dirty="0">
                          <a:effectLst/>
                          <a:latin typeface="Sylfaen" pitchFamily="18" charset="0"/>
                        </a:rPr>
                        <a:t>H0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4838" marR="4838" marT="483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000" u="none" strike="noStrike">
                          <a:effectLst/>
                          <a:latin typeface="Sylfaen" pitchFamily="18" charset="0"/>
                        </a:rPr>
                        <a:t>1.40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4838" marR="4838" marT="483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000" u="none" strike="noStrike">
                          <a:effectLst/>
                          <a:latin typeface="Sylfaen" pitchFamily="18" charset="0"/>
                        </a:rPr>
                        <a:t>0.08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4838" marR="4838" marT="4838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000" u="none" strike="noStrike">
                          <a:effectLst/>
                          <a:latin typeface="Sylfaen" pitchFamily="18" charset="0"/>
                        </a:rPr>
                        <a:t>-3.15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4838" marR="4838" marT="483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000" u="none" strike="noStrike">
                          <a:effectLst/>
                          <a:latin typeface="Sylfaen" pitchFamily="18" charset="0"/>
                        </a:rPr>
                        <a:t>0.00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4838" marR="4838" marT="4838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000" u="none" strike="noStrike">
                          <a:effectLst/>
                          <a:latin typeface="Sylfaen" pitchFamily="18" charset="0"/>
                        </a:rPr>
                        <a:t>-2.93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4838" marR="4838" marT="483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000" u="none" strike="noStrike" dirty="0">
                          <a:effectLst/>
                          <a:latin typeface="Sylfaen" pitchFamily="18" charset="0"/>
                        </a:rPr>
                        <a:t>0.00</a:t>
                      </a:r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4838" marR="4838" marT="4838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000" b="1" u="none" strike="noStrike">
                          <a:effectLst/>
                          <a:latin typeface="Sylfaen" pitchFamily="18" charset="0"/>
                        </a:rPr>
                        <a:t>I(1)</a:t>
                      </a:r>
                      <a:endParaRPr lang="es-ES" sz="1000" b="1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4838" marR="4838" marT="483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CCFF"/>
                    </a:solidFill>
                  </a:tcPr>
                </a:tc>
              </a:tr>
              <a:tr h="247918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000" b="1" u="none" strike="noStrike" dirty="0" err="1">
                          <a:effectLst/>
                          <a:latin typeface="Sylfaen" pitchFamily="18" charset="0"/>
                        </a:rPr>
                        <a:t>Act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4838" marR="4838" marT="483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000" u="none" strike="noStrike">
                          <a:effectLst/>
                          <a:latin typeface="Sylfaen" pitchFamily="18" charset="0"/>
                        </a:rPr>
                        <a:t>-2.80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4838" marR="4838" marT="483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000" u="none" strike="noStrike">
                          <a:effectLst/>
                          <a:latin typeface="Sylfaen" pitchFamily="18" charset="0"/>
                        </a:rPr>
                        <a:t>0.99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4838" marR="4838" marT="4838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000" u="none" strike="noStrike">
                          <a:effectLst/>
                          <a:latin typeface="Sylfaen" pitchFamily="18" charset="0"/>
                        </a:rPr>
                        <a:t>1.49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4838" marR="4838" marT="483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000" u="none" strike="noStrike">
                          <a:effectLst/>
                          <a:latin typeface="Sylfaen" pitchFamily="18" charset="0"/>
                        </a:rPr>
                        <a:t>0.93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4838" marR="4838" marT="4838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000" u="none" strike="noStrike">
                          <a:effectLst/>
                          <a:latin typeface="Sylfaen" pitchFamily="18" charset="0"/>
                        </a:rPr>
                        <a:t>1.35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4838" marR="4838" marT="483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000" u="none" strike="noStrike">
                          <a:effectLst/>
                          <a:latin typeface="Sylfaen" pitchFamily="18" charset="0"/>
                        </a:rPr>
                        <a:t>0.91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4838" marR="4838" marT="4838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000" b="1" u="none" strike="noStrike" dirty="0">
                          <a:effectLst/>
                          <a:latin typeface="Sylfaen" pitchFamily="18" charset="0"/>
                        </a:rPr>
                        <a:t>H0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4838" marR="4838" marT="483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000" u="none" strike="noStrike">
                          <a:effectLst/>
                          <a:latin typeface="Sylfaen" pitchFamily="18" charset="0"/>
                        </a:rPr>
                        <a:t>6.37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4838" marR="4838" marT="483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000" u="none" strike="noStrike">
                          <a:effectLst/>
                          <a:latin typeface="Sylfaen" pitchFamily="18" charset="0"/>
                        </a:rPr>
                        <a:t>0.00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4838" marR="4838" marT="4838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000" u="none" strike="noStrike">
                          <a:effectLst/>
                          <a:latin typeface="Sylfaen" pitchFamily="18" charset="0"/>
                        </a:rPr>
                        <a:t>-6.92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4838" marR="4838" marT="483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000" u="none" strike="noStrike">
                          <a:effectLst/>
                          <a:latin typeface="Sylfaen" pitchFamily="18" charset="0"/>
                        </a:rPr>
                        <a:t>0.00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4838" marR="4838" marT="4838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000" u="none" strike="noStrike">
                          <a:effectLst/>
                          <a:latin typeface="Sylfaen" pitchFamily="18" charset="0"/>
                        </a:rPr>
                        <a:t>-6.54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4838" marR="4838" marT="483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000" u="none" strike="noStrike" dirty="0">
                          <a:effectLst/>
                          <a:latin typeface="Sylfaen" pitchFamily="18" charset="0"/>
                        </a:rPr>
                        <a:t>0.00</a:t>
                      </a:r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4838" marR="4838" marT="4838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000" b="1" u="none" strike="noStrike" dirty="0">
                          <a:effectLst/>
                          <a:latin typeface="Sylfaen" pitchFamily="18" charset="0"/>
                        </a:rPr>
                        <a:t>I(1)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4838" marR="4838" marT="483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CCFF"/>
                    </a:solidFill>
                  </a:tcPr>
                </a:tc>
              </a:tr>
              <a:tr h="247918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000" b="1" u="none" strike="noStrike" dirty="0" err="1">
                          <a:effectLst/>
                          <a:latin typeface="Sylfaen" pitchFamily="18" charset="0"/>
                        </a:rPr>
                        <a:t>Agr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4838" marR="4838" marT="483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000" u="none" strike="noStrike">
                          <a:effectLst/>
                          <a:latin typeface="Sylfaen" pitchFamily="18" charset="0"/>
                        </a:rPr>
                        <a:t>0.15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4838" marR="4838" marT="483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000" u="none" strike="noStrike" dirty="0">
                          <a:effectLst/>
                          <a:latin typeface="Sylfaen" pitchFamily="18" charset="0"/>
                        </a:rPr>
                        <a:t>0.44</a:t>
                      </a:r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4838" marR="4838" marT="4838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000" u="none" strike="noStrike">
                          <a:effectLst/>
                          <a:latin typeface="Sylfaen" pitchFamily="18" charset="0"/>
                        </a:rPr>
                        <a:t>-0.65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4838" marR="4838" marT="483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000" u="none" strike="noStrike">
                          <a:effectLst/>
                          <a:latin typeface="Sylfaen" pitchFamily="18" charset="0"/>
                        </a:rPr>
                        <a:t>0.25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4838" marR="4838" marT="4838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000" u="none" strike="noStrike">
                          <a:effectLst/>
                          <a:latin typeface="Sylfaen" pitchFamily="18" charset="0"/>
                        </a:rPr>
                        <a:t>-0.86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4838" marR="4838" marT="483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000" u="none" strike="noStrike">
                          <a:effectLst/>
                          <a:latin typeface="Sylfaen" pitchFamily="18" charset="0"/>
                        </a:rPr>
                        <a:t>0.19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4838" marR="4838" marT="4838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000" b="1" u="none" strike="noStrike" dirty="0">
                          <a:effectLst/>
                          <a:latin typeface="Sylfaen" pitchFamily="18" charset="0"/>
                        </a:rPr>
                        <a:t>H0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4838" marR="4838" marT="483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000" u="none" strike="noStrike">
                          <a:effectLst/>
                          <a:latin typeface="Sylfaen" pitchFamily="18" charset="0"/>
                        </a:rPr>
                        <a:t>11.79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4838" marR="4838" marT="483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000" u="none" strike="noStrike">
                          <a:effectLst/>
                          <a:latin typeface="Sylfaen" pitchFamily="18" charset="0"/>
                        </a:rPr>
                        <a:t>0.00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4838" marR="4838" marT="4838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000" u="none" strike="noStrike">
                          <a:effectLst/>
                          <a:latin typeface="Sylfaen" pitchFamily="18" charset="0"/>
                        </a:rPr>
                        <a:t>-9.18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4838" marR="4838" marT="483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000" u="none" strike="noStrike">
                          <a:effectLst/>
                          <a:latin typeface="Sylfaen" pitchFamily="18" charset="0"/>
                        </a:rPr>
                        <a:t>0.00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4838" marR="4838" marT="4838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000" u="none" strike="noStrike">
                          <a:effectLst/>
                          <a:latin typeface="Sylfaen" pitchFamily="18" charset="0"/>
                        </a:rPr>
                        <a:t>-9.65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4838" marR="4838" marT="483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000" u="none" strike="noStrike" dirty="0">
                          <a:effectLst/>
                          <a:latin typeface="Sylfaen" pitchFamily="18" charset="0"/>
                        </a:rPr>
                        <a:t>0.00</a:t>
                      </a:r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4838" marR="4838" marT="4838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000" b="1" u="none" strike="noStrike">
                          <a:effectLst/>
                          <a:latin typeface="Sylfaen" pitchFamily="18" charset="0"/>
                        </a:rPr>
                        <a:t>I(1)</a:t>
                      </a:r>
                      <a:endParaRPr lang="es-ES" sz="1000" b="1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4838" marR="4838" marT="483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CCFF"/>
                    </a:solidFill>
                  </a:tcPr>
                </a:tc>
              </a:tr>
              <a:tr h="247918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000" b="1" u="none" strike="noStrike" dirty="0" err="1">
                          <a:effectLst/>
                          <a:latin typeface="Sylfaen" pitchFamily="18" charset="0"/>
                        </a:rPr>
                        <a:t>Ind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4838" marR="4838" marT="483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000" u="none" strike="noStrike">
                          <a:effectLst/>
                          <a:latin typeface="Sylfaen" pitchFamily="18" charset="0"/>
                        </a:rPr>
                        <a:t>-1.93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4838" marR="4838" marT="483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000" u="none" strike="noStrike" dirty="0">
                          <a:effectLst/>
                          <a:latin typeface="Sylfaen" pitchFamily="18" charset="0"/>
                        </a:rPr>
                        <a:t>0.97</a:t>
                      </a:r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4838" marR="4838" marT="4838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000" u="none" strike="noStrike">
                          <a:effectLst/>
                          <a:latin typeface="Sylfaen" pitchFamily="18" charset="0"/>
                        </a:rPr>
                        <a:t>0.74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4838" marR="4838" marT="483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000" u="none" strike="noStrike">
                          <a:effectLst/>
                          <a:latin typeface="Sylfaen" pitchFamily="18" charset="0"/>
                        </a:rPr>
                        <a:t>0.77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4838" marR="4838" marT="4838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000" u="none" strike="noStrike">
                          <a:effectLst/>
                          <a:latin typeface="Sylfaen" pitchFamily="18" charset="0"/>
                        </a:rPr>
                        <a:t>0.67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4838" marR="4838" marT="483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000" u="none" strike="noStrike">
                          <a:effectLst/>
                          <a:latin typeface="Sylfaen" pitchFamily="18" charset="0"/>
                        </a:rPr>
                        <a:t>0.75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4838" marR="4838" marT="4838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000" b="1" u="none" strike="noStrike" dirty="0">
                          <a:effectLst/>
                          <a:latin typeface="Sylfaen" pitchFamily="18" charset="0"/>
                        </a:rPr>
                        <a:t>H0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4838" marR="4838" marT="483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000" u="none" strike="noStrike">
                          <a:effectLst/>
                          <a:latin typeface="Sylfaen" pitchFamily="18" charset="0"/>
                        </a:rPr>
                        <a:t>9.21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4838" marR="4838" marT="483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000" u="none" strike="noStrike">
                          <a:effectLst/>
                          <a:latin typeface="Sylfaen" pitchFamily="18" charset="0"/>
                        </a:rPr>
                        <a:t>0.00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4838" marR="4838" marT="4838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000" u="none" strike="noStrike">
                          <a:effectLst/>
                          <a:latin typeface="Sylfaen" pitchFamily="18" charset="0"/>
                        </a:rPr>
                        <a:t>-7.87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4838" marR="4838" marT="483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000" u="none" strike="noStrike">
                          <a:effectLst/>
                          <a:latin typeface="Sylfaen" pitchFamily="18" charset="0"/>
                        </a:rPr>
                        <a:t>0.00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4838" marR="4838" marT="4838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000" u="none" strike="noStrike">
                          <a:effectLst/>
                          <a:latin typeface="Sylfaen" pitchFamily="18" charset="0"/>
                        </a:rPr>
                        <a:t>-8.06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4838" marR="4838" marT="483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000" u="none" strike="noStrike" dirty="0">
                          <a:effectLst/>
                          <a:latin typeface="Sylfaen" pitchFamily="18" charset="0"/>
                        </a:rPr>
                        <a:t>0.00</a:t>
                      </a:r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4838" marR="4838" marT="4838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000" b="1" u="none" strike="noStrike" dirty="0">
                          <a:effectLst/>
                          <a:latin typeface="Sylfaen" pitchFamily="18" charset="0"/>
                        </a:rPr>
                        <a:t>I(1)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4838" marR="4838" marT="483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CCFF"/>
                    </a:solidFill>
                  </a:tcPr>
                </a:tc>
              </a:tr>
              <a:tr h="247918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000" b="1" u="none" strike="noStrike" dirty="0" err="1">
                          <a:effectLst/>
                          <a:latin typeface="Sylfaen" pitchFamily="18" charset="0"/>
                        </a:rPr>
                        <a:t>cot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4838" marR="4838" marT="483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000" u="none" strike="noStrike">
                          <a:effectLst/>
                          <a:latin typeface="Sylfaen" pitchFamily="18" charset="0"/>
                        </a:rPr>
                        <a:t>-3.95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4838" marR="4838" marT="483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000" u="none" strike="noStrike" dirty="0">
                          <a:effectLst/>
                          <a:latin typeface="Sylfaen" pitchFamily="18" charset="0"/>
                        </a:rPr>
                        <a:t>0.99</a:t>
                      </a:r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4838" marR="4838" marT="4838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000" u="none" strike="noStrike">
                          <a:effectLst/>
                          <a:latin typeface="Sylfaen" pitchFamily="18" charset="0"/>
                        </a:rPr>
                        <a:t>3.47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4838" marR="4838" marT="483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000" u="none" strike="noStrike">
                          <a:effectLst/>
                          <a:latin typeface="Sylfaen" pitchFamily="18" charset="0"/>
                        </a:rPr>
                        <a:t>0.99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4838" marR="4838" marT="4838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000" u="none" strike="noStrike">
                          <a:effectLst/>
                          <a:latin typeface="Sylfaen" pitchFamily="18" charset="0"/>
                        </a:rPr>
                        <a:t>3.20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4838" marR="4838" marT="483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000" u="none" strike="noStrike">
                          <a:effectLst/>
                          <a:latin typeface="Sylfaen" pitchFamily="18" charset="0"/>
                        </a:rPr>
                        <a:t>0.99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4838" marR="4838" marT="4838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000" b="1" u="none" strike="noStrike" dirty="0">
                          <a:effectLst/>
                          <a:latin typeface="Sylfaen" pitchFamily="18" charset="0"/>
                        </a:rPr>
                        <a:t>H0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4838" marR="4838" marT="483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000" u="none" strike="noStrike">
                          <a:effectLst/>
                          <a:latin typeface="Sylfaen" pitchFamily="18" charset="0"/>
                        </a:rPr>
                        <a:t>1.98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4838" marR="4838" marT="483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000" u="none" strike="noStrike">
                          <a:effectLst/>
                          <a:latin typeface="Sylfaen" pitchFamily="18" charset="0"/>
                        </a:rPr>
                        <a:t>0.02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4838" marR="4838" marT="4838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000" u="none" strike="noStrike">
                          <a:effectLst/>
                          <a:latin typeface="Sylfaen" pitchFamily="18" charset="0"/>
                        </a:rPr>
                        <a:t>-3.26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4838" marR="4838" marT="483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000" u="none" strike="noStrike">
                          <a:effectLst/>
                          <a:latin typeface="Sylfaen" pitchFamily="18" charset="0"/>
                        </a:rPr>
                        <a:t>0.00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4838" marR="4838" marT="4838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000" u="none" strike="noStrike" dirty="0">
                          <a:effectLst/>
                          <a:latin typeface="Sylfaen" pitchFamily="18" charset="0"/>
                        </a:rPr>
                        <a:t>-3.12</a:t>
                      </a:r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4838" marR="4838" marT="483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000" u="none" strike="noStrike" dirty="0">
                          <a:effectLst/>
                          <a:latin typeface="Sylfaen" pitchFamily="18" charset="0"/>
                        </a:rPr>
                        <a:t>0.00</a:t>
                      </a:r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4838" marR="4838" marT="4838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000" b="1" u="none" strike="noStrike" dirty="0">
                          <a:effectLst/>
                          <a:latin typeface="Sylfaen" pitchFamily="18" charset="0"/>
                        </a:rPr>
                        <a:t>I(1)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4838" marR="4838" marT="483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CCFF"/>
                    </a:solidFill>
                  </a:tcPr>
                </a:tc>
              </a:tr>
              <a:tr h="247918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000" b="1" u="none" strike="noStrike" dirty="0">
                          <a:effectLst/>
                          <a:latin typeface="Sylfaen" pitchFamily="18" charset="0"/>
                        </a:rPr>
                        <a:t>Ser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4838" marR="4838" marT="483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000" u="none" strike="noStrike">
                          <a:effectLst/>
                          <a:latin typeface="Sylfaen" pitchFamily="18" charset="0"/>
                        </a:rPr>
                        <a:t>-2.95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4838" marR="4838" marT="483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000" u="none" strike="noStrike" dirty="0">
                          <a:effectLst/>
                          <a:latin typeface="Sylfaen" pitchFamily="18" charset="0"/>
                        </a:rPr>
                        <a:t>0.99</a:t>
                      </a:r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4838" marR="4838" marT="4838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000" u="none" strike="noStrike">
                          <a:effectLst/>
                          <a:latin typeface="Sylfaen" pitchFamily="18" charset="0"/>
                        </a:rPr>
                        <a:t>1.96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4838" marR="4838" marT="483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000" u="none" strike="noStrike">
                          <a:effectLst/>
                          <a:latin typeface="Sylfaen" pitchFamily="18" charset="0"/>
                        </a:rPr>
                        <a:t>0.97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4838" marR="4838" marT="4838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000" u="none" strike="noStrike">
                          <a:effectLst/>
                          <a:latin typeface="Sylfaen" pitchFamily="18" charset="0"/>
                        </a:rPr>
                        <a:t>1.79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4838" marR="4838" marT="483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000" u="none" strike="noStrike" dirty="0">
                          <a:effectLst/>
                          <a:latin typeface="Sylfaen" pitchFamily="18" charset="0"/>
                        </a:rPr>
                        <a:t>0.96</a:t>
                      </a:r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4838" marR="4838" marT="4838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000" b="1" u="none" strike="noStrike" dirty="0">
                          <a:effectLst/>
                          <a:latin typeface="Sylfaen" pitchFamily="18" charset="0"/>
                        </a:rPr>
                        <a:t>H0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4838" marR="4838" marT="483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000" u="none" strike="noStrike">
                          <a:effectLst/>
                          <a:latin typeface="Sylfaen" pitchFamily="18" charset="0"/>
                        </a:rPr>
                        <a:t>6.65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4838" marR="4838" marT="483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000" u="none" strike="noStrike" dirty="0">
                          <a:effectLst/>
                          <a:latin typeface="Sylfaen" pitchFamily="18" charset="0"/>
                        </a:rPr>
                        <a:t>0.00</a:t>
                      </a:r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4838" marR="4838" marT="4838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000" u="none" strike="noStrike">
                          <a:effectLst/>
                          <a:latin typeface="Sylfaen" pitchFamily="18" charset="0"/>
                        </a:rPr>
                        <a:t>-6.69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4838" marR="4838" marT="483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000" u="none" strike="noStrike">
                          <a:effectLst/>
                          <a:latin typeface="Sylfaen" pitchFamily="18" charset="0"/>
                        </a:rPr>
                        <a:t>0.00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4838" marR="4838" marT="4838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000" u="none" strike="noStrike" dirty="0">
                          <a:effectLst/>
                          <a:latin typeface="Sylfaen" pitchFamily="18" charset="0"/>
                        </a:rPr>
                        <a:t>-6.49</a:t>
                      </a:r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4838" marR="4838" marT="483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000" u="none" strike="noStrike" dirty="0">
                          <a:effectLst/>
                          <a:latin typeface="Sylfaen" pitchFamily="18" charset="0"/>
                        </a:rPr>
                        <a:t>0.00</a:t>
                      </a:r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4838" marR="4838" marT="4838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000" b="1" u="none" strike="noStrike" dirty="0">
                          <a:effectLst/>
                          <a:latin typeface="Sylfaen" pitchFamily="18" charset="0"/>
                        </a:rPr>
                        <a:t>I(1)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4838" marR="4838" marT="483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CCFF"/>
                    </a:solidFill>
                  </a:tcPr>
                </a:tc>
              </a:tr>
              <a:tr h="247918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000" b="1" u="none" strike="noStrike" dirty="0" err="1">
                          <a:effectLst/>
                          <a:latin typeface="Sylfaen" pitchFamily="18" charset="0"/>
                        </a:rPr>
                        <a:t>hst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4838" marR="4838" marT="483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000" u="none" strike="noStrike">
                          <a:effectLst/>
                          <a:latin typeface="Sylfaen" pitchFamily="18" charset="0"/>
                        </a:rPr>
                        <a:t>-1.80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4838" marR="4838" marT="483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000" u="none" strike="noStrike" dirty="0">
                          <a:effectLst/>
                          <a:latin typeface="Sylfaen" pitchFamily="18" charset="0"/>
                        </a:rPr>
                        <a:t>0.99</a:t>
                      </a:r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4838" marR="4838" marT="4838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000" u="none" strike="noStrike">
                          <a:effectLst/>
                          <a:latin typeface="Sylfaen" pitchFamily="18" charset="0"/>
                        </a:rPr>
                        <a:t>0.76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4838" marR="4838" marT="483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000" u="none" strike="noStrike" dirty="0">
                          <a:effectLst/>
                          <a:latin typeface="Sylfaen" pitchFamily="18" charset="0"/>
                        </a:rPr>
                        <a:t>0.77</a:t>
                      </a:r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4838" marR="4838" marT="4838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000" u="none" strike="noStrike">
                          <a:effectLst/>
                          <a:latin typeface="Sylfaen" pitchFamily="18" charset="0"/>
                        </a:rPr>
                        <a:t>0.72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4838" marR="4838" marT="483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000" u="none" strike="noStrike" dirty="0">
                          <a:effectLst/>
                          <a:latin typeface="Sylfaen" pitchFamily="18" charset="0"/>
                        </a:rPr>
                        <a:t>0.76</a:t>
                      </a:r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4838" marR="4838" marT="4838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000" b="1" u="none" strike="noStrike" dirty="0">
                          <a:effectLst/>
                          <a:latin typeface="Sylfaen" pitchFamily="18" charset="0"/>
                        </a:rPr>
                        <a:t>H0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4838" marR="4838" marT="483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000" u="none" strike="noStrike">
                          <a:effectLst/>
                          <a:latin typeface="Sylfaen" pitchFamily="18" charset="0"/>
                        </a:rPr>
                        <a:t>5.74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4838" marR="4838" marT="483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000" u="none" strike="noStrike" dirty="0">
                          <a:effectLst/>
                          <a:latin typeface="Sylfaen" pitchFamily="18" charset="0"/>
                        </a:rPr>
                        <a:t>0.00</a:t>
                      </a:r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4838" marR="4838" marT="4838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000" u="none" strike="noStrike">
                          <a:effectLst/>
                          <a:latin typeface="Sylfaen" pitchFamily="18" charset="0"/>
                        </a:rPr>
                        <a:t>-6.85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4838" marR="4838" marT="483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000" u="none" strike="noStrike" dirty="0">
                          <a:effectLst/>
                          <a:latin typeface="Sylfaen" pitchFamily="18" charset="0"/>
                        </a:rPr>
                        <a:t>0.00</a:t>
                      </a:r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4838" marR="4838" marT="4838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000" u="none" strike="noStrike" dirty="0">
                          <a:effectLst/>
                          <a:latin typeface="Sylfaen" pitchFamily="18" charset="0"/>
                        </a:rPr>
                        <a:t>-5.81</a:t>
                      </a:r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4838" marR="4838" marT="483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000" u="none" strike="noStrike" dirty="0">
                          <a:effectLst/>
                          <a:latin typeface="Sylfaen" pitchFamily="18" charset="0"/>
                        </a:rPr>
                        <a:t>0.00</a:t>
                      </a:r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4838" marR="4838" marT="4838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000" b="1" u="none" strike="noStrike" dirty="0">
                          <a:effectLst/>
                          <a:latin typeface="Sylfaen" pitchFamily="18" charset="0"/>
                        </a:rPr>
                        <a:t>I(1)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4838" marR="4838" marT="483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</a:tr>
            </a:tbl>
          </a:graphicData>
        </a:graphic>
      </p:graphicFrame>
      <p:sp>
        <p:nvSpPr>
          <p:cNvPr id="4" name="1 Título"/>
          <p:cNvSpPr txBox="1">
            <a:spLocks/>
          </p:cNvSpPr>
          <p:nvPr/>
        </p:nvSpPr>
        <p:spPr>
          <a:xfrm>
            <a:off x="3347864" y="1052736"/>
            <a:ext cx="4104455" cy="432048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300" kern="1200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9pPr>
            <a:extLst/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s-MX" sz="2000" dirty="0" err="1">
                <a:solidFill>
                  <a:schemeClr val="tx2">
                    <a:satMod val="130000"/>
                  </a:schemeClr>
                </a:solidFill>
              </a:rPr>
              <a:t>Choi’s</a:t>
            </a:r>
            <a:r>
              <a:rPr lang="es-MX" sz="2000" dirty="0">
                <a:solidFill>
                  <a:schemeClr val="tx2">
                    <a:satMod val="130000"/>
                  </a:schemeClr>
                </a:solidFill>
              </a:rPr>
              <a:t> </a:t>
            </a:r>
            <a:r>
              <a:rPr lang="es-MX" sz="2000" dirty="0" err="1">
                <a:solidFill>
                  <a:schemeClr val="tx2">
                    <a:satMod val="130000"/>
                  </a:schemeClr>
                </a:solidFill>
              </a:rPr>
              <a:t>Tests</a:t>
            </a:r>
            <a:r>
              <a:rPr lang="es-MX" sz="2000" dirty="0" smtClean="0">
                <a:solidFill>
                  <a:schemeClr val="tx2">
                    <a:satMod val="130000"/>
                  </a:schemeClr>
                </a:solidFill>
              </a:rPr>
              <a:t>.  </a:t>
            </a:r>
            <a:r>
              <a:rPr lang="es-MX" sz="2000" dirty="0" err="1" smtClean="0">
                <a:solidFill>
                  <a:schemeClr val="tx2">
                    <a:satMod val="130000"/>
                  </a:schemeClr>
                </a:solidFill>
              </a:rPr>
              <a:t>All</a:t>
            </a:r>
            <a:r>
              <a:rPr lang="es-MX" sz="2000" dirty="0" smtClean="0">
                <a:solidFill>
                  <a:schemeClr val="tx2">
                    <a:satMod val="130000"/>
                  </a:schemeClr>
                </a:solidFill>
              </a:rPr>
              <a:t> </a:t>
            </a:r>
            <a:r>
              <a:rPr lang="es-MX" sz="2000" dirty="0" err="1" smtClean="0">
                <a:solidFill>
                  <a:schemeClr val="tx2">
                    <a:satMod val="130000"/>
                  </a:schemeClr>
                </a:solidFill>
              </a:rPr>
              <a:t>the</a:t>
            </a:r>
            <a:r>
              <a:rPr lang="es-MX" sz="2000" dirty="0" smtClean="0">
                <a:solidFill>
                  <a:schemeClr val="tx2">
                    <a:satMod val="130000"/>
                  </a:schemeClr>
                </a:solidFill>
              </a:rPr>
              <a:t> series are I(1)</a:t>
            </a:r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1331640" y="188640"/>
            <a:ext cx="7497762" cy="462235"/>
          </a:xfrm>
          <a:prstGeom prst="rect">
            <a:avLst/>
          </a:prstGeom>
        </p:spPr>
        <p:txBody>
          <a:bodyPr anchor="ctr">
            <a:normAutofit fontScale="92500" lnSpcReduction="100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300" kern="1200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9pPr>
            <a:extLst/>
          </a:lstStyle>
          <a:p>
            <a:pPr algn="ctr"/>
            <a:r>
              <a:rPr lang="es-ES" sz="2800" dirty="0" err="1"/>
              <a:t>Statistical</a:t>
            </a:r>
            <a:r>
              <a:rPr lang="es-ES" sz="2800" dirty="0"/>
              <a:t> </a:t>
            </a:r>
            <a:r>
              <a:rPr lang="es-ES" sz="2800" dirty="0" err="1"/>
              <a:t>preliminary</a:t>
            </a:r>
            <a:r>
              <a:rPr lang="es-ES" sz="2800" dirty="0"/>
              <a:t> </a:t>
            </a:r>
            <a:r>
              <a:rPr lang="es-ES" sz="2800" dirty="0" err="1"/>
              <a:t>analysis</a:t>
            </a:r>
            <a:endParaRPr lang="es-ES" sz="2800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877272"/>
            <a:ext cx="3714750" cy="697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1 Grupo"/>
          <p:cNvGrpSpPr/>
          <p:nvPr/>
        </p:nvGrpSpPr>
        <p:grpSpPr>
          <a:xfrm>
            <a:off x="4816177" y="5517232"/>
            <a:ext cx="2924175" cy="1191097"/>
            <a:chOff x="3067050" y="2547938"/>
            <a:chExt cx="2924175" cy="2024062"/>
          </a:xfrm>
        </p:grpSpPr>
        <p:pic>
          <p:nvPicPr>
            <p:cNvPr id="13315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52775" y="2547938"/>
              <a:ext cx="2838450" cy="1762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316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67050" y="3810000"/>
              <a:ext cx="2924175" cy="762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1" name="1 Título"/>
          <p:cNvSpPr txBox="1">
            <a:spLocks/>
          </p:cNvSpPr>
          <p:nvPr/>
        </p:nvSpPr>
        <p:spPr>
          <a:xfrm>
            <a:off x="1547664" y="548680"/>
            <a:ext cx="6840760" cy="61788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300" kern="1200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9pPr>
            <a:extLst/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s-MX" sz="2000" dirty="0" smtClean="0">
                <a:solidFill>
                  <a:schemeClr val="tx2">
                    <a:satMod val="130000"/>
                  </a:schemeClr>
                </a:solidFill>
              </a:rPr>
              <a:t>Time series </a:t>
            </a:r>
            <a:r>
              <a:rPr lang="es-MX" sz="2000" dirty="0" err="1" smtClean="0">
                <a:solidFill>
                  <a:schemeClr val="tx2">
                    <a:satMod val="130000"/>
                  </a:schemeClr>
                </a:solidFill>
              </a:rPr>
              <a:t>properties</a:t>
            </a:r>
            <a:r>
              <a:rPr lang="es-MX" sz="2000" dirty="0">
                <a:solidFill>
                  <a:schemeClr val="tx2">
                    <a:satMod val="130000"/>
                  </a:schemeClr>
                </a:solidFill>
              </a:rPr>
              <a:t>. </a:t>
            </a:r>
            <a:r>
              <a:rPr lang="es-MX" sz="2000" dirty="0" smtClean="0">
                <a:solidFill>
                  <a:schemeClr val="tx2">
                    <a:satMod val="130000"/>
                  </a:schemeClr>
                </a:solidFill>
              </a:rPr>
              <a:t>‘</a:t>
            </a:r>
            <a:r>
              <a:rPr lang="es-MX" sz="2000" dirty="0" err="1" smtClean="0">
                <a:solidFill>
                  <a:schemeClr val="tx2">
                    <a:satMod val="130000"/>
                  </a:schemeClr>
                </a:solidFill>
              </a:rPr>
              <a:t>Second</a:t>
            </a:r>
            <a:r>
              <a:rPr lang="es-MX" sz="2000" dirty="0" smtClean="0">
                <a:solidFill>
                  <a:schemeClr val="tx2">
                    <a:satMod val="130000"/>
                  </a:schemeClr>
                </a:solidFill>
              </a:rPr>
              <a:t> </a:t>
            </a:r>
            <a:r>
              <a:rPr lang="es-MX" sz="2000" dirty="0" err="1" smtClean="0">
                <a:solidFill>
                  <a:schemeClr val="tx2">
                    <a:satMod val="130000"/>
                  </a:schemeClr>
                </a:solidFill>
              </a:rPr>
              <a:t>Generation</a:t>
            </a:r>
            <a:r>
              <a:rPr lang="es-MX" sz="2000" dirty="0">
                <a:solidFill>
                  <a:schemeClr val="tx2">
                    <a:satMod val="130000"/>
                  </a:schemeClr>
                </a:solidFill>
              </a:rPr>
              <a:t>’ </a:t>
            </a:r>
            <a:r>
              <a:rPr lang="es-MX" sz="2000" dirty="0" err="1">
                <a:solidFill>
                  <a:schemeClr val="tx2">
                    <a:satMod val="130000"/>
                  </a:schemeClr>
                </a:solidFill>
              </a:rPr>
              <a:t>Unit</a:t>
            </a:r>
            <a:r>
              <a:rPr lang="es-MX" sz="2000" dirty="0">
                <a:solidFill>
                  <a:schemeClr val="tx2">
                    <a:satMod val="130000"/>
                  </a:schemeClr>
                </a:solidFill>
              </a:rPr>
              <a:t> </a:t>
            </a:r>
            <a:r>
              <a:rPr lang="es-MX" sz="2000" dirty="0" err="1">
                <a:solidFill>
                  <a:schemeClr val="tx2">
                    <a:satMod val="130000"/>
                  </a:schemeClr>
                </a:solidFill>
              </a:rPr>
              <a:t>Root</a:t>
            </a:r>
            <a:r>
              <a:rPr lang="es-MX" sz="2000" dirty="0">
                <a:solidFill>
                  <a:schemeClr val="tx2">
                    <a:satMod val="130000"/>
                  </a:schemeClr>
                </a:solidFill>
              </a:rPr>
              <a:t> </a:t>
            </a:r>
            <a:r>
              <a:rPr lang="es-MX" sz="2000" dirty="0" err="1">
                <a:solidFill>
                  <a:schemeClr val="tx2">
                    <a:satMod val="130000"/>
                  </a:schemeClr>
                </a:solidFill>
              </a:rPr>
              <a:t>Tests</a:t>
            </a:r>
            <a:r>
              <a:rPr lang="es-MX" sz="2000" dirty="0">
                <a:solidFill>
                  <a:schemeClr val="tx2">
                    <a:satMod val="130000"/>
                  </a:schemeClr>
                </a:solidFill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5722549"/>
              </p:ext>
            </p:extLst>
          </p:nvPr>
        </p:nvGraphicFramePr>
        <p:xfrm>
          <a:off x="611188" y="1700808"/>
          <a:ext cx="8064892" cy="317034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33172"/>
                <a:gridCol w="733172"/>
                <a:gridCol w="733172"/>
                <a:gridCol w="733172"/>
                <a:gridCol w="733172"/>
                <a:gridCol w="733172"/>
                <a:gridCol w="733172"/>
                <a:gridCol w="733172"/>
                <a:gridCol w="733172"/>
                <a:gridCol w="733172"/>
                <a:gridCol w="733172"/>
              </a:tblGrid>
              <a:tr h="226453">
                <a:tc>
                  <a:txBody>
                    <a:bodyPr/>
                    <a:lstStyle/>
                    <a:p>
                      <a:pPr algn="l" fontAlgn="b"/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6598" marR="6598" marT="65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s-ES" sz="1200" b="1" u="none" strike="noStrike" dirty="0">
                          <a:effectLst/>
                          <a:latin typeface="Sylfaen" pitchFamily="18" charset="0"/>
                        </a:rPr>
                        <a:t>LEVELS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6598" marR="6598" marT="65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6598" marR="6598" marT="6598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6598" marR="6598" marT="6598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6598" marR="6598" marT="6598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t"/>
                      <a:r>
                        <a:rPr lang="es-ES" sz="1200" b="1" u="none" strike="noStrike" dirty="0" err="1">
                          <a:effectLst/>
                          <a:latin typeface="Sylfaen" pitchFamily="18" charset="0"/>
                        </a:rPr>
                        <a:t>Conclu</a:t>
                      </a:r>
                      <a:r>
                        <a:rPr lang="es-ES" sz="1200" b="1" u="none" strike="noStrike" dirty="0">
                          <a:effectLst/>
                          <a:latin typeface="Sylfaen" pitchFamily="18" charset="0"/>
                        </a:rPr>
                        <a:t>.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6598" marR="6598" marT="65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s-ES" sz="1200" b="1" u="none" strike="noStrike" dirty="0">
                          <a:effectLst/>
                          <a:latin typeface="Sylfaen" pitchFamily="18" charset="0"/>
                        </a:rPr>
                        <a:t>FIRST DIFFERENCE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6598" marR="6598" marT="65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6598" marR="6598" marT="6598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6598" marR="6598" marT="6598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t"/>
                      <a:r>
                        <a:rPr lang="es-ES" sz="1200" b="1" u="none" strike="noStrike" dirty="0" err="1">
                          <a:effectLst/>
                          <a:latin typeface="Sylfaen" pitchFamily="18" charset="0"/>
                        </a:rPr>
                        <a:t>Conclu</a:t>
                      </a:r>
                      <a:r>
                        <a:rPr lang="es-ES" sz="1200" b="1" u="none" strike="noStrike" dirty="0">
                          <a:effectLst/>
                          <a:latin typeface="Sylfaen" pitchFamily="18" charset="0"/>
                        </a:rPr>
                        <a:t>.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6598" marR="6598" marT="65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26453"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200" u="none" strike="noStrike" dirty="0">
                          <a:effectLst/>
                          <a:latin typeface="Sylfaen" pitchFamily="18" charset="0"/>
                        </a:rPr>
                        <a:t> 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6598" marR="6598" marT="659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200" b="1" u="none" strike="noStrike" dirty="0" err="1">
                          <a:effectLst/>
                          <a:latin typeface="Sylfaen" pitchFamily="18" charset="0"/>
                        </a:rPr>
                        <a:t>ta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6598" marR="6598" marT="659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200" b="1" u="none" strike="noStrike" dirty="0">
                          <a:effectLst/>
                          <a:latin typeface="Sylfaen" pitchFamily="18" charset="0"/>
                        </a:rPr>
                        <a:t>p-val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6598" marR="6598" marT="6598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200" b="1" u="none" strike="noStrike" dirty="0" err="1">
                          <a:effectLst/>
                          <a:latin typeface="Sylfaen" pitchFamily="18" charset="0"/>
                        </a:rPr>
                        <a:t>tb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6598" marR="6598" marT="659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200" b="1" u="none" strike="noStrike" dirty="0">
                          <a:effectLst/>
                          <a:latin typeface="Sylfaen" pitchFamily="18" charset="0"/>
                        </a:rPr>
                        <a:t>p-val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6598" marR="6598" marT="6598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rtl="0" fontAlgn="t"/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6598" marR="6598" marT="659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200" b="1" u="none" strike="noStrike" dirty="0" err="1">
                          <a:effectLst/>
                          <a:latin typeface="Sylfaen" pitchFamily="18" charset="0"/>
                        </a:rPr>
                        <a:t>ta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6598" marR="6598" marT="659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200" b="1" u="none" strike="noStrike" dirty="0">
                          <a:effectLst/>
                          <a:latin typeface="Sylfaen" pitchFamily="18" charset="0"/>
                        </a:rPr>
                        <a:t>p-val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6598" marR="6598" marT="6598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200" b="1" u="none" strike="noStrike" dirty="0" err="1">
                          <a:effectLst/>
                          <a:latin typeface="Sylfaen" pitchFamily="18" charset="0"/>
                        </a:rPr>
                        <a:t>tb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6598" marR="6598" marT="659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200" b="1" u="none" strike="noStrike" dirty="0">
                          <a:effectLst/>
                          <a:latin typeface="Sylfaen" pitchFamily="18" charset="0"/>
                        </a:rPr>
                        <a:t>p-val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6598" marR="6598" marT="6598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rtl="0" fontAlgn="t"/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6598" marR="6598" marT="659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26453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200" b="1" u="none" strike="noStrike" dirty="0" err="1" smtClean="0">
                          <a:effectLst/>
                          <a:latin typeface="Sylfaen" pitchFamily="18" charset="0"/>
                        </a:rPr>
                        <a:t>pvr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6598" marR="6598" marT="65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200" u="none" strike="noStrike">
                          <a:effectLst/>
                          <a:latin typeface="Sylfaen" pitchFamily="18" charset="0"/>
                        </a:rPr>
                        <a:t>-0.67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6598" marR="6598" marT="65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200" u="none" strike="noStrike">
                          <a:effectLst/>
                          <a:latin typeface="Sylfaen" pitchFamily="18" charset="0"/>
                        </a:rPr>
                        <a:t>0.25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6598" marR="6598" marT="6598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200" u="none" strike="noStrike" dirty="0">
                          <a:effectLst/>
                          <a:latin typeface="Sylfaen" pitchFamily="18" charset="0"/>
                        </a:rPr>
                        <a:t>-1.13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6598" marR="6598" marT="65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200" u="none" strike="noStrike">
                          <a:effectLst/>
                          <a:latin typeface="Sylfaen" pitchFamily="18" charset="0"/>
                        </a:rPr>
                        <a:t>0.13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6598" marR="6598" marT="6598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200" b="1" u="none" strike="noStrike" dirty="0">
                          <a:effectLst/>
                          <a:latin typeface="Sylfaen" pitchFamily="18" charset="0"/>
                        </a:rPr>
                        <a:t>H0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6598" marR="6598" marT="65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200" u="none" strike="noStrike">
                          <a:effectLst/>
                          <a:latin typeface="Sylfaen" pitchFamily="18" charset="0"/>
                        </a:rPr>
                        <a:t>-14.85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6598" marR="6598" marT="65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200" u="none" strike="noStrike">
                          <a:effectLst/>
                          <a:latin typeface="Sylfaen" pitchFamily="18" charset="0"/>
                        </a:rPr>
                        <a:t>0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6598" marR="6598" marT="6598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200" u="none" strike="noStrike" dirty="0">
                          <a:effectLst/>
                          <a:latin typeface="Sylfaen" pitchFamily="18" charset="0"/>
                        </a:rPr>
                        <a:t>-7.84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6598" marR="6598" marT="65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200" u="none" strike="noStrike">
                          <a:effectLst/>
                          <a:latin typeface="Sylfaen" pitchFamily="18" charset="0"/>
                        </a:rPr>
                        <a:t>0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6598" marR="6598" marT="6598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200" b="1" u="none" strike="noStrike" dirty="0">
                          <a:effectLst/>
                          <a:latin typeface="Sylfaen" pitchFamily="18" charset="0"/>
                        </a:rPr>
                        <a:t>I(1)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6598" marR="6598" marT="65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CCFF"/>
                    </a:solidFill>
                  </a:tcPr>
                </a:tc>
              </a:tr>
              <a:tr h="226453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200" b="1" u="none" strike="noStrike" dirty="0" err="1" smtClean="0">
                          <a:effectLst/>
                          <a:latin typeface="Sylfaen" pitchFamily="18" charset="0"/>
                        </a:rPr>
                        <a:t>stk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6598" marR="6598" marT="65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200" u="none" strike="noStrike">
                          <a:effectLst/>
                          <a:latin typeface="Sylfaen" pitchFamily="18" charset="0"/>
                        </a:rPr>
                        <a:t>-8.65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6598" marR="6598" marT="65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200" u="none" strike="noStrike">
                          <a:effectLst/>
                          <a:latin typeface="Sylfaen" pitchFamily="18" charset="0"/>
                        </a:rPr>
                        <a:t>0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6598" marR="6598" marT="6598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200" u="none" strike="noStrike">
                          <a:effectLst/>
                          <a:latin typeface="Sylfaen" pitchFamily="18" charset="0"/>
                        </a:rPr>
                        <a:t>-4.12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6598" marR="6598" marT="65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200" u="none" strike="noStrike">
                          <a:effectLst/>
                          <a:latin typeface="Sylfaen" pitchFamily="18" charset="0"/>
                        </a:rPr>
                        <a:t>0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6598" marR="6598" marT="6598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200" b="1" u="none" strike="noStrike" dirty="0">
                          <a:effectLst/>
                          <a:latin typeface="Sylfaen" pitchFamily="18" charset="0"/>
                        </a:rPr>
                        <a:t>HA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6598" marR="6598" marT="65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200" u="none" strike="noStrike">
                          <a:effectLst/>
                          <a:latin typeface="Sylfaen" pitchFamily="18" charset="0"/>
                        </a:rPr>
                        <a:t>-30.63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6598" marR="6598" marT="65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200" u="none" strike="noStrike">
                          <a:effectLst/>
                          <a:latin typeface="Sylfaen" pitchFamily="18" charset="0"/>
                        </a:rPr>
                        <a:t>0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6598" marR="6598" marT="6598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200" u="none" strike="noStrike" dirty="0">
                          <a:effectLst/>
                          <a:latin typeface="Sylfaen" pitchFamily="18" charset="0"/>
                        </a:rPr>
                        <a:t>-17.38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6598" marR="6598" marT="65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200" u="none" strike="noStrike">
                          <a:effectLst/>
                          <a:latin typeface="Sylfaen" pitchFamily="18" charset="0"/>
                        </a:rPr>
                        <a:t>0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6598" marR="6598" marT="6598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200" b="1" u="none" strike="noStrike" dirty="0">
                          <a:effectLst/>
                          <a:latin typeface="Sylfaen" pitchFamily="18" charset="0"/>
                        </a:rPr>
                        <a:t>I(0)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6598" marR="6598" marT="65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</a:tr>
              <a:tr h="226453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200" b="1" u="none" strike="noStrike" dirty="0" err="1" smtClean="0">
                          <a:effectLst/>
                          <a:latin typeface="Sylfaen" pitchFamily="18" charset="0"/>
                        </a:rPr>
                        <a:t>rpc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6598" marR="6598" marT="65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200" u="none" strike="noStrike">
                          <a:effectLst/>
                          <a:latin typeface="Sylfaen" pitchFamily="18" charset="0"/>
                        </a:rPr>
                        <a:t>-6.45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6598" marR="6598" marT="65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200" u="none" strike="noStrike">
                          <a:effectLst/>
                          <a:latin typeface="Sylfaen" pitchFamily="18" charset="0"/>
                        </a:rPr>
                        <a:t>0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6598" marR="6598" marT="6598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200" u="none" strike="noStrike">
                          <a:effectLst/>
                          <a:latin typeface="Sylfaen" pitchFamily="18" charset="0"/>
                        </a:rPr>
                        <a:t>-8.98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6598" marR="6598" marT="65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200" u="none" strike="noStrike">
                          <a:effectLst/>
                          <a:latin typeface="Sylfaen" pitchFamily="18" charset="0"/>
                        </a:rPr>
                        <a:t>0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6598" marR="6598" marT="6598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200" b="1" u="none" strike="noStrike" dirty="0">
                          <a:effectLst/>
                          <a:latin typeface="Sylfaen" pitchFamily="18" charset="0"/>
                        </a:rPr>
                        <a:t>HA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6598" marR="6598" marT="65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200" u="none" strike="noStrike">
                          <a:effectLst/>
                          <a:latin typeface="Sylfaen" pitchFamily="18" charset="0"/>
                        </a:rPr>
                        <a:t>-38.23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6598" marR="6598" marT="65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200" u="none" strike="noStrike">
                          <a:effectLst/>
                          <a:latin typeface="Sylfaen" pitchFamily="18" charset="0"/>
                        </a:rPr>
                        <a:t>0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6598" marR="6598" marT="6598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200" u="none" strike="noStrike" dirty="0">
                          <a:effectLst/>
                          <a:latin typeface="Sylfaen" pitchFamily="18" charset="0"/>
                        </a:rPr>
                        <a:t>-18.96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6598" marR="6598" marT="65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200" u="none" strike="noStrike">
                          <a:effectLst/>
                          <a:latin typeface="Sylfaen" pitchFamily="18" charset="0"/>
                        </a:rPr>
                        <a:t>0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6598" marR="6598" marT="6598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200" b="1" u="none" strike="noStrike" dirty="0">
                          <a:effectLst/>
                          <a:latin typeface="Sylfaen" pitchFamily="18" charset="0"/>
                        </a:rPr>
                        <a:t>I(0)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6598" marR="6598" marT="65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</a:tr>
              <a:tr h="226453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200" b="1" u="none" strike="noStrike" dirty="0" err="1" smtClean="0">
                          <a:effectLst/>
                          <a:latin typeface="Sylfaen" pitchFamily="18" charset="0"/>
                        </a:rPr>
                        <a:t>itr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6598" marR="6598" marT="65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200" u="none" strike="noStrike">
                          <a:effectLst/>
                          <a:latin typeface="Sylfaen" pitchFamily="18" charset="0"/>
                        </a:rPr>
                        <a:t>-35.77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6598" marR="6598" marT="65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200" u="none" strike="noStrike">
                          <a:effectLst/>
                          <a:latin typeface="Sylfaen" pitchFamily="18" charset="0"/>
                        </a:rPr>
                        <a:t>0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6598" marR="6598" marT="6598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200" u="none" strike="noStrike">
                          <a:effectLst/>
                          <a:latin typeface="Sylfaen" pitchFamily="18" charset="0"/>
                        </a:rPr>
                        <a:t>-17.67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6598" marR="6598" marT="65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200" u="none" strike="noStrike">
                          <a:effectLst/>
                          <a:latin typeface="Sylfaen" pitchFamily="18" charset="0"/>
                        </a:rPr>
                        <a:t>0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6598" marR="6598" marT="6598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200" b="1" u="none" strike="noStrike" dirty="0">
                          <a:effectLst/>
                          <a:latin typeface="Sylfaen" pitchFamily="18" charset="0"/>
                        </a:rPr>
                        <a:t>HA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6598" marR="6598" marT="65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200" u="none" strike="noStrike">
                          <a:effectLst/>
                          <a:latin typeface="Sylfaen" pitchFamily="18" charset="0"/>
                        </a:rPr>
                        <a:t>-57.99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6598" marR="6598" marT="65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200" u="none" strike="noStrike">
                          <a:effectLst/>
                          <a:latin typeface="Sylfaen" pitchFamily="18" charset="0"/>
                        </a:rPr>
                        <a:t>0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6598" marR="6598" marT="6598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200" u="none" strike="noStrike">
                          <a:effectLst/>
                          <a:latin typeface="Sylfaen" pitchFamily="18" charset="0"/>
                        </a:rPr>
                        <a:t>-36.96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6598" marR="6598" marT="65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200" u="none" strike="noStrike">
                          <a:effectLst/>
                          <a:latin typeface="Sylfaen" pitchFamily="18" charset="0"/>
                        </a:rPr>
                        <a:t>0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6598" marR="6598" marT="6598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200" b="1" u="none" strike="noStrike" dirty="0">
                          <a:effectLst/>
                          <a:latin typeface="Sylfaen" pitchFamily="18" charset="0"/>
                        </a:rPr>
                        <a:t>I(0)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6598" marR="6598" marT="65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</a:tr>
              <a:tr h="226453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200" b="1" u="none" strike="noStrike" dirty="0" err="1" smtClean="0">
                          <a:effectLst/>
                          <a:latin typeface="Sylfaen" pitchFamily="18" charset="0"/>
                        </a:rPr>
                        <a:t>srp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6598" marR="6598" marT="65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200" u="none" strike="noStrike">
                          <a:effectLst/>
                          <a:latin typeface="Sylfaen" pitchFamily="18" charset="0"/>
                        </a:rPr>
                        <a:t>-4.03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6598" marR="6598" marT="65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200" u="none" strike="noStrike">
                          <a:effectLst/>
                          <a:latin typeface="Sylfaen" pitchFamily="18" charset="0"/>
                        </a:rPr>
                        <a:t>0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6598" marR="6598" marT="6598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200" u="none" strike="noStrike" dirty="0">
                          <a:effectLst/>
                          <a:latin typeface="Sylfaen" pitchFamily="18" charset="0"/>
                        </a:rPr>
                        <a:t>-6.29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6598" marR="6598" marT="65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200" u="none" strike="noStrike">
                          <a:effectLst/>
                          <a:latin typeface="Sylfaen" pitchFamily="18" charset="0"/>
                        </a:rPr>
                        <a:t>0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6598" marR="6598" marT="6598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200" b="1" u="none" strike="noStrike" dirty="0">
                          <a:effectLst/>
                          <a:latin typeface="Sylfaen" pitchFamily="18" charset="0"/>
                        </a:rPr>
                        <a:t>HA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6598" marR="6598" marT="65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200" u="none" strike="noStrike">
                          <a:effectLst/>
                          <a:latin typeface="Sylfaen" pitchFamily="18" charset="0"/>
                        </a:rPr>
                        <a:t>-19.6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6598" marR="6598" marT="65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200" u="none" strike="noStrike">
                          <a:effectLst/>
                          <a:latin typeface="Sylfaen" pitchFamily="18" charset="0"/>
                        </a:rPr>
                        <a:t>0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6598" marR="6598" marT="6598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200" u="none" strike="noStrike">
                          <a:effectLst/>
                          <a:latin typeface="Sylfaen" pitchFamily="18" charset="0"/>
                        </a:rPr>
                        <a:t>-7.86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6598" marR="6598" marT="65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200" u="none" strike="noStrike">
                          <a:effectLst/>
                          <a:latin typeface="Sylfaen" pitchFamily="18" charset="0"/>
                        </a:rPr>
                        <a:t>0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6598" marR="6598" marT="6598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200" b="1" u="none" strike="noStrike" dirty="0">
                          <a:effectLst/>
                          <a:latin typeface="Sylfaen" pitchFamily="18" charset="0"/>
                        </a:rPr>
                        <a:t>I(0)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6598" marR="6598" marT="65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</a:tr>
              <a:tr h="226453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200" b="1" u="none" strike="noStrike" dirty="0" smtClean="0">
                          <a:effectLst/>
                          <a:latin typeface="Sylfaen" pitchFamily="18" charset="0"/>
                        </a:rPr>
                        <a:t>une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6598" marR="6598" marT="65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200" u="none" strike="noStrike">
                          <a:effectLst/>
                          <a:latin typeface="Sylfaen" pitchFamily="18" charset="0"/>
                        </a:rPr>
                        <a:t>-2.98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6598" marR="6598" marT="65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200" u="none" strike="noStrike">
                          <a:effectLst/>
                          <a:latin typeface="Sylfaen" pitchFamily="18" charset="0"/>
                        </a:rPr>
                        <a:t>0.01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6598" marR="6598" marT="6598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200" u="none" strike="noStrike">
                          <a:effectLst/>
                          <a:latin typeface="Sylfaen" pitchFamily="18" charset="0"/>
                        </a:rPr>
                        <a:t>-4.34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6598" marR="6598" marT="65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200" u="none" strike="noStrike">
                          <a:effectLst/>
                          <a:latin typeface="Sylfaen" pitchFamily="18" charset="0"/>
                        </a:rPr>
                        <a:t>0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6598" marR="6598" marT="6598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200" b="1" u="none" strike="noStrike" dirty="0">
                          <a:effectLst/>
                          <a:latin typeface="Sylfaen" pitchFamily="18" charset="0"/>
                        </a:rPr>
                        <a:t>HA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6598" marR="6598" marT="65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200" u="none" strike="noStrike">
                          <a:effectLst/>
                          <a:latin typeface="Sylfaen" pitchFamily="18" charset="0"/>
                        </a:rPr>
                        <a:t>-28.67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6598" marR="6598" marT="65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200" u="none" strike="noStrike">
                          <a:effectLst/>
                          <a:latin typeface="Sylfaen" pitchFamily="18" charset="0"/>
                        </a:rPr>
                        <a:t>0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6598" marR="6598" marT="6598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200" u="none" strike="noStrike" dirty="0">
                          <a:effectLst/>
                          <a:latin typeface="Sylfaen" pitchFamily="18" charset="0"/>
                        </a:rPr>
                        <a:t>-18.95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6598" marR="6598" marT="65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200" u="none" strike="noStrike">
                          <a:effectLst/>
                          <a:latin typeface="Sylfaen" pitchFamily="18" charset="0"/>
                        </a:rPr>
                        <a:t>0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6598" marR="6598" marT="6598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200" b="1" u="none" strike="noStrike" dirty="0">
                          <a:effectLst/>
                          <a:latin typeface="Sylfaen" pitchFamily="18" charset="0"/>
                        </a:rPr>
                        <a:t>I(0)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6598" marR="6598" marT="65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</a:tr>
              <a:tr h="226453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200" b="1" u="none" strike="noStrike" dirty="0" err="1" smtClean="0">
                          <a:effectLst/>
                          <a:latin typeface="Sylfaen" pitchFamily="18" charset="0"/>
                        </a:rPr>
                        <a:t>act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6598" marR="6598" marT="65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200" u="none" strike="noStrike">
                          <a:effectLst/>
                          <a:latin typeface="Sylfaen" pitchFamily="18" charset="0"/>
                        </a:rPr>
                        <a:t>-10.39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6598" marR="6598" marT="65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200" u="none" strike="noStrike">
                          <a:effectLst/>
                          <a:latin typeface="Sylfaen" pitchFamily="18" charset="0"/>
                        </a:rPr>
                        <a:t>0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6598" marR="6598" marT="6598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200" u="none" strike="noStrike" dirty="0">
                          <a:effectLst/>
                          <a:latin typeface="Sylfaen" pitchFamily="18" charset="0"/>
                        </a:rPr>
                        <a:t>-16.66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6598" marR="6598" marT="65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200" u="none" strike="noStrike">
                          <a:effectLst/>
                          <a:latin typeface="Sylfaen" pitchFamily="18" charset="0"/>
                        </a:rPr>
                        <a:t>0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6598" marR="6598" marT="6598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200" b="1" u="none" strike="noStrike" dirty="0">
                          <a:effectLst/>
                          <a:latin typeface="Sylfaen" pitchFamily="18" charset="0"/>
                        </a:rPr>
                        <a:t>HA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6598" marR="6598" marT="65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200" u="none" strike="noStrike">
                          <a:effectLst/>
                          <a:latin typeface="Sylfaen" pitchFamily="18" charset="0"/>
                        </a:rPr>
                        <a:t>-51.02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6598" marR="6598" marT="65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200" u="none" strike="noStrike">
                          <a:effectLst/>
                          <a:latin typeface="Sylfaen" pitchFamily="18" charset="0"/>
                        </a:rPr>
                        <a:t>0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6598" marR="6598" marT="6598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200" u="none" strike="noStrike" dirty="0">
                          <a:effectLst/>
                          <a:latin typeface="Sylfaen" pitchFamily="18" charset="0"/>
                        </a:rPr>
                        <a:t>-25.69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6598" marR="6598" marT="65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200" u="none" strike="noStrike">
                          <a:effectLst/>
                          <a:latin typeface="Sylfaen" pitchFamily="18" charset="0"/>
                        </a:rPr>
                        <a:t>0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6598" marR="6598" marT="6598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200" b="1" u="none" strike="noStrike" dirty="0">
                          <a:effectLst/>
                          <a:latin typeface="Sylfaen" pitchFamily="18" charset="0"/>
                        </a:rPr>
                        <a:t>I(0)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6598" marR="6598" marT="65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</a:tr>
              <a:tr h="226453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200" b="1" u="none" strike="noStrike" dirty="0" err="1" smtClean="0">
                          <a:effectLst/>
                          <a:latin typeface="Sylfaen" pitchFamily="18" charset="0"/>
                        </a:rPr>
                        <a:t>agr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6598" marR="6598" marT="65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200" u="none" strike="noStrike">
                          <a:effectLst/>
                          <a:latin typeface="Sylfaen" pitchFamily="18" charset="0"/>
                        </a:rPr>
                        <a:t>-10.07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6598" marR="6598" marT="65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200" u="none" strike="noStrike">
                          <a:effectLst/>
                          <a:latin typeface="Sylfaen" pitchFamily="18" charset="0"/>
                        </a:rPr>
                        <a:t>0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6598" marR="6598" marT="6598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200" u="none" strike="noStrike">
                          <a:effectLst/>
                          <a:latin typeface="Sylfaen" pitchFamily="18" charset="0"/>
                        </a:rPr>
                        <a:t>-16.41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6598" marR="6598" marT="65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200" u="none" strike="noStrike">
                          <a:effectLst/>
                          <a:latin typeface="Sylfaen" pitchFamily="18" charset="0"/>
                        </a:rPr>
                        <a:t>0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6598" marR="6598" marT="6598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200" b="1" u="none" strike="noStrike" dirty="0">
                          <a:effectLst/>
                          <a:latin typeface="Sylfaen" pitchFamily="18" charset="0"/>
                        </a:rPr>
                        <a:t>HA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6598" marR="6598" marT="65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200" u="none" strike="noStrike">
                          <a:effectLst/>
                          <a:latin typeface="Sylfaen" pitchFamily="18" charset="0"/>
                        </a:rPr>
                        <a:t>-40.13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6598" marR="6598" marT="65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200" u="none" strike="noStrike">
                          <a:effectLst/>
                          <a:latin typeface="Sylfaen" pitchFamily="18" charset="0"/>
                        </a:rPr>
                        <a:t>0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6598" marR="6598" marT="6598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200" u="none" strike="noStrike" dirty="0">
                          <a:effectLst/>
                          <a:latin typeface="Sylfaen" pitchFamily="18" charset="0"/>
                        </a:rPr>
                        <a:t>-23.02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6598" marR="6598" marT="65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200" u="none" strike="noStrike">
                          <a:effectLst/>
                          <a:latin typeface="Sylfaen" pitchFamily="18" charset="0"/>
                        </a:rPr>
                        <a:t>0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6598" marR="6598" marT="6598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200" b="1" u="none" strike="noStrike" dirty="0">
                          <a:effectLst/>
                          <a:latin typeface="Sylfaen" pitchFamily="18" charset="0"/>
                        </a:rPr>
                        <a:t>I(0)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6598" marR="6598" marT="65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</a:tr>
              <a:tr h="226453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200" b="1" u="none" strike="noStrike" dirty="0" err="1" smtClean="0">
                          <a:effectLst/>
                          <a:latin typeface="Sylfaen" pitchFamily="18" charset="0"/>
                        </a:rPr>
                        <a:t>ind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6598" marR="6598" marT="65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200" u="none" strike="noStrike" dirty="0">
                          <a:effectLst/>
                          <a:latin typeface="Sylfaen" pitchFamily="18" charset="0"/>
                        </a:rPr>
                        <a:t>-12.99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6598" marR="6598" marT="65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200" u="none" strike="noStrike">
                          <a:effectLst/>
                          <a:latin typeface="Sylfaen" pitchFamily="18" charset="0"/>
                        </a:rPr>
                        <a:t>0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6598" marR="6598" marT="6598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200" u="none" strike="noStrike" dirty="0">
                          <a:effectLst/>
                          <a:latin typeface="Sylfaen" pitchFamily="18" charset="0"/>
                        </a:rPr>
                        <a:t>-19.91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6598" marR="6598" marT="65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200" u="none" strike="noStrike">
                          <a:effectLst/>
                          <a:latin typeface="Sylfaen" pitchFamily="18" charset="0"/>
                        </a:rPr>
                        <a:t>0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6598" marR="6598" marT="6598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200" b="1" u="none" strike="noStrike" dirty="0">
                          <a:effectLst/>
                          <a:latin typeface="Sylfaen" pitchFamily="18" charset="0"/>
                        </a:rPr>
                        <a:t>HA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6598" marR="6598" marT="65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200" u="none" strike="noStrike">
                          <a:effectLst/>
                          <a:latin typeface="Sylfaen" pitchFamily="18" charset="0"/>
                        </a:rPr>
                        <a:t>-52.23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6598" marR="6598" marT="65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200" u="none" strike="noStrike">
                          <a:effectLst/>
                          <a:latin typeface="Sylfaen" pitchFamily="18" charset="0"/>
                        </a:rPr>
                        <a:t>0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6598" marR="6598" marT="6598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200" u="none" strike="noStrike" dirty="0">
                          <a:effectLst/>
                          <a:latin typeface="Sylfaen" pitchFamily="18" charset="0"/>
                        </a:rPr>
                        <a:t>-25.92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6598" marR="6598" marT="65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200" u="none" strike="noStrike">
                          <a:effectLst/>
                          <a:latin typeface="Sylfaen" pitchFamily="18" charset="0"/>
                        </a:rPr>
                        <a:t>0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6598" marR="6598" marT="6598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200" b="1" u="none" strike="noStrike" dirty="0">
                          <a:effectLst/>
                          <a:latin typeface="Sylfaen" pitchFamily="18" charset="0"/>
                        </a:rPr>
                        <a:t>I(0)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6598" marR="6598" marT="65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</a:tr>
              <a:tr h="226453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200" b="1" u="none" strike="noStrike" dirty="0" err="1" smtClean="0">
                          <a:effectLst/>
                          <a:latin typeface="Sylfaen" pitchFamily="18" charset="0"/>
                        </a:rPr>
                        <a:t>cot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6598" marR="6598" marT="65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200" u="none" strike="noStrike">
                          <a:effectLst/>
                          <a:latin typeface="Sylfaen" pitchFamily="18" charset="0"/>
                        </a:rPr>
                        <a:t>-4.83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6598" marR="6598" marT="65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200" u="none" strike="noStrike">
                          <a:effectLst/>
                          <a:latin typeface="Sylfaen" pitchFamily="18" charset="0"/>
                        </a:rPr>
                        <a:t>0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6598" marR="6598" marT="6598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200" u="none" strike="noStrike" dirty="0">
                          <a:effectLst/>
                          <a:latin typeface="Sylfaen" pitchFamily="18" charset="0"/>
                        </a:rPr>
                        <a:t>-7.67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6598" marR="6598" marT="65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200" u="none" strike="noStrike">
                          <a:effectLst/>
                          <a:latin typeface="Sylfaen" pitchFamily="18" charset="0"/>
                        </a:rPr>
                        <a:t>0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6598" marR="6598" marT="6598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200" b="1" u="none" strike="noStrike" dirty="0">
                          <a:effectLst/>
                          <a:latin typeface="Sylfaen" pitchFamily="18" charset="0"/>
                        </a:rPr>
                        <a:t>HA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6598" marR="6598" marT="65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200" u="none" strike="noStrike">
                          <a:effectLst/>
                          <a:latin typeface="Sylfaen" pitchFamily="18" charset="0"/>
                        </a:rPr>
                        <a:t>-39.54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6598" marR="6598" marT="65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200" u="none" strike="noStrike">
                          <a:effectLst/>
                          <a:latin typeface="Sylfaen" pitchFamily="18" charset="0"/>
                        </a:rPr>
                        <a:t>0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6598" marR="6598" marT="6598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200" u="none" strike="noStrike">
                          <a:effectLst/>
                          <a:latin typeface="Sylfaen" pitchFamily="18" charset="0"/>
                        </a:rPr>
                        <a:t>-24.44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6598" marR="6598" marT="65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200" u="none" strike="noStrike">
                          <a:effectLst/>
                          <a:latin typeface="Sylfaen" pitchFamily="18" charset="0"/>
                        </a:rPr>
                        <a:t>0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6598" marR="6598" marT="6598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200" b="1" u="none" strike="noStrike" dirty="0">
                          <a:effectLst/>
                          <a:latin typeface="Sylfaen" pitchFamily="18" charset="0"/>
                        </a:rPr>
                        <a:t>I(0)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6598" marR="6598" marT="65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</a:tr>
              <a:tr h="226453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200" b="1" u="none" strike="noStrike" dirty="0" smtClean="0">
                          <a:effectLst/>
                          <a:latin typeface="Sylfaen" pitchFamily="18" charset="0"/>
                        </a:rPr>
                        <a:t>ser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6598" marR="6598" marT="65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200" u="none" strike="noStrike">
                          <a:effectLst/>
                          <a:latin typeface="Sylfaen" pitchFamily="18" charset="0"/>
                        </a:rPr>
                        <a:t>-10.37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6598" marR="6598" marT="65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200" u="none" strike="noStrike">
                          <a:effectLst/>
                          <a:latin typeface="Sylfaen" pitchFamily="18" charset="0"/>
                        </a:rPr>
                        <a:t>0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6598" marR="6598" marT="6598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200" u="none" strike="noStrike" dirty="0">
                          <a:effectLst/>
                          <a:latin typeface="Sylfaen" pitchFamily="18" charset="0"/>
                        </a:rPr>
                        <a:t>-16.68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6598" marR="6598" marT="65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200" u="none" strike="noStrike">
                          <a:effectLst/>
                          <a:latin typeface="Sylfaen" pitchFamily="18" charset="0"/>
                        </a:rPr>
                        <a:t>0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6598" marR="6598" marT="6598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200" b="1" u="none" strike="noStrike" dirty="0">
                          <a:effectLst/>
                          <a:latin typeface="Sylfaen" pitchFamily="18" charset="0"/>
                        </a:rPr>
                        <a:t>HA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6598" marR="6598" marT="65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200" u="none" strike="noStrike">
                          <a:effectLst/>
                          <a:latin typeface="Sylfaen" pitchFamily="18" charset="0"/>
                        </a:rPr>
                        <a:t>-45.01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6598" marR="6598" marT="65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200" u="none" strike="noStrike">
                          <a:effectLst/>
                          <a:latin typeface="Sylfaen" pitchFamily="18" charset="0"/>
                        </a:rPr>
                        <a:t>0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6598" marR="6598" marT="6598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200" u="none" strike="noStrike" dirty="0">
                          <a:effectLst/>
                          <a:latin typeface="Sylfaen" pitchFamily="18" charset="0"/>
                        </a:rPr>
                        <a:t>-25.47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6598" marR="6598" marT="65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200" u="none" strike="noStrike">
                          <a:effectLst/>
                          <a:latin typeface="Sylfaen" pitchFamily="18" charset="0"/>
                        </a:rPr>
                        <a:t>0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6598" marR="6598" marT="6598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200" b="1" u="none" strike="noStrike" dirty="0">
                          <a:effectLst/>
                          <a:latin typeface="Sylfaen" pitchFamily="18" charset="0"/>
                        </a:rPr>
                        <a:t>I(0)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6598" marR="6598" marT="65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</a:tr>
              <a:tr h="226453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200" b="1" u="sng" strike="noStrike" dirty="0" err="1" smtClean="0">
                          <a:effectLst/>
                          <a:latin typeface="Sylfaen" pitchFamily="18" charset="0"/>
                        </a:rPr>
                        <a:t>hst</a:t>
                      </a:r>
                      <a:endParaRPr lang="es-ES" sz="1200" b="1" i="0" u="sng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6598" marR="6598" marT="65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200" u="none" strike="noStrike" dirty="0">
                          <a:effectLst/>
                          <a:latin typeface="Sylfaen" pitchFamily="18" charset="0"/>
                        </a:rPr>
                        <a:t>-2.31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6598" marR="6598" marT="65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200" u="none" strike="noStrike">
                          <a:effectLst/>
                          <a:latin typeface="Sylfaen" pitchFamily="18" charset="0"/>
                        </a:rPr>
                        <a:t>0.02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6598" marR="6598" marT="6598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200" u="none" strike="noStrike" dirty="0">
                          <a:effectLst/>
                          <a:latin typeface="Sylfaen" pitchFamily="18" charset="0"/>
                        </a:rPr>
                        <a:t>-3.46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6598" marR="6598" marT="65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200" u="none" strike="noStrike" dirty="0">
                          <a:effectLst/>
                          <a:latin typeface="Sylfaen" pitchFamily="18" charset="0"/>
                        </a:rPr>
                        <a:t>0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6598" marR="6598" marT="6598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200" b="1" u="none" strike="noStrike" dirty="0">
                          <a:effectLst/>
                          <a:latin typeface="Sylfaen" pitchFamily="18" charset="0"/>
                        </a:rPr>
                        <a:t>HA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6598" marR="6598" marT="65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200" u="none" strike="noStrike">
                          <a:effectLst/>
                          <a:latin typeface="Sylfaen" pitchFamily="18" charset="0"/>
                        </a:rPr>
                        <a:t>-22.01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6598" marR="6598" marT="65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200" u="none" strike="noStrike">
                          <a:effectLst/>
                          <a:latin typeface="Sylfaen" pitchFamily="18" charset="0"/>
                        </a:rPr>
                        <a:t>0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6598" marR="6598" marT="6598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200" u="none" strike="noStrike" dirty="0">
                          <a:effectLst/>
                          <a:latin typeface="Sylfaen" pitchFamily="18" charset="0"/>
                        </a:rPr>
                        <a:t>-13.42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6598" marR="6598" marT="65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200" u="none" strike="noStrike">
                          <a:effectLst/>
                          <a:latin typeface="Sylfaen" pitchFamily="18" charset="0"/>
                        </a:rPr>
                        <a:t>0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6598" marR="6598" marT="6598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200" b="1" u="none" strike="noStrike" dirty="0">
                          <a:effectLst/>
                          <a:latin typeface="Sylfaen" pitchFamily="18" charset="0"/>
                        </a:rPr>
                        <a:t>I(0)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6598" marR="6598" marT="65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1 Título"/>
          <p:cNvSpPr txBox="1">
            <a:spLocks/>
          </p:cNvSpPr>
          <p:nvPr/>
        </p:nvSpPr>
        <p:spPr>
          <a:xfrm>
            <a:off x="2411760" y="1238596"/>
            <a:ext cx="5904656" cy="534220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300" kern="1200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9pPr>
            <a:extLst/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es-MX" sz="2000" dirty="0">
                <a:solidFill>
                  <a:schemeClr val="tx2">
                    <a:satMod val="130000"/>
                  </a:schemeClr>
                </a:solidFill>
              </a:rPr>
              <a:t>Moon-</a:t>
            </a:r>
            <a:r>
              <a:rPr lang="es-MX" sz="2000" dirty="0" err="1">
                <a:solidFill>
                  <a:schemeClr val="tx2">
                    <a:satMod val="130000"/>
                  </a:schemeClr>
                </a:solidFill>
              </a:rPr>
              <a:t>Perron</a:t>
            </a:r>
            <a:r>
              <a:rPr lang="es-MX" sz="2000" dirty="0" smtClean="0">
                <a:solidFill>
                  <a:schemeClr val="tx2">
                    <a:satMod val="130000"/>
                  </a:schemeClr>
                </a:solidFill>
              </a:rPr>
              <a:t> </a:t>
            </a:r>
            <a:r>
              <a:rPr lang="es-MX" sz="2000" dirty="0" err="1">
                <a:solidFill>
                  <a:schemeClr val="tx2">
                    <a:satMod val="130000"/>
                  </a:schemeClr>
                </a:solidFill>
              </a:rPr>
              <a:t>Tests</a:t>
            </a:r>
            <a:r>
              <a:rPr lang="es-MX" sz="2000" dirty="0" smtClean="0">
                <a:solidFill>
                  <a:schemeClr val="tx2">
                    <a:satMod val="130000"/>
                  </a:schemeClr>
                </a:solidFill>
              </a:rPr>
              <a:t>.  </a:t>
            </a:r>
            <a:r>
              <a:rPr lang="es-MX" sz="2000" dirty="0" err="1" smtClean="0">
                <a:solidFill>
                  <a:schemeClr val="tx2">
                    <a:satMod val="130000"/>
                  </a:schemeClr>
                </a:solidFill>
              </a:rPr>
              <a:t>Almost</a:t>
            </a:r>
            <a:r>
              <a:rPr lang="es-MX" sz="2000" dirty="0" smtClean="0">
                <a:solidFill>
                  <a:schemeClr val="tx2">
                    <a:satMod val="130000"/>
                  </a:schemeClr>
                </a:solidFill>
              </a:rPr>
              <a:t> </a:t>
            </a:r>
            <a:r>
              <a:rPr lang="es-MX" sz="2000" dirty="0" err="1" smtClean="0">
                <a:solidFill>
                  <a:schemeClr val="tx2">
                    <a:satMod val="130000"/>
                  </a:schemeClr>
                </a:solidFill>
              </a:rPr>
              <a:t>all</a:t>
            </a:r>
            <a:r>
              <a:rPr lang="es-MX" sz="2000" dirty="0" smtClean="0">
                <a:solidFill>
                  <a:schemeClr val="tx2">
                    <a:satMod val="130000"/>
                  </a:schemeClr>
                </a:solidFill>
              </a:rPr>
              <a:t> </a:t>
            </a:r>
            <a:r>
              <a:rPr lang="es-MX" sz="2000" dirty="0" err="1" smtClean="0">
                <a:solidFill>
                  <a:schemeClr val="tx2">
                    <a:satMod val="130000"/>
                  </a:schemeClr>
                </a:solidFill>
              </a:rPr>
              <a:t>the</a:t>
            </a:r>
            <a:r>
              <a:rPr lang="es-MX" sz="2000" dirty="0" smtClean="0">
                <a:solidFill>
                  <a:schemeClr val="tx2">
                    <a:satMod val="130000"/>
                  </a:schemeClr>
                </a:solidFill>
              </a:rPr>
              <a:t> series are I(0)</a:t>
            </a:r>
            <a:br>
              <a:rPr lang="es-MX" sz="2000" dirty="0" smtClean="0">
                <a:solidFill>
                  <a:schemeClr val="tx2">
                    <a:satMod val="130000"/>
                  </a:schemeClr>
                </a:solidFill>
              </a:rPr>
            </a:br>
            <a:endParaRPr lang="es-MX" sz="2000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1331640" y="188640"/>
            <a:ext cx="7497762" cy="462235"/>
          </a:xfrm>
          <a:prstGeom prst="rect">
            <a:avLst/>
          </a:prstGeom>
        </p:spPr>
        <p:txBody>
          <a:bodyPr anchor="ctr">
            <a:normAutofit fontScale="92500" lnSpcReduction="100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300" kern="1200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9pPr>
            <a:extLst/>
          </a:lstStyle>
          <a:p>
            <a:pPr algn="ctr"/>
            <a:r>
              <a:rPr lang="es-ES" sz="2800" dirty="0" err="1"/>
              <a:t>Statistical</a:t>
            </a:r>
            <a:r>
              <a:rPr lang="es-ES" sz="2800" dirty="0"/>
              <a:t> </a:t>
            </a:r>
            <a:r>
              <a:rPr lang="es-ES" sz="2800" dirty="0" err="1"/>
              <a:t>preliminary</a:t>
            </a:r>
            <a:r>
              <a:rPr lang="es-ES" sz="2800" dirty="0"/>
              <a:t> </a:t>
            </a:r>
            <a:r>
              <a:rPr lang="es-ES" sz="2800" dirty="0" err="1"/>
              <a:t>analysis</a:t>
            </a:r>
            <a:endParaRPr lang="es-ES" sz="2800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416252"/>
            <a:ext cx="2009775" cy="118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7010" y="5512320"/>
            <a:ext cx="5115470" cy="1013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1 Título"/>
          <p:cNvSpPr txBox="1">
            <a:spLocks/>
          </p:cNvSpPr>
          <p:nvPr/>
        </p:nvSpPr>
        <p:spPr>
          <a:xfrm>
            <a:off x="1619672" y="620688"/>
            <a:ext cx="6840760" cy="61788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300" kern="1200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9pPr>
            <a:extLst/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s-MX" sz="2000" dirty="0" smtClean="0">
                <a:solidFill>
                  <a:schemeClr val="tx2">
                    <a:satMod val="130000"/>
                  </a:schemeClr>
                </a:solidFill>
              </a:rPr>
              <a:t>Time series </a:t>
            </a:r>
            <a:r>
              <a:rPr lang="es-MX" sz="2000" dirty="0" err="1" smtClean="0">
                <a:solidFill>
                  <a:schemeClr val="tx2">
                    <a:satMod val="130000"/>
                  </a:schemeClr>
                </a:solidFill>
              </a:rPr>
              <a:t>properties</a:t>
            </a:r>
            <a:r>
              <a:rPr lang="es-MX" sz="2000" dirty="0">
                <a:solidFill>
                  <a:schemeClr val="tx2">
                    <a:satMod val="130000"/>
                  </a:schemeClr>
                </a:solidFill>
              </a:rPr>
              <a:t>. </a:t>
            </a:r>
            <a:r>
              <a:rPr lang="es-MX" sz="2000" dirty="0" smtClean="0">
                <a:solidFill>
                  <a:schemeClr val="tx2">
                    <a:satMod val="130000"/>
                  </a:schemeClr>
                </a:solidFill>
              </a:rPr>
              <a:t>‘</a:t>
            </a:r>
            <a:r>
              <a:rPr lang="es-MX" sz="2000" dirty="0" err="1" smtClean="0">
                <a:solidFill>
                  <a:schemeClr val="tx2">
                    <a:satMod val="130000"/>
                  </a:schemeClr>
                </a:solidFill>
              </a:rPr>
              <a:t>Second</a:t>
            </a:r>
            <a:r>
              <a:rPr lang="es-MX" sz="2000" dirty="0" smtClean="0">
                <a:solidFill>
                  <a:schemeClr val="tx2">
                    <a:satMod val="130000"/>
                  </a:schemeClr>
                </a:solidFill>
              </a:rPr>
              <a:t> </a:t>
            </a:r>
            <a:r>
              <a:rPr lang="es-MX" sz="2000" dirty="0" err="1" smtClean="0">
                <a:solidFill>
                  <a:schemeClr val="tx2">
                    <a:satMod val="130000"/>
                  </a:schemeClr>
                </a:solidFill>
              </a:rPr>
              <a:t>Generation</a:t>
            </a:r>
            <a:r>
              <a:rPr lang="es-MX" sz="2000" dirty="0">
                <a:solidFill>
                  <a:schemeClr val="tx2">
                    <a:satMod val="130000"/>
                  </a:schemeClr>
                </a:solidFill>
              </a:rPr>
              <a:t>’ </a:t>
            </a:r>
            <a:r>
              <a:rPr lang="es-MX" sz="2000" dirty="0" err="1">
                <a:solidFill>
                  <a:schemeClr val="tx2">
                    <a:satMod val="130000"/>
                  </a:schemeClr>
                </a:solidFill>
              </a:rPr>
              <a:t>Unit</a:t>
            </a:r>
            <a:r>
              <a:rPr lang="es-MX" sz="2000" dirty="0">
                <a:solidFill>
                  <a:schemeClr val="tx2">
                    <a:satMod val="130000"/>
                  </a:schemeClr>
                </a:solidFill>
              </a:rPr>
              <a:t> </a:t>
            </a:r>
            <a:r>
              <a:rPr lang="es-MX" sz="2000" dirty="0" err="1">
                <a:solidFill>
                  <a:schemeClr val="tx2">
                    <a:satMod val="130000"/>
                  </a:schemeClr>
                </a:solidFill>
              </a:rPr>
              <a:t>Root</a:t>
            </a:r>
            <a:r>
              <a:rPr lang="es-MX" sz="2000" dirty="0">
                <a:solidFill>
                  <a:schemeClr val="tx2">
                    <a:satMod val="130000"/>
                  </a:schemeClr>
                </a:solidFill>
              </a:rPr>
              <a:t> </a:t>
            </a:r>
            <a:r>
              <a:rPr lang="es-MX" sz="2000" dirty="0" err="1">
                <a:solidFill>
                  <a:schemeClr val="tx2">
                    <a:satMod val="130000"/>
                  </a:schemeClr>
                </a:solidFill>
              </a:rPr>
              <a:t>Tests</a:t>
            </a:r>
            <a:r>
              <a:rPr lang="es-MX" sz="2000" dirty="0">
                <a:solidFill>
                  <a:schemeClr val="tx2">
                    <a:satMod val="130000"/>
                  </a:schemeClr>
                </a:solidFill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Título"/>
          <p:cNvSpPr txBox="1">
            <a:spLocks/>
          </p:cNvSpPr>
          <p:nvPr/>
        </p:nvSpPr>
        <p:spPr>
          <a:xfrm>
            <a:off x="1331640" y="734517"/>
            <a:ext cx="7497762" cy="462235"/>
          </a:xfrm>
          <a:prstGeom prst="rect">
            <a:avLst/>
          </a:prstGeom>
        </p:spPr>
        <p:txBody>
          <a:bodyPr anchor="ctr">
            <a:normAutofit fontScale="92500" lnSpcReduction="100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300" kern="1200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9pPr>
            <a:extLst/>
          </a:lstStyle>
          <a:p>
            <a:pPr algn="ctr"/>
            <a:r>
              <a:rPr lang="es-ES" sz="2800" dirty="0" err="1"/>
              <a:t>Statistical</a:t>
            </a:r>
            <a:r>
              <a:rPr lang="es-ES" sz="2800" dirty="0"/>
              <a:t> </a:t>
            </a:r>
            <a:r>
              <a:rPr lang="es-ES" sz="2800" dirty="0" err="1"/>
              <a:t>preliminary</a:t>
            </a:r>
            <a:r>
              <a:rPr lang="es-ES" sz="2800" dirty="0"/>
              <a:t> </a:t>
            </a:r>
            <a:r>
              <a:rPr lang="es-ES" sz="2800" dirty="0" err="1"/>
              <a:t>analysis</a:t>
            </a:r>
            <a:endParaRPr lang="es-ES" sz="2800" dirty="0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1043608" y="1958653"/>
            <a:ext cx="7920880" cy="370259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300" kern="1200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9pPr>
            <a:extLst/>
          </a:lstStyle>
          <a:p>
            <a:pPr algn="ctr"/>
            <a:r>
              <a:rPr lang="es-ES" sz="2400" dirty="0" err="1" smtClean="0"/>
              <a:t>We</a:t>
            </a:r>
            <a:r>
              <a:rPr lang="es-ES" sz="2400" dirty="0" smtClean="0"/>
              <a:t> </a:t>
            </a:r>
            <a:r>
              <a:rPr lang="es-ES" sz="2400" dirty="0" err="1" smtClean="0"/>
              <a:t>have</a:t>
            </a:r>
            <a:r>
              <a:rPr lang="es-ES" sz="2400" dirty="0" smtClean="0"/>
              <a:t> </a:t>
            </a:r>
            <a:r>
              <a:rPr lang="es-ES" sz="2400" dirty="0" err="1" smtClean="0"/>
              <a:t>found</a:t>
            </a:r>
            <a:r>
              <a:rPr lang="es-ES" sz="2400" dirty="0" smtClean="0"/>
              <a:t>:</a:t>
            </a:r>
          </a:p>
          <a:p>
            <a:pPr algn="ctr"/>
            <a:endParaRPr lang="es-ES" sz="2400" dirty="0" smtClean="0"/>
          </a:p>
          <a:p>
            <a:pPr marL="457200" indent="-457200">
              <a:buFont typeface="Wingdings" pitchFamily="2" charset="2"/>
              <a:buChar char="ü"/>
            </a:pPr>
            <a:r>
              <a:rPr lang="es-ES" sz="2400" dirty="0" err="1" smtClean="0"/>
              <a:t>Strong</a:t>
            </a:r>
            <a:r>
              <a:rPr lang="es-ES" sz="2400" dirty="0" smtClean="0"/>
              <a:t> </a:t>
            </a:r>
            <a:r>
              <a:rPr lang="es-ES" sz="2400" dirty="0" err="1" smtClean="0"/>
              <a:t>Spatial</a:t>
            </a:r>
            <a:r>
              <a:rPr lang="es-ES" sz="2400" dirty="0" smtClean="0"/>
              <a:t> </a:t>
            </a:r>
            <a:r>
              <a:rPr lang="es-ES" sz="2400" dirty="0" err="1" smtClean="0"/>
              <a:t>Structure</a:t>
            </a:r>
            <a:endParaRPr lang="es-ES" sz="2400" dirty="0" smtClean="0"/>
          </a:p>
          <a:p>
            <a:pPr marL="457200" indent="-457200">
              <a:buFont typeface="Wingdings" pitchFamily="2" charset="2"/>
              <a:buChar char="ü"/>
            </a:pPr>
            <a:r>
              <a:rPr lang="es-ES" sz="2400" dirty="0" err="1" smtClean="0"/>
              <a:t>Strong</a:t>
            </a:r>
            <a:r>
              <a:rPr lang="es-ES" sz="2400" dirty="0" smtClean="0"/>
              <a:t> </a:t>
            </a:r>
            <a:r>
              <a:rPr lang="es-ES" sz="2400" dirty="0" err="1" smtClean="0"/>
              <a:t>Bivariate</a:t>
            </a:r>
            <a:r>
              <a:rPr lang="es-ES" sz="2400" dirty="0" smtClean="0"/>
              <a:t> </a:t>
            </a:r>
            <a:r>
              <a:rPr lang="es-ES" sz="2400" dirty="0" err="1" smtClean="0"/>
              <a:t>Spatial</a:t>
            </a:r>
            <a:r>
              <a:rPr lang="es-ES" sz="2400" dirty="0" smtClean="0"/>
              <a:t> </a:t>
            </a:r>
            <a:r>
              <a:rPr lang="es-ES" sz="2400" dirty="0" err="1" smtClean="0"/>
              <a:t>Association</a:t>
            </a:r>
            <a:r>
              <a:rPr lang="es-ES" sz="2400" dirty="0" smtClean="0"/>
              <a:t> </a:t>
            </a:r>
            <a:r>
              <a:rPr lang="es-ES" sz="2400" dirty="0" err="1" smtClean="0"/>
              <a:t>with</a:t>
            </a:r>
            <a:r>
              <a:rPr lang="es-ES" sz="2400" dirty="0" smtClean="0"/>
              <a:t> HOUSING PRICE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es-ES" sz="2400" dirty="0" err="1" smtClean="0"/>
              <a:t>Strong</a:t>
            </a:r>
            <a:r>
              <a:rPr lang="es-ES" sz="2400" dirty="0" smtClean="0"/>
              <a:t> temporal </a:t>
            </a:r>
            <a:r>
              <a:rPr lang="es-ES" sz="2400" dirty="0" err="1" smtClean="0"/>
              <a:t>structure</a:t>
            </a:r>
            <a:endParaRPr lang="es-ES" sz="2400" dirty="0" smtClean="0"/>
          </a:p>
          <a:p>
            <a:pPr marL="457200" indent="-457200">
              <a:buFont typeface="Wingdings" pitchFamily="2" charset="2"/>
              <a:buChar char="ü"/>
            </a:pPr>
            <a:r>
              <a:rPr lang="es-ES" sz="2400" dirty="0" err="1" smtClean="0"/>
              <a:t>Strong</a:t>
            </a:r>
            <a:r>
              <a:rPr lang="es-ES" sz="2400" dirty="0" smtClean="0"/>
              <a:t> </a:t>
            </a:r>
            <a:r>
              <a:rPr lang="es-ES" sz="2400" dirty="0" err="1" smtClean="0"/>
              <a:t>Spatiotemporal</a:t>
            </a:r>
            <a:r>
              <a:rPr lang="es-ES" sz="2400" dirty="0" smtClean="0"/>
              <a:t> </a:t>
            </a:r>
            <a:r>
              <a:rPr lang="es-ES" sz="2400" dirty="0" err="1" smtClean="0"/>
              <a:t>structure</a:t>
            </a:r>
            <a:r>
              <a:rPr lang="es-ES" sz="2400" dirty="0" smtClean="0"/>
              <a:t> 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es-ES" sz="2400" dirty="0" smtClean="0"/>
              <a:t>A Great </a:t>
            </a:r>
            <a:r>
              <a:rPr lang="es-ES" sz="2400" dirty="0" err="1" smtClean="0"/>
              <a:t>Heterogeneity</a:t>
            </a:r>
            <a:endParaRPr lang="es-ES" sz="2400" dirty="0" smtClean="0"/>
          </a:p>
        </p:txBody>
      </p:sp>
    </p:spTree>
    <p:extLst>
      <p:ext uri="{BB962C8B-B14F-4D97-AF65-F5344CB8AC3E}">
        <p14:creationId xmlns:p14="http://schemas.microsoft.com/office/powerpoint/2010/main" val="2397677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35100" y="274638"/>
            <a:ext cx="4000996" cy="706090"/>
          </a:xfrm>
        </p:spPr>
        <p:txBody>
          <a:bodyPr>
            <a:normAutofit/>
          </a:bodyPr>
          <a:lstStyle/>
          <a:p>
            <a:r>
              <a:rPr lang="es-ES" sz="2800" dirty="0"/>
              <a:t>Provisional </a:t>
            </a:r>
            <a:r>
              <a:rPr lang="es-ES" sz="2800" dirty="0" err="1"/>
              <a:t>estimates</a:t>
            </a:r>
            <a:endParaRPr lang="es-ES" sz="2800" dirty="0"/>
          </a:p>
        </p:txBody>
      </p:sp>
      <p:graphicFrame>
        <p:nvGraphicFramePr>
          <p:cNvPr id="4" name="3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8605958"/>
              </p:ext>
            </p:extLst>
          </p:nvPr>
        </p:nvGraphicFramePr>
        <p:xfrm>
          <a:off x="1147242" y="1772816"/>
          <a:ext cx="7889254" cy="4067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32" name="Equation" r:id="rId3" imgW="6121080" imgH="2641320" progId="Equation.DSMT4">
                  <p:embed/>
                </p:oleObj>
              </mc:Choice>
              <mc:Fallback>
                <p:oleObj name="Equation" r:id="rId3" imgW="6121080" imgH="2641320" progId="Equation.DSMT4">
                  <p:embed/>
                  <p:pic>
                    <p:nvPicPr>
                      <p:cNvPr id="0" name="5 Objeto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7242" y="1772816"/>
                        <a:ext cx="7889254" cy="4067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1 Título"/>
          <p:cNvSpPr txBox="1">
            <a:spLocks/>
          </p:cNvSpPr>
          <p:nvPr/>
        </p:nvSpPr>
        <p:spPr>
          <a:xfrm>
            <a:off x="3059832" y="1124744"/>
            <a:ext cx="4032448" cy="432048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300" kern="1200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9pPr>
            <a:extLst/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s-MX" sz="2000" dirty="0" err="1" smtClean="0">
                <a:solidFill>
                  <a:schemeClr val="tx2">
                    <a:satMod val="130000"/>
                  </a:schemeClr>
                </a:solidFill>
              </a:rPr>
              <a:t>Let</a:t>
            </a:r>
            <a:r>
              <a:rPr lang="es-MX" sz="2000" dirty="0" smtClean="0">
                <a:solidFill>
                  <a:schemeClr val="tx2">
                    <a:satMod val="130000"/>
                  </a:schemeClr>
                </a:solidFill>
              </a:rPr>
              <a:t> </a:t>
            </a:r>
            <a:r>
              <a:rPr lang="es-MX" sz="2000" dirty="0" err="1" smtClean="0">
                <a:solidFill>
                  <a:schemeClr val="tx2">
                    <a:satMod val="130000"/>
                  </a:schemeClr>
                </a:solidFill>
              </a:rPr>
              <a:t>us</a:t>
            </a:r>
            <a:r>
              <a:rPr lang="es-MX" sz="2000" dirty="0" smtClean="0">
                <a:solidFill>
                  <a:schemeClr val="tx2">
                    <a:satMod val="130000"/>
                  </a:schemeClr>
                </a:solidFill>
              </a:rPr>
              <a:t> </a:t>
            </a:r>
            <a:r>
              <a:rPr lang="es-MX" sz="2000" dirty="0" err="1" smtClean="0">
                <a:solidFill>
                  <a:schemeClr val="tx2">
                    <a:satMod val="130000"/>
                  </a:schemeClr>
                </a:solidFill>
              </a:rPr>
              <a:t>specify</a:t>
            </a:r>
            <a:r>
              <a:rPr lang="es-MX" sz="2000" dirty="0" smtClean="0">
                <a:solidFill>
                  <a:schemeClr val="tx2">
                    <a:satMod val="130000"/>
                  </a:schemeClr>
                </a:solidFill>
              </a:rPr>
              <a:t> a PANEL DATA </a:t>
            </a:r>
            <a:r>
              <a:rPr lang="es-MX" sz="2000" dirty="0" err="1" smtClean="0">
                <a:solidFill>
                  <a:schemeClr val="tx2">
                    <a:satMod val="130000"/>
                  </a:schemeClr>
                </a:solidFill>
              </a:rPr>
              <a:t>model</a:t>
            </a:r>
            <a:endParaRPr lang="es-MX" sz="2000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644008" y="5517232"/>
            <a:ext cx="4032448" cy="864096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300" kern="1200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9pPr>
            <a:extLst/>
          </a:lstStyle>
          <a:p>
            <a:pPr marL="342900" indent="-342900"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r>
              <a:rPr lang="es-MX" sz="2000" dirty="0" smtClean="0">
                <a:solidFill>
                  <a:schemeClr val="tx2">
                    <a:satMod val="130000"/>
                  </a:schemeClr>
                </a:solidFill>
              </a:rPr>
              <a:t>No </a:t>
            </a:r>
            <a:r>
              <a:rPr lang="es-MX" sz="2000" dirty="0" err="1" smtClean="0">
                <a:solidFill>
                  <a:schemeClr val="tx2">
                    <a:satMod val="130000"/>
                  </a:schemeClr>
                </a:solidFill>
              </a:rPr>
              <a:t>spatial</a:t>
            </a:r>
            <a:r>
              <a:rPr lang="es-MX" sz="2000" dirty="0" smtClean="0">
                <a:solidFill>
                  <a:schemeClr val="tx2">
                    <a:satMod val="130000"/>
                  </a:schemeClr>
                </a:solidFill>
              </a:rPr>
              <a:t> </a:t>
            </a:r>
            <a:r>
              <a:rPr lang="es-MX" sz="2000" dirty="0" err="1" smtClean="0">
                <a:solidFill>
                  <a:schemeClr val="tx2">
                    <a:satMod val="130000"/>
                  </a:schemeClr>
                </a:solidFill>
              </a:rPr>
              <a:t>effects</a:t>
            </a:r>
            <a:r>
              <a:rPr lang="es-MX" sz="2000" dirty="0" smtClean="0">
                <a:solidFill>
                  <a:schemeClr val="tx2">
                    <a:satMod val="130000"/>
                  </a:schemeClr>
                </a:solidFill>
              </a:rPr>
              <a:t> (STATIC)</a:t>
            </a:r>
          </a:p>
          <a:p>
            <a:pPr marL="342900" indent="-342900"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r>
              <a:rPr lang="es-MX" sz="2000" dirty="0" smtClean="0">
                <a:solidFill>
                  <a:schemeClr val="tx2">
                    <a:satMod val="130000"/>
                  </a:schemeClr>
                </a:solidFill>
              </a:rPr>
              <a:t>No time </a:t>
            </a:r>
            <a:r>
              <a:rPr lang="es-MX" sz="2000" dirty="0" err="1" smtClean="0">
                <a:solidFill>
                  <a:schemeClr val="tx2">
                    <a:satMod val="130000"/>
                  </a:schemeClr>
                </a:solidFill>
              </a:rPr>
              <a:t>dynamics</a:t>
            </a:r>
            <a:r>
              <a:rPr lang="es-MX" sz="2000" dirty="0">
                <a:solidFill>
                  <a:schemeClr val="tx2">
                    <a:satMod val="130000"/>
                  </a:schemeClr>
                </a:solidFill>
              </a:rPr>
              <a:t> (STATIC)</a:t>
            </a:r>
          </a:p>
        </p:txBody>
      </p:sp>
    </p:spTree>
    <p:extLst>
      <p:ext uri="{BB962C8B-B14F-4D97-AF65-F5344CB8AC3E}">
        <p14:creationId xmlns:p14="http://schemas.microsoft.com/office/powerpoint/2010/main" val="2220742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35100" y="274638"/>
            <a:ext cx="4000996" cy="706090"/>
          </a:xfrm>
        </p:spPr>
        <p:txBody>
          <a:bodyPr>
            <a:normAutofit/>
          </a:bodyPr>
          <a:lstStyle/>
          <a:p>
            <a:r>
              <a:rPr lang="es-ES" sz="2800" dirty="0"/>
              <a:t>Provisional </a:t>
            </a:r>
            <a:r>
              <a:rPr lang="es-ES" sz="2800" dirty="0" err="1"/>
              <a:t>estimates</a:t>
            </a:r>
            <a:endParaRPr lang="es-ES" sz="2800" dirty="0"/>
          </a:p>
        </p:txBody>
      </p:sp>
      <p:graphicFrame>
        <p:nvGraphicFramePr>
          <p:cNvPr id="4" name="3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1141229"/>
              </p:ext>
            </p:extLst>
          </p:nvPr>
        </p:nvGraphicFramePr>
        <p:xfrm>
          <a:off x="2546573" y="4529608"/>
          <a:ext cx="4257675" cy="1563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36" name="Equation" r:id="rId3" imgW="2768400" imgH="1015920" progId="Equation.DSMT4">
                  <p:embed/>
                </p:oleObj>
              </mc:Choice>
              <mc:Fallback>
                <p:oleObj name="Equation" r:id="rId3" imgW="2768400" imgH="10159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6573" y="4529608"/>
                        <a:ext cx="4257675" cy="1563688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1 Título"/>
          <p:cNvSpPr txBox="1">
            <a:spLocks/>
          </p:cNvSpPr>
          <p:nvPr/>
        </p:nvSpPr>
        <p:spPr>
          <a:xfrm>
            <a:off x="3059832" y="1124744"/>
            <a:ext cx="4032448" cy="432048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300" kern="1200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9pPr>
            <a:extLst/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s-MX" sz="2000" dirty="0" err="1" smtClean="0">
                <a:solidFill>
                  <a:schemeClr val="tx2">
                    <a:satMod val="130000"/>
                  </a:schemeClr>
                </a:solidFill>
              </a:rPr>
              <a:t>Let</a:t>
            </a:r>
            <a:r>
              <a:rPr lang="es-MX" sz="2000" dirty="0" smtClean="0">
                <a:solidFill>
                  <a:schemeClr val="tx2">
                    <a:satMod val="130000"/>
                  </a:schemeClr>
                </a:solidFill>
              </a:rPr>
              <a:t> </a:t>
            </a:r>
            <a:r>
              <a:rPr lang="es-MX" sz="2000" dirty="0" err="1" smtClean="0">
                <a:solidFill>
                  <a:schemeClr val="tx2">
                    <a:satMod val="130000"/>
                  </a:schemeClr>
                </a:solidFill>
              </a:rPr>
              <a:t>us</a:t>
            </a:r>
            <a:r>
              <a:rPr lang="es-MX" sz="2000" dirty="0" smtClean="0">
                <a:solidFill>
                  <a:schemeClr val="tx2">
                    <a:satMod val="130000"/>
                  </a:schemeClr>
                </a:solidFill>
              </a:rPr>
              <a:t> </a:t>
            </a:r>
            <a:r>
              <a:rPr lang="es-MX" sz="2000" dirty="0" err="1" smtClean="0">
                <a:solidFill>
                  <a:schemeClr val="tx2">
                    <a:satMod val="130000"/>
                  </a:schemeClr>
                </a:solidFill>
              </a:rPr>
              <a:t>specify</a:t>
            </a:r>
            <a:r>
              <a:rPr lang="es-MX" sz="2000" dirty="0" smtClean="0">
                <a:solidFill>
                  <a:schemeClr val="tx2">
                    <a:satMod val="130000"/>
                  </a:schemeClr>
                </a:solidFill>
              </a:rPr>
              <a:t> a PANEL DATA </a:t>
            </a:r>
            <a:r>
              <a:rPr lang="es-MX" sz="2000" dirty="0" err="1" smtClean="0">
                <a:solidFill>
                  <a:schemeClr val="tx2">
                    <a:satMod val="130000"/>
                  </a:schemeClr>
                </a:solidFill>
              </a:rPr>
              <a:t>model</a:t>
            </a:r>
            <a:endParaRPr lang="es-MX" sz="2000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2771800" y="1700808"/>
            <a:ext cx="4032448" cy="864096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300" kern="1200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9pPr>
            <a:extLst/>
          </a:lstStyle>
          <a:p>
            <a:pPr marL="342900" indent="-342900"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r>
              <a:rPr lang="es-MX" sz="2000" dirty="0" err="1" smtClean="0">
                <a:solidFill>
                  <a:schemeClr val="tx2">
                    <a:satMod val="130000"/>
                  </a:schemeClr>
                </a:solidFill>
              </a:rPr>
              <a:t>With</a:t>
            </a:r>
            <a:r>
              <a:rPr lang="es-MX" sz="2000" dirty="0" smtClean="0">
                <a:solidFill>
                  <a:schemeClr val="tx2">
                    <a:satMod val="130000"/>
                  </a:schemeClr>
                </a:solidFill>
              </a:rPr>
              <a:t> </a:t>
            </a:r>
            <a:r>
              <a:rPr lang="es-MX" sz="2000" dirty="0" err="1" smtClean="0">
                <a:solidFill>
                  <a:schemeClr val="tx2">
                    <a:satMod val="130000"/>
                  </a:schemeClr>
                </a:solidFill>
              </a:rPr>
              <a:t>spatial</a:t>
            </a:r>
            <a:r>
              <a:rPr lang="es-MX" sz="2000" dirty="0" smtClean="0">
                <a:solidFill>
                  <a:schemeClr val="tx2">
                    <a:satMod val="130000"/>
                  </a:schemeClr>
                </a:solidFill>
              </a:rPr>
              <a:t> </a:t>
            </a:r>
            <a:r>
              <a:rPr lang="es-MX" sz="2000" dirty="0" err="1" smtClean="0">
                <a:solidFill>
                  <a:schemeClr val="tx2">
                    <a:satMod val="130000"/>
                  </a:schemeClr>
                </a:solidFill>
              </a:rPr>
              <a:t>effects</a:t>
            </a:r>
            <a:r>
              <a:rPr lang="es-MX" sz="2000" dirty="0" smtClean="0">
                <a:solidFill>
                  <a:schemeClr val="tx2">
                    <a:satMod val="130000"/>
                  </a:schemeClr>
                </a:solidFill>
              </a:rPr>
              <a:t> (DYNAMIC)</a:t>
            </a:r>
          </a:p>
          <a:p>
            <a:pPr marL="342900" indent="-342900"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r>
              <a:rPr lang="es-MX" sz="2000" dirty="0" smtClean="0">
                <a:solidFill>
                  <a:schemeClr val="tx2">
                    <a:satMod val="130000"/>
                  </a:schemeClr>
                </a:solidFill>
              </a:rPr>
              <a:t>No time </a:t>
            </a:r>
            <a:r>
              <a:rPr lang="es-MX" sz="2000" dirty="0" err="1" smtClean="0">
                <a:solidFill>
                  <a:schemeClr val="tx2">
                    <a:satMod val="130000"/>
                  </a:schemeClr>
                </a:solidFill>
              </a:rPr>
              <a:t>dynamics</a:t>
            </a:r>
            <a:r>
              <a:rPr lang="es-MX" sz="2000" dirty="0">
                <a:solidFill>
                  <a:schemeClr val="tx2">
                    <a:satMod val="130000"/>
                  </a:schemeClr>
                </a:solidFill>
              </a:rPr>
              <a:t> (STATIC)</a:t>
            </a: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4813472"/>
              </p:ext>
            </p:extLst>
          </p:nvPr>
        </p:nvGraphicFramePr>
        <p:xfrm>
          <a:off x="2616993" y="2899127"/>
          <a:ext cx="4259263" cy="919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37" name="Equation" r:id="rId5" imgW="2768400" imgH="596880" progId="Equation.DSMT4">
                  <p:embed/>
                </p:oleObj>
              </mc:Choice>
              <mc:Fallback>
                <p:oleObj name="Equation" r:id="rId5" imgW="2768400" imgH="596880" progId="Equation.DSMT4">
                  <p:embed/>
                  <p:pic>
                    <p:nvPicPr>
                      <p:cNvPr id="0" name="3 Objeto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16993" y="2899127"/>
                        <a:ext cx="4259263" cy="919162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1 Título"/>
          <p:cNvSpPr txBox="1">
            <a:spLocks/>
          </p:cNvSpPr>
          <p:nvPr/>
        </p:nvSpPr>
        <p:spPr>
          <a:xfrm>
            <a:off x="1043608" y="4797152"/>
            <a:ext cx="1368152" cy="576064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300" kern="1200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9pPr>
            <a:extLst/>
          </a:lstStyle>
          <a:p>
            <a:pPr marL="342900" indent="-342900"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r>
              <a:rPr lang="es-MX" sz="2000" dirty="0" smtClean="0">
                <a:solidFill>
                  <a:schemeClr val="tx2">
                    <a:satMod val="130000"/>
                  </a:schemeClr>
                </a:solidFill>
              </a:rPr>
              <a:t>SEM</a:t>
            </a:r>
            <a:endParaRPr lang="es-MX" sz="2000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10" name="1 Título"/>
          <p:cNvSpPr txBox="1">
            <a:spLocks/>
          </p:cNvSpPr>
          <p:nvPr/>
        </p:nvSpPr>
        <p:spPr>
          <a:xfrm>
            <a:off x="1115616" y="2996952"/>
            <a:ext cx="1368152" cy="576064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300" kern="1200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9pPr>
            <a:extLst/>
          </a:lstStyle>
          <a:p>
            <a:pPr marL="342900" indent="-342900"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r>
              <a:rPr lang="es-MX" sz="2000" dirty="0" smtClean="0">
                <a:solidFill>
                  <a:schemeClr val="tx2">
                    <a:satMod val="130000"/>
                  </a:schemeClr>
                </a:solidFill>
              </a:rPr>
              <a:t>SLM</a:t>
            </a:r>
            <a:endParaRPr lang="es-MX" sz="2000" dirty="0">
              <a:solidFill>
                <a:schemeClr val="tx2">
                  <a:satMod val="13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3937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35100" y="274638"/>
            <a:ext cx="4000996" cy="706090"/>
          </a:xfrm>
        </p:spPr>
        <p:txBody>
          <a:bodyPr>
            <a:normAutofit/>
          </a:bodyPr>
          <a:lstStyle/>
          <a:p>
            <a:r>
              <a:rPr lang="es-ES" sz="2800" dirty="0"/>
              <a:t>Provisional </a:t>
            </a:r>
            <a:r>
              <a:rPr lang="es-ES" sz="2800" dirty="0" err="1"/>
              <a:t>estimates</a:t>
            </a:r>
            <a:endParaRPr lang="es-ES" sz="2800" dirty="0"/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3059832" y="1124744"/>
            <a:ext cx="4032448" cy="432048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300" kern="1200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9pPr>
            <a:extLst/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s-MX" sz="2000" dirty="0" err="1" smtClean="0">
                <a:solidFill>
                  <a:schemeClr val="tx2">
                    <a:satMod val="130000"/>
                  </a:schemeClr>
                </a:solidFill>
              </a:rPr>
              <a:t>Let</a:t>
            </a:r>
            <a:r>
              <a:rPr lang="es-MX" sz="2000" dirty="0" smtClean="0">
                <a:solidFill>
                  <a:schemeClr val="tx2">
                    <a:satMod val="130000"/>
                  </a:schemeClr>
                </a:solidFill>
              </a:rPr>
              <a:t> </a:t>
            </a:r>
            <a:r>
              <a:rPr lang="es-MX" sz="2000" dirty="0" err="1" smtClean="0">
                <a:solidFill>
                  <a:schemeClr val="tx2">
                    <a:satMod val="130000"/>
                  </a:schemeClr>
                </a:solidFill>
              </a:rPr>
              <a:t>us</a:t>
            </a:r>
            <a:r>
              <a:rPr lang="es-MX" sz="2000" dirty="0" smtClean="0">
                <a:solidFill>
                  <a:schemeClr val="tx2">
                    <a:satMod val="130000"/>
                  </a:schemeClr>
                </a:solidFill>
              </a:rPr>
              <a:t> </a:t>
            </a:r>
            <a:r>
              <a:rPr lang="es-MX" sz="2000" dirty="0" err="1" smtClean="0">
                <a:solidFill>
                  <a:schemeClr val="tx2">
                    <a:satMod val="130000"/>
                  </a:schemeClr>
                </a:solidFill>
              </a:rPr>
              <a:t>specify</a:t>
            </a:r>
            <a:r>
              <a:rPr lang="es-MX" sz="2000" dirty="0" smtClean="0">
                <a:solidFill>
                  <a:schemeClr val="tx2">
                    <a:satMod val="130000"/>
                  </a:schemeClr>
                </a:solidFill>
              </a:rPr>
              <a:t> a PANEL DATA </a:t>
            </a:r>
            <a:r>
              <a:rPr lang="es-MX" sz="2000" dirty="0" err="1" smtClean="0">
                <a:solidFill>
                  <a:schemeClr val="tx2">
                    <a:satMod val="130000"/>
                  </a:schemeClr>
                </a:solidFill>
              </a:rPr>
              <a:t>model</a:t>
            </a:r>
            <a:endParaRPr lang="es-MX" sz="2000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2771800" y="1700808"/>
            <a:ext cx="4032448" cy="864096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300" kern="1200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9pPr>
            <a:extLst/>
          </a:lstStyle>
          <a:p>
            <a:pPr marL="342900" indent="-342900"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r>
              <a:rPr lang="es-MX" sz="2000" dirty="0" err="1" smtClean="0">
                <a:solidFill>
                  <a:schemeClr val="tx2">
                    <a:satMod val="130000"/>
                  </a:schemeClr>
                </a:solidFill>
              </a:rPr>
              <a:t>Without</a:t>
            </a:r>
            <a:r>
              <a:rPr lang="es-MX" sz="2000" dirty="0" smtClean="0">
                <a:solidFill>
                  <a:schemeClr val="tx2">
                    <a:satMod val="130000"/>
                  </a:schemeClr>
                </a:solidFill>
              </a:rPr>
              <a:t> </a:t>
            </a:r>
            <a:r>
              <a:rPr lang="es-MX" sz="2000" dirty="0" err="1" smtClean="0">
                <a:solidFill>
                  <a:schemeClr val="tx2">
                    <a:satMod val="130000"/>
                  </a:schemeClr>
                </a:solidFill>
              </a:rPr>
              <a:t>spatial</a:t>
            </a:r>
            <a:r>
              <a:rPr lang="es-MX" sz="2000" dirty="0" smtClean="0">
                <a:solidFill>
                  <a:schemeClr val="tx2">
                    <a:satMod val="130000"/>
                  </a:schemeClr>
                </a:solidFill>
              </a:rPr>
              <a:t> </a:t>
            </a:r>
            <a:r>
              <a:rPr lang="es-MX" sz="2000" dirty="0" err="1" smtClean="0">
                <a:solidFill>
                  <a:schemeClr val="tx2">
                    <a:satMod val="130000"/>
                  </a:schemeClr>
                </a:solidFill>
              </a:rPr>
              <a:t>effects</a:t>
            </a:r>
            <a:r>
              <a:rPr lang="es-MX" sz="2000" dirty="0" smtClean="0">
                <a:solidFill>
                  <a:schemeClr val="tx2">
                    <a:satMod val="130000"/>
                  </a:schemeClr>
                </a:solidFill>
              </a:rPr>
              <a:t> (STATIC)</a:t>
            </a:r>
          </a:p>
          <a:p>
            <a:pPr marL="342900" indent="-342900"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r>
              <a:rPr lang="es-MX" sz="2000" dirty="0" err="1" smtClean="0">
                <a:solidFill>
                  <a:schemeClr val="tx2">
                    <a:satMod val="130000"/>
                  </a:schemeClr>
                </a:solidFill>
              </a:rPr>
              <a:t>With</a:t>
            </a:r>
            <a:r>
              <a:rPr lang="es-MX" sz="2000" dirty="0" smtClean="0">
                <a:solidFill>
                  <a:schemeClr val="tx2">
                    <a:satMod val="130000"/>
                  </a:schemeClr>
                </a:solidFill>
              </a:rPr>
              <a:t> time </a:t>
            </a:r>
            <a:r>
              <a:rPr lang="es-MX" sz="2000" dirty="0" err="1" smtClean="0">
                <a:solidFill>
                  <a:schemeClr val="tx2">
                    <a:satMod val="130000"/>
                  </a:schemeClr>
                </a:solidFill>
              </a:rPr>
              <a:t>dynamics</a:t>
            </a:r>
            <a:r>
              <a:rPr lang="es-MX" sz="2000" dirty="0">
                <a:solidFill>
                  <a:schemeClr val="tx2">
                    <a:satMod val="130000"/>
                  </a:schemeClr>
                </a:solidFill>
              </a:rPr>
              <a:t> </a:t>
            </a:r>
            <a:r>
              <a:rPr lang="es-MX" sz="2000" dirty="0" smtClean="0">
                <a:solidFill>
                  <a:schemeClr val="tx2">
                    <a:satMod val="130000"/>
                  </a:schemeClr>
                </a:solidFill>
              </a:rPr>
              <a:t>(</a:t>
            </a:r>
            <a:r>
              <a:rPr lang="es-MX" sz="2000" dirty="0">
                <a:solidFill>
                  <a:schemeClr val="tx2">
                    <a:satMod val="130000"/>
                  </a:schemeClr>
                </a:solidFill>
              </a:rPr>
              <a:t>DYNAMIC</a:t>
            </a:r>
            <a:r>
              <a:rPr lang="es-MX" sz="2000" dirty="0" smtClean="0">
                <a:solidFill>
                  <a:schemeClr val="tx2">
                    <a:satMod val="130000"/>
                  </a:schemeClr>
                </a:solidFill>
              </a:rPr>
              <a:t>)</a:t>
            </a:r>
            <a:endParaRPr lang="es-MX" sz="2000" dirty="0">
              <a:solidFill>
                <a:schemeClr val="tx2">
                  <a:satMod val="130000"/>
                </a:schemeClr>
              </a:solidFill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9775574"/>
              </p:ext>
            </p:extLst>
          </p:nvPr>
        </p:nvGraphicFramePr>
        <p:xfrm>
          <a:off x="2987824" y="2852936"/>
          <a:ext cx="3302000" cy="411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34" name="Equation" r:id="rId3" imgW="2145960" imgH="266400" progId="Equation.DSMT4">
                  <p:embed/>
                </p:oleObj>
              </mc:Choice>
              <mc:Fallback>
                <p:oleObj name="Equation" r:id="rId3" imgW="2145960" imgH="26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7824" y="2852936"/>
                        <a:ext cx="3302000" cy="411163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1 Título"/>
          <p:cNvSpPr txBox="1">
            <a:spLocks/>
          </p:cNvSpPr>
          <p:nvPr/>
        </p:nvSpPr>
        <p:spPr>
          <a:xfrm>
            <a:off x="2924200" y="3933056"/>
            <a:ext cx="4032448" cy="864096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300" kern="1200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9pPr>
            <a:extLst/>
          </a:lstStyle>
          <a:p>
            <a:pPr marL="342900" indent="-342900"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r>
              <a:rPr lang="es-MX" sz="2000" dirty="0" err="1" smtClean="0">
                <a:solidFill>
                  <a:schemeClr val="tx2">
                    <a:satMod val="130000"/>
                  </a:schemeClr>
                </a:solidFill>
              </a:rPr>
              <a:t>With</a:t>
            </a:r>
            <a:r>
              <a:rPr lang="es-MX" sz="2000" dirty="0" smtClean="0">
                <a:solidFill>
                  <a:schemeClr val="tx2">
                    <a:satMod val="130000"/>
                  </a:schemeClr>
                </a:solidFill>
              </a:rPr>
              <a:t> </a:t>
            </a:r>
            <a:r>
              <a:rPr lang="es-MX" sz="2000" dirty="0" err="1" smtClean="0">
                <a:solidFill>
                  <a:schemeClr val="tx2">
                    <a:satMod val="130000"/>
                  </a:schemeClr>
                </a:solidFill>
              </a:rPr>
              <a:t>spatial</a:t>
            </a:r>
            <a:r>
              <a:rPr lang="es-MX" sz="2000" dirty="0" smtClean="0">
                <a:solidFill>
                  <a:schemeClr val="tx2">
                    <a:satMod val="130000"/>
                  </a:schemeClr>
                </a:solidFill>
              </a:rPr>
              <a:t> </a:t>
            </a:r>
            <a:r>
              <a:rPr lang="es-MX" sz="2000" dirty="0" err="1" smtClean="0">
                <a:solidFill>
                  <a:schemeClr val="tx2">
                    <a:satMod val="130000"/>
                  </a:schemeClr>
                </a:solidFill>
              </a:rPr>
              <a:t>effects</a:t>
            </a:r>
            <a:r>
              <a:rPr lang="es-MX" sz="2000" dirty="0" smtClean="0">
                <a:solidFill>
                  <a:schemeClr val="tx2">
                    <a:satMod val="130000"/>
                  </a:schemeClr>
                </a:solidFill>
              </a:rPr>
              <a:t> </a:t>
            </a:r>
            <a:r>
              <a:rPr lang="es-MX" sz="2000" dirty="0">
                <a:solidFill>
                  <a:schemeClr val="tx2">
                    <a:satMod val="130000"/>
                  </a:schemeClr>
                </a:solidFill>
              </a:rPr>
              <a:t>(DYNAMIC)</a:t>
            </a:r>
            <a:endParaRPr lang="es-MX" sz="2000" dirty="0" smtClean="0">
              <a:solidFill>
                <a:schemeClr val="tx2">
                  <a:satMod val="130000"/>
                </a:schemeClr>
              </a:solidFill>
            </a:endParaRPr>
          </a:p>
          <a:p>
            <a:pPr marL="342900" indent="-342900"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r>
              <a:rPr lang="es-MX" sz="2000" dirty="0" err="1" smtClean="0">
                <a:solidFill>
                  <a:schemeClr val="tx2">
                    <a:satMod val="130000"/>
                  </a:schemeClr>
                </a:solidFill>
              </a:rPr>
              <a:t>With</a:t>
            </a:r>
            <a:r>
              <a:rPr lang="es-MX" sz="2000" dirty="0" smtClean="0">
                <a:solidFill>
                  <a:schemeClr val="tx2">
                    <a:satMod val="130000"/>
                  </a:schemeClr>
                </a:solidFill>
              </a:rPr>
              <a:t> time </a:t>
            </a:r>
            <a:r>
              <a:rPr lang="es-MX" sz="2000" dirty="0" err="1" smtClean="0">
                <a:solidFill>
                  <a:schemeClr val="tx2">
                    <a:satMod val="130000"/>
                  </a:schemeClr>
                </a:solidFill>
              </a:rPr>
              <a:t>dynamics</a:t>
            </a:r>
            <a:r>
              <a:rPr lang="es-MX" sz="2000" dirty="0">
                <a:solidFill>
                  <a:schemeClr val="tx2">
                    <a:satMod val="130000"/>
                  </a:schemeClr>
                </a:solidFill>
              </a:rPr>
              <a:t> </a:t>
            </a:r>
            <a:r>
              <a:rPr lang="es-MX" sz="2000" dirty="0" smtClean="0">
                <a:solidFill>
                  <a:schemeClr val="tx2">
                    <a:satMod val="130000"/>
                  </a:schemeClr>
                </a:solidFill>
              </a:rPr>
              <a:t>(</a:t>
            </a:r>
            <a:r>
              <a:rPr lang="es-MX" sz="2000" dirty="0">
                <a:solidFill>
                  <a:schemeClr val="tx2">
                    <a:satMod val="130000"/>
                  </a:schemeClr>
                </a:solidFill>
              </a:rPr>
              <a:t>DYNAMIC</a:t>
            </a:r>
            <a:r>
              <a:rPr lang="es-MX" sz="2000" dirty="0" smtClean="0">
                <a:solidFill>
                  <a:schemeClr val="tx2">
                    <a:satMod val="130000"/>
                  </a:schemeClr>
                </a:solidFill>
              </a:rPr>
              <a:t>)</a:t>
            </a:r>
            <a:endParaRPr lang="es-MX" sz="2000" dirty="0">
              <a:solidFill>
                <a:schemeClr val="tx2">
                  <a:satMod val="130000"/>
                </a:schemeClr>
              </a:solidFill>
            </a:endParaRPr>
          </a:p>
        </p:txBody>
      </p:sp>
      <p:graphicFrame>
        <p:nvGraphicFramePr>
          <p:cNvPr id="8" name="7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4840800"/>
              </p:ext>
            </p:extLst>
          </p:nvPr>
        </p:nvGraphicFramePr>
        <p:xfrm>
          <a:off x="2769393" y="5085184"/>
          <a:ext cx="4259263" cy="919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35" name="Equation" r:id="rId5" imgW="2768400" imgH="596880" progId="Equation.DSMT4">
                  <p:embed/>
                </p:oleObj>
              </mc:Choice>
              <mc:Fallback>
                <p:oleObj name="Equation" r:id="rId5" imgW="2768400" imgH="596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69393" y="5085184"/>
                        <a:ext cx="4259263" cy="919162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1 Título"/>
          <p:cNvSpPr txBox="1">
            <a:spLocks/>
          </p:cNvSpPr>
          <p:nvPr/>
        </p:nvSpPr>
        <p:spPr>
          <a:xfrm>
            <a:off x="1268016" y="5157192"/>
            <a:ext cx="1368152" cy="576064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300" kern="1200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9pPr>
            <a:extLst/>
          </a:lstStyle>
          <a:p>
            <a:pPr marL="342900" indent="-342900"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r>
              <a:rPr lang="es-MX" sz="2000" dirty="0" smtClean="0">
                <a:solidFill>
                  <a:schemeClr val="tx2">
                    <a:satMod val="130000"/>
                  </a:schemeClr>
                </a:solidFill>
              </a:rPr>
              <a:t>SLM</a:t>
            </a:r>
            <a:endParaRPr lang="es-MX" sz="2000" dirty="0">
              <a:solidFill>
                <a:schemeClr val="tx2">
                  <a:satMod val="130000"/>
                </a:schemeClr>
              </a:solidFill>
            </a:endParaRPr>
          </a:p>
        </p:txBody>
      </p:sp>
      <p:cxnSp>
        <p:nvCxnSpPr>
          <p:cNvPr id="11" name="10 Conector recto"/>
          <p:cNvCxnSpPr/>
          <p:nvPr/>
        </p:nvCxnSpPr>
        <p:spPr>
          <a:xfrm flipV="1">
            <a:off x="0" y="3717032"/>
            <a:ext cx="9144000" cy="72008"/>
          </a:xfrm>
          <a:prstGeom prst="line">
            <a:avLst/>
          </a:prstGeom>
          <a:ln w="38100" cmpd="tri">
            <a:solidFill>
              <a:srgbClr val="FF99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340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778098"/>
          </a:xfrm>
        </p:spPr>
        <p:txBody>
          <a:bodyPr>
            <a:normAutofit/>
          </a:bodyPr>
          <a:lstStyle/>
          <a:p>
            <a:r>
              <a:rPr lang="es-ES" sz="2800" dirty="0" err="1" smtClean="0"/>
              <a:t>Theoretical</a:t>
            </a:r>
            <a:r>
              <a:rPr lang="es-ES" sz="2800" dirty="0" smtClean="0"/>
              <a:t> </a:t>
            </a:r>
            <a:r>
              <a:rPr lang="es-ES" sz="2800" dirty="0" err="1" smtClean="0"/>
              <a:t>framework</a:t>
            </a:r>
            <a:endParaRPr lang="es-ES" sz="28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331640" y="1052736"/>
            <a:ext cx="7499350" cy="1296144"/>
          </a:xfrm>
        </p:spPr>
        <p:txBody>
          <a:bodyPr/>
          <a:lstStyle/>
          <a:p>
            <a:pPr marL="82550" indent="0">
              <a:buNone/>
            </a:pPr>
            <a:r>
              <a:rPr lang="en-GB" sz="1600" dirty="0" smtClean="0"/>
              <a:t>Let us assume a </a:t>
            </a:r>
            <a:r>
              <a:rPr lang="en-GB" sz="1600" dirty="0" smtClean="0"/>
              <a:t>problem </a:t>
            </a:r>
            <a:r>
              <a:rPr lang="en-GB" sz="1600" dirty="0"/>
              <a:t>of utility maximization in an inter-temporal </a:t>
            </a:r>
            <a:r>
              <a:rPr lang="en-GB" sz="1600" dirty="0" smtClean="0"/>
              <a:t>consumption </a:t>
            </a:r>
            <a:r>
              <a:rPr lang="en-GB" sz="1600" dirty="0" smtClean="0"/>
              <a:t>model. </a:t>
            </a:r>
            <a:endParaRPr lang="en-GB" sz="1600" dirty="0" smtClean="0"/>
          </a:p>
          <a:p>
            <a:pPr marL="82550" indent="0">
              <a:buNone/>
            </a:pPr>
            <a:r>
              <a:rPr lang="en-GB" sz="1600" dirty="0" smtClean="0"/>
              <a:t>Two </a:t>
            </a:r>
            <a:r>
              <a:rPr lang="en-GB" sz="1600" dirty="0"/>
              <a:t>different goods</a:t>
            </a:r>
            <a:r>
              <a:rPr lang="en-GB" sz="1600" dirty="0" smtClean="0"/>
              <a:t>:  a </a:t>
            </a:r>
            <a:r>
              <a:rPr lang="en-GB" sz="1600" dirty="0"/>
              <a:t>composite consumption good (C) and </a:t>
            </a:r>
            <a:r>
              <a:rPr lang="en-GB" sz="1600" dirty="0">
                <a:solidFill>
                  <a:srgbClr val="FF99CC"/>
                </a:solidFill>
              </a:rPr>
              <a:t>housing</a:t>
            </a:r>
            <a:r>
              <a:rPr lang="en-GB" sz="1600" dirty="0">
                <a:solidFill>
                  <a:srgbClr val="FFCCFF"/>
                </a:solidFill>
              </a:rPr>
              <a:t> </a:t>
            </a:r>
            <a:r>
              <a:rPr lang="en-GB" sz="1600" dirty="0" smtClean="0"/>
              <a:t>services, assumed proportional to housing stock (H).</a:t>
            </a:r>
          </a:p>
          <a:p>
            <a:pPr marL="82550" indent="0">
              <a:buNone/>
            </a:pPr>
            <a:r>
              <a:rPr lang="en-GB" sz="1600" dirty="0" smtClean="0"/>
              <a:t>Introduce an additive utility function with an inter-temporal discount rate</a:t>
            </a:r>
            <a:endParaRPr lang="es-ES" sz="1600" dirty="0"/>
          </a:p>
        </p:txBody>
      </p:sp>
      <p:graphicFrame>
        <p:nvGraphicFramePr>
          <p:cNvPr id="4" name="3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4439328"/>
              </p:ext>
            </p:extLst>
          </p:nvPr>
        </p:nvGraphicFramePr>
        <p:xfrm>
          <a:off x="2520280" y="2420888"/>
          <a:ext cx="4572000" cy="6592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" name="Equation" r:id="rId3" imgW="2603160" imgH="457200" progId="Equation.DSMT4">
                  <p:embed/>
                </p:oleObj>
              </mc:Choice>
              <mc:Fallback>
                <p:oleObj name="Equation" r:id="rId3" imgW="2603160" imgH="457200" progId="Equation.DSMT4">
                  <p:embed/>
                  <p:pic>
                    <p:nvPicPr>
                      <p:cNvPr id="0" name="3 Objeto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0280" y="2420888"/>
                        <a:ext cx="4572000" cy="65925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" name="8 Grupo"/>
          <p:cNvGrpSpPr/>
          <p:nvPr/>
        </p:nvGrpSpPr>
        <p:grpSpPr>
          <a:xfrm>
            <a:off x="1115616" y="3140968"/>
            <a:ext cx="7776864" cy="3312368"/>
            <a:chOff x="1115616" y="3140968"/>
            <a:chExt cx="7776864" cy="3312368"/>
          </a:xfrm>
        </p:grpSpPr>
        <p:sp>
          <p:nvSpPr>
            <p:cNvPr id="5" name="2 Marcador de contenido"/>
            <p:cNvSpPr txBox="1">
              <a:spLocks/>
            </p:cNvSpPr>
            <p:nvPr/>
          </p:nvSpPr>
          <p:spPr bwMode="auto">
            <a:xfrm>
              <a:off x="1259632" y="3374504"/>
              <a:ext cx="3312368" cy="5585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65125" indent="-282575" algn="l" rtl="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2" pitchFamily="18" charset="2"/>
                <a:buChar char="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39763" indent="-236538" algn="l" rtl="0" eaLnBrk="0" fontAlgn="base" hangingPunct="0">
                <a:spcBef>
                  <a:spcPts val="550"/>
                </a:spcBef>
                <a:spcAft>
                  <a:spcPct val="0"/>
                </a:spcAft>
                <a:buClr>
                  <a:schemeClr val="accent1"/>
                </a:buClr>
                <a:buFont typeface="Verdana" pitchFamily="34" charset="0"/>
                <a:buChar char="◦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85825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96963" indent="-173038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32D2E"/>
                </a:buClr>
                <a:buFont typeface="Wingdings 2" pitchFamily="18" charset="2"/>
                <a:buChar char="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96988" indent="-182563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itchFamily="18" charset="2"/>
                <a:buChar char="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508760" indent="-182880" algn="l" rtl="0" eaLnBrk="1" latinLnBrk="0" hangingPunct="1">
                <a:lnSpc>
                  <a:spcPct val="100000"/>
                </a:lnSpc>
                <a:spcBef>
                  <a:spcPct val="20000"/>
                </a:spcBef>
                <a:buClr>
                  <a:schemeClr val="accent5"/>
                </a:buClr>
                <a:buFont typeface="Wingdings 2"/>
                <a:buChar char=""/>
                <a:defRPr kumimoji="0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719072" indent="-182880" algn="l" rtl="0" eaLnBrk="1" latinLnBrk="0" hangingPunct="1">
                <a:lnSpc>
                  <a:spcPct val="100000"/>
                </a:lnSpc>
                <a:spcBef>
                  <a:spcPct val="20000"/>
                </a:spcBef>
                <a:buClr>
                  <a:schemeClr val="accent6"/>
                </a:buClr>
                <a:buFont typeface="Wingdings 2"/>
                <a:buChar char=""/>
                <a:defRPr kumimoji="0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920240" indent="-182880" algn="l" rtl="0" eaLnBrk="1" latinLnBrk="0" hangingPunct="1">
                <a:lnSpc>
                  <a:spcPct val="100000"/>
                </a:lnSpc>
                <a:spcBef>
                  <a:spcPct val="20000"/>
                </a:spcBef>
                <a:buClr>
                  <a:schemeClr val="accent6"/>
                </a:buClr>
                <a:buFont typeface="Wingdings 2"/>
                <a:buChar char=""/>
                <a:defRPr kumimoji="0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130552" indent="-182880" algn="l" rtl="0" eaLnBrk="1" latinLnBrk="0" hangingPunct="1">
                <a:lnSpc>
                  <a:spcPct val="100000"/>
                </a:lnSpc>
                <a:spcBef>
                  <a:spcPct val="20000"/>
                </a:spcBef>
                <a:buClr>
                  <a:schemeClr val="accent6"/>
                </a:buClr>
                <a:buFont typeface="Wingdings 2"/>
                <a:buChar char=""/>
                <a:defRPr kumimoji="0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  <a:extLst/>
            </a:lstStyle>
            <a:p>
              <a:pPr marL="82550" indent="0">
                <a:buFont typeface="Wingdings 2" pitchFamily="18" charset="2"/>
                <a:buNone/>
              </a:pPr>
              <a:r>
                <a:rPr lang="en-GB" sz="1600" dirty="0" smtClean="0"/>
                <a:t>Technical and budget restrictions:</a:t>
              </a:r>
              <a:endParaRPr lang="es-ES" sz="1600" dirty="0"/>
            </a:p>
          </p:txBody>
        </p:sp>
        <p:graphicFrame>
          <p:nvGraphicFramePr>
            <p:cNvPr id="6" name="5 Objeto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17199108"/>
                </p:ext>
              </p:extLst>
            </p:nvPr>
          </p:nvGraphicFramePr>
          <p:xfrm>
            <a:off x="1115616" y="4200500"/>
            <a:ext cx="3309937" cy="1028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32" name="Equation" r:id="rId5" imgW="1879560" imgH="583920" progId="Equation.DSMT4">
                    <p:embed/>
                  </p:oleObj>
                </mc:Choice>
                <mc:Fallback>
                  <p:oleObj name="Equation" r:id="rId5" imgW="1879560" imgH="583920" progId="Equation.DSMT4">
                    <p:embed/>
                    <p:pic>
                      <p:nvPicPr>
                        <p:cNvPr id="0" name="3 Objeto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15616" y="4200500"/>
                          <a:ext cx="3309937" cy="10287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" name="2 Marcador de contenido"/>
            <p:cNvSpPr txBox="1">
              <a:spLocks/>
            </p:cNvSpPr>
            <p:nvPr/>
          </p:nvSpPr>
          <p:spPr bwMode="auto">
            <a:xfrm>
              <a:off x="5580112" y="3140968"/>
              <a:ext cx="3312368" cy="3312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65125" indent="-282575" algn="l" rtl="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2" pitchFamily="18" charset="2"/>
                <a:buChar char="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39763" indent="-236538" algn="l" rtl="0" eaLnBrk="0" fontAlgn="base" hangingPunct="0">
                <a:spcBef>
                  <a:spcPts val="550"/>
                </a:spcBef>
                <a:spcAft>
                  <a:spcPct val="0"/>
                </a:spcAft>
                <a:buClr>
                  <a:schemeClr val="accent1"/>
                </a:buClr>
                <a:buFont typeface="Verdana" pitchFamily="34" charset="0"/>
                <a:buChar char="◦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85825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96963" indent="-173038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32D2E"/>
                </a:buClr>
                <a:buFont typeface="Wingdings 2" pitchFamily="18" charset="2"/>
                <a:buChar char="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96988" indent="-182563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itchFamily="18" charset="2"/>
                <a:buChar char="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508760" indent="-182880" algn="l" rtl="0" eaLnBrk="1" latinLnBrk="0" hangingPunct="1">
                <a:lnSpc>
                  <a:spcPct val="100000"/>
                </a:lnSpc>
                <a:spcBef>
                  <a:spcPct val="20000"/>
                </a:spcBef>
                <a:buClr>
                  <a:schemeClr val="accent5"/>
                </a:buClr>
                <a:buFont typeface="Wingdings 2"/>
                <a:buChar char=""/>
                <a:defRPr kumimoji="0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719072" indent="-182880" algn="l" rtl="0" eaLnBrk="1" latinLnBrk="0" hangingPunct="1">
                <a:lnSpc>
                  <a:spcPct val="100000"/>
                </a:lnSpc>
                <a:spcBef>
                  <a:spcPct val="20000"/>
                </a:spcBef>
                <a:buClr>
                  <a:schemeClr val="accent6"/>
                </a:buClr>
                <a:buFont typeface="Wingdings 2"/>
                <a:buChar char=""/>
                <a:defRPr kumimoji="0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920240" indent="-182880" algn="l" rtl="0" eaLnBrk="1" latinLnBrk="0" hangingPunct="1">
                <a:lnSpc>
                  <a:spcPct val="100000"/>
                </a:lnSpc>
                <a:spcBef>
                  <a:spcPct val="20000"/>
                </a:spcBef>
                <a:buClr>
                  <a:schemeClr val="accent6"/>
                </a:buClr>
                <a:buFont typeface="Wingdings 2"/>
                <a:buChar char=""/>
                <a:defRPr kumimoji="0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130552" indent="-182880" algn="l" rtl="0" eaLnBrk="1" latinLnBrk="0" hangingPunct="1">
                <a:lnSpc>
                  <a:spcPct val="100000"/>
                </a:lnSpc>
                <a:spcBef>
                  <a:spcPct val="20000"/>
                </a:spcBef>
                <a:buClr>
                  <a:schemeClr val="accent6"/>
                </a:buClr>
                <a:buFont typeface="Wingdings 2"/>
                <a:buChar char=""/>
                <a:defRPr kumimoji="0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  <a:extLst/>
            </a:lstStyle>
            <a:p>
              <a:r>
                <a:rPr lang="en-GB" sz="1600" i="1" dirty="0"/>
                <a:t>P</a:t>
              </a:r>
              <a:r>
                <a:rPr lang="en-GB" sz="1600" dirty="0"/>
                <a:t> is the real price of </a:t>
              </a:r>
              <a:r>
                <a:rPr lang="en-GB" sz="1600" dirty="0" smtClean="0"/>
                <a:t>housing;</a:t>
              </a:r>
            </a:p>
            <a:p>
              <a:r>
                <a:rPr lang="en-GB" sz="1600" i="1" dirty="0" smtClean="0"/>
                <a:t>N</a:t>
              </a:r>
              <a:r>
                <a:rPr lang="en-GB" sz="1600" dirty="0" smtClean="0"/>
                <a:t> </a:t>
              </a:r>
              <a:r>
                <a:rPr lang="en-GB" sz="1600" dirty="0"/>
                <a:t>is new purchases of </a:t>
              </a:r>
              <a:r>
                <a:rPr lang="en-GB" sz="1600" dirty="0" smtClean="0"/>
                <a:t>housing;</a:t>
              </a:r>
            </a:p>
            <a:p>
              <a:r>
                <a:rPr lang="en-GB" sz="1600" i="1" dirty="0" smtClean="0"/>
                <a:t>S</a:t>
              </a:r>
              <a:r>
                <a:rPr lang="en-GB" sz="1600" dirty="0" smtClean="0"/>
                <a:t> </a:t>
              </a:r>
              <a:r>
                <a:rPr lang="en-GB" sz="1600" dirty="0"/>
                <a:t>is real savings; </a:t>
              </a:r>
              <a:endParaRPr lang="en-GB" sz="1600" dirty="0" smtClean="0"/>
            </a:p>
            <a:p>
              <a:r>
                <a:rPr lang="en-GB" sz="1600" i="1" dirty="0" smtClean="0">
                  <a:latin typeface="Symbol" pitchFamily="18" charset="2"/>
                </a:rPr>
                <a:t>t  </a:t>
              </a:r>
              <a:r>
                <a:rPr lang="en-GB" sz="1600" dirty="0" smtClean="0"/>
                <a:t>is </a:t>
              </a:r>
              <a:r>
                <a:rPr lang="en-GB" sz="1600" dirty="0"/>
                <a:t>the marginal household tax rate;</a:t>
              </a:r>
              <a:r>
                <a:rPr lang="en-GB" sz="1600" i="1" dirty="0"/>
                <a:t> </a:t>
              </a:r>
              <a:endParaRPr lang="en-GB" sz="1600" i="1" dirty="0" smtClean="0"/>
            </a:p>
            <a:p>
              <a:r>
                <a:rPr lang="en-GB" sz="1600" i="1" dirty="0" smtClean="0"/>
                <a:t>Y</a:t>
              </a:r>
              <a:r>
                <a:rPr lang="en-GB" sz="1600" dirty="0" smtClean="0"/>
                <a:t> </a:t>
              </a:r>
              <a:r>
                <a:rPr lang="en-GB" sz="1600" dirty="0"/>
                <a:t>is real household income; </a:t>
              </a:r>
              <a:endParaRPr lang="en-GB" sz="1600" dirty="0" smtClean="0"/>
            </a:p>
            <a:p>
              <a:r>
                <a:rPr lang="en-GB" sz="1600" i="1" dirty="0" err="1" smtClean="0"/>
                <a:t>i</a:t>
              </a:r>
              <a:r>
                <a:rPr lang="en-GB" sz="1600" dirty="0" smtClean="0"/>
                <a:t> </a:t>
              </a:r>
              <a:r>
                <a:rPr lang="en-GB" sz="1600" dirty="0"/>
                <a:t>is the nominal interest rate; </a:t>
              </a:r>
              <a:endParaRPr lang="en-GB" sz="1600" dirty="0" smtClean="0"/>
            </a:p>
            <a:p>
              <a:r>
                <a:rPr lang="en-GB" sz="1600" i="1" dirty="0" smtClean="0"/>
                <a:t>A</a:t>
              </a:r>
              <a:r>
                <a:rPr lang="en-GB" sz="1600" dirty="0" smtClean="0"/>
                <a:t> </a:t>
              </a:r>
              <a:r>
                <a:rPr lang="en-GB" sz="1600" dirty="0"/>
                <a:t>is real non-housing </a:t>
              </a:r>
              <a:r>
                <a:rPr lang="en-GB" sz="1600" dirty="0" smtClean="0"/>
                <a:t>assets;</a:t>
              </a:r>
              <a:endParaRPr lang="en-GB" sz="1600" dirty="0"/>
            </a:p>
            <a:p>
              <a:r>
                <a:rPr lang="en-GB" sz="1600" dirty="0" smtClean="0">
                  <a:latin typeface="Symbol" pitchFamily="18" charset="2"/>
                </a:rPr>
                <a:t>d</a:t>
              </a:r>
              <a:r>
                <a:rPr lang="en-GB" sz="1600" dirty="0" smtClean="0"/>
                <a:t> is </a:t>
              </a:r>
              <a:r>
                <a:rPr lang="en-GB" sz="1600" dirty="0"/>
                <a:t>the physical depreciation rate on the housing </a:t>
              </a:r>
              <a:r>
                <a:rPr lang="en-GB" sz="1600" dirty="0" smtClean="0"/>
                <a:t>stock;</a:t>
              </a:r>
              <a:endParaRPr lang="en-GB" sz="1600" dirty="0" smtClean="0"/>
            </a:p>
            <a:p>
              <a:r>
                <a:rPr lang="en-GB" sz="1600" i="1" dirty="0" smtClean="0">
                  <a:latin typeface="Symbol" pitchFamily="18" charset="2"/>
                </a:rPr>
                <a:t>p</a:t>
              </a:r>
              <a:r>
                <a:rPr lang="en-GB" sz="1600" dirty="0" smtClean="0"/>
                <a:t> rate </a:t>
              </a:r>
              <a:r>
                <a:rPr lang="en-GB" sz="1600" dirty="0"/>
                <a:t>of </a:t>
              </a:r>
              <a:r>
                <a:rPr lang="en-GB" sz="1600" dirty="0" smtClean="0"/>
                <a:t>inflation.</a:t>
              </a:r>
              <a:endParaRPr lang="es-ES" sz="1600" dirty="0"/>
            </a:p>
          </p:txBody>
        </p:sp>
        <p:sp>
          <p:nvSpPr>
            <p:cNvPr id="8" name="7 Flecha a la derecha con bandas"/>
            <p:cNvSpPr/>
            <p:nvPr/>
          </p:nvSpPr>
          <p:spPr>
            <a:xfrm>
              <a:off x="4572000" y="4221088"/>
              <a:ext cx="576064" cy="864096"/>
            </a:xfrm>
            <a:prstGeom prst="stripedRightArrow">
              <a:avLst/>
            </a:prstGeom>
            <a:solidFill>
              <a:srgbClr val="FF99CC"/>
            </a:solidFill>
            <a:ln>
              <a:solidFill>
                <a:srgbClr val="FF99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rgbClr val="FF99CC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70471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2612887"/>
              </p:ext>
            </p:extLst>
          </p:nvPr>
        </p:nvGraphicFramePr>
        <p:xfrm>
          <a:off x="1043608" y="1124744"/>
          <a:ext cx="3456384" cy="414916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95622"/>
                <a:gridCol w="414427"/>
                <a:gridCol w="414427"/>
                <a:gridCol w="515954"/>
                <a:gridCol w="515954"/>
              </a:tblGrid>
              <a:tr h="343498">
                <a:tc gridSpan="5">
                  <a:txBody>
                    <a:bodyPr/>
                    <a:lstStyle/>
                    <a:p>
                      <a:pPr algn="l" fontAlgn="b"/>
                      <a:r>
                        <a:rPr lang="es-ES" sz="1100" b="1" u="none" strike="noStrike" dirty="0" err="1">
                          <a:effectLst/>
                          <a:latin typeface="+mj-lt"/>
                        </a:rPr>
                        <a:t>Fixed-effects</a:t>
                      </a:r>
                      <a:r>
                        <a:rPr lang="es-ES" sz="1100" b="1" u="none" strike="noStrike" dirty="0">
                          <a:effectLst/>
                          <a:latin typeface="+mj-lt"/>
                        </a:rPr>
                        <a:t> (</a:t>
                      </a:r>
                      <a:r>
                        <a:rPr lang="es-ES" sz="1100" b="1" u="none" strike="noStrike" dirty="0" err="1">
                          <a:effectLst/>
                          <a:latin typeface="+mj-lt"/>
                        </a:rPr>
                        <a:t>within</a:t>
                      </a:r>
                      <a:r>
                        <a:rPr lang="es-ES" sz="1100" b="1" u="none" strike="noStrike" dirty="0">
                          <a:effectLst/>
                          <a:latin typeface="+mj-lt"/>
                        </a:rPr>
                        <a:t>) </a:t>
                      </a:r>
                      <a:r>
                        <a:rPr lang="es-ES" sz="1100" b="1" u="none" strike="noStrike" dirty="0" err="1">
                          <a:effectLst/>
                          <a:latin typeface="+mj-lt"/>
                        </a:rPr>
                        <a:t>regression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612" marR="6612" marT="661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612" marR="6612" marT="6612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612" marR="6612" marT="6612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612" marR="6612" marT="6612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</a:tr>
              <a:tr h="287265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u="none" strike="noStrike" dirty="0">
                          <a:effectLst/>
                          <a:latin typeface="+mj-lt"/>
                        </a:rPr>
                        <a:t>R-</a:t>
                      </a:r>
                      <a:r>
                        <a:rPr lang="es-ES" sz="1100" b="1" u="none" strike="noStrike" dirty="0" err="1">
                          <a:effectLst/>
                          <a:latin typeface="+mj-lt"/>
                        </a:rPr>
                        <a:t>sq</a:t>
                      </a:r>
                      <a:r>
                        <a:rPr lang="es-ES" sz="1100" b="1" u="none" strike="noStrike" dirty="0">
                          <a:effectLst/>
                          <a:latin typeface="+mj-lt"/>
                        </a:rPr>
                        <a:t>:  </a:t>
                      </a:r>
                      <a:r>
                        <a:rPr lang="es-ES" sz="1100" b="1" u="none" strike="noStrike" dirty="0" err="1">
                          <a:effectLst/>
                          <a:latin typeface="+mj-lt"/>
                        </a:rPr>
                        <a:t>within</a:t>
                      </a:r>
                      <a:r>
                        <a:rPr lang="es-ES" sz="1100" b="1" u="none" strike="noStrike" dirty="0">
                          <a:effectLst/>
                          <a:latin typeface="+mj-lt"/>
                        </a:rPr>
                        <a:t>  = </a:t>
                      </a:r>
                      <a:r>
                        <a:rPr lang="es-ES" sz="1100" b="1" u="none" strike="noStrike" dirty="0" smtClean="0">
                          <a:effectLst/>
                          <a:latin typeface="+mj-lt"/>
                        </a:rPr>
                        <a:t>0.832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612" marR="6612" marT="661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612" marR="6612" marT="6612" marB="0" anchor="b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612" marR="6612" marT="6612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0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612" marR="6612" marT="6612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</a:tr>
              <a:tr h="174799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u="none" strike="noStrike" dirty="0" err="1">
                          <a:effectLst/>
                          <a:latin typeface="+mj-lt"/>
                        </a:rPr>
                        <a:t>between</a:t>
                      </a:r>
                      <a:r>
                        <a:rPr lang="es-ES" sz="1100" b="1" u="none" strike="noStrike" dirty="0">
                          <a:effectLst/>
                          <a:latin typeface="+mj-lt"/>
                        </a:rPr>
                        <a:t> = </a:t>
                      </a:r>
                      <a:r>
                        <a:rPr lang="es-ES" sz="1100" b="1" u="none" strike="noStrike" dirty="0" smtClean="0">
                          <a:effectLst/>
                          <a:latin typeface="+mj-lt"/>
                        </a:rPr>
                        <a:t>0. 597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612" marR="6612" marT="661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612" marR="6612" marT="6612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612" marR="6612" marT="6612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612" marR="6612" marT="6612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612" marR="6612" marT="6612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</a:tr>
              <a:tr h="174799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u="none" strike="noStrike" dirty="0" err="1">
                          <a:effectLst/>
                          <a:latin typeface="+mj-lt"/>
                        </a:rPr>
                        <a:t>overall</a:t>
                      </a:r>
                      <a:r>
                        <a:rPr lang="es-ES" sz="1100" b="1" u="none" strike="noStrike" dirty="0">
                          <a:effectLst/>
                          <a:latin typeface="+mj-lt"/>
                        </a:rPr>
                        <a:t> = 0</a:t>
                      </a:r>
                      <a:r>
                        <a:rPr lang="es-ES" sz="1100" b="1" u="none" strike="noStrike" dirty="0" smtClean="0">
                          <a:effectLst/>
                          <a:latin typeface="+mj-lt"/>
                        </a:rPr>
                        <a:t>. 676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612" marR="6612" marT="661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612" marR="6612" marT="6612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612" marR="6612" marT="6612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612" marR="6612" marT="6612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612" marR="6612" marT="6612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</a:tr>
              <a:tr h="174799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u="none" strike="noStrike" dirty="0" err="1" smtClean="0">
                          <a:effectLst/>
                          <a:latin typeface="+mj-lt"/>
                        </a:rPr>
                        <a:t>corr</a:t>
                      </a:r>
                      <a:r>
                        <a:rPr lang="es-ES" sz="1100" b="1" u="none" strike="noStrike" dirty="0" smtClean="0">
                          <a:effectLst/>
                          <a:latin typeface="+mj-lt"/>
                        </a:rPr>
                        <a:t>(</a:t>
                      </a:r>
                      <a:r>
                        <a:rPr lang="es-ES" sz="1100" b="1" u="none" strike="noStrike" dirty="0" err="1" smtClean="0">
                          <a:effectLst/>
                          <a:latin typeface="Symbol" pitchFamily="18" charset="2"/>
                        </a:rPr>
                        <a:t>a</a:t>
                      </a:r>
                      <a:r>
                        <a:rPr lang="es-ES" sz="1100" b="1" u="none" strike="noStrike" dirty="0" err="1" smtClean="0">
                          <a:effectLst/>
                          <a:latin typeface="+mj-lt"/>
                        </a:rPr>
                        <a:t>i</a:t>
                      </a:r>
                      <a:r>
                        <a:rPr lang="es-ES" sz="1100" b="1" u="none" strike="noStrike" dirty="0">
                          <a:effectLst/>
                          <a:latin typeface="+mj-lt"/>
                        </a:rPr>
                        <a:t>; </a:t>
                      </a:r>
                      <a:r>
                        <a:rPr lang="es-ES" sz="1100" b="1" u="none" strike="noStrike" dirty="0" err="1">
                          <a:effectLst/>
                          <a:latin typeface="+mj-lt"/>
                        </a:rPr>
                        <a:t>Xb</a:t>
                      </a:r>
                      <a:r>
                        <a:rPr lang="es-ES" sz="1100" b="1" u="none" strike="noStrike" dirty="0">
                          <a:effectLst/>
                          <a:latin typeface="+mj-lt"/>
                        </a:rPr>
                        <a:t>)  = -</a:t>
                      </a:r>
                      <a:r>
                        <a:rPr lang="es-ES" sz="1100" b="1" u="none" strike="noStrike" dirty="0" smtClean="0">
                          <a:effectLst/>
                          <a:latin typeface="+mj-lt"/>
                        </a:rPr>
                        <a:t>0.477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612" marR="6612" marT="661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612" marR="6612" marT="6612" marB="0" anchor="b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612" marR="6612" marT="6612" marB="0" anchor="b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612" marR="6612" marT="6612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</a:tr>
              <a:tr h="174799">
                <a:tc>
                  <a:txBody>
                    <a:bodyPr/>
                    <a:lstStyle/>
                    <a:p>
                      <a:pPr algn="l" fontAlgn="b"/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612" marR="6612" marT="661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u="none" strike="noStrike" dirty="0" err="1">
                          <a:effectLst/>
                          <a:latin typeface="+mj-lt"/>
                        </a:rPr>
                        <a:t>Coef</a:t>
                      </a:r>
                      <a:r>
                        <a:rPr lang="es-ES" sz="1000" u="none" strike="noStrike" dirty="0">
                          <a:effectLst/>
                          <a:latin typeface="+mj-lt"/>
                        </a:rPr>
                        <a:t>.</a:t>
                      </a:r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612" marR="6612" marT="6612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u="none" strike="noStrike" dirty="0" err="1">
                          <a:effectLst/>
                          <a:latin typeface="+mj-lt"/>
                        </a:rPr>
                        <a:t>Std</a:t>
                      </a:r>
                      <a:r>
                        <a:rPr lang="es-ES" sz="1000" u="none" strike="noStrike" dirty="0">
                          <a:effectLst/>
                          <a:latin typeface="+mj-lt"/>
                        </a:rPr>
                        <a:t>. </a:t>
                      </a:r>
                      <a:r>
                        <a:rPr lang="es-ES" sz="1000" u="none" strike="noStrike" dirty="0" err="1">
                          <a:effectLst/>
                          <a:latin typeface="+mj-lt"/>
                        </a:rPr>
                        <a:t>Err</a:t>
                      </a:r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612" marR="6612" marT="6612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u="none" strike="noStrike">
                          <a:effectLst/>
                          <a:latin typeface="+mj-lt"/>
                        </a:rPr>
                        <a:t>t   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612" marR="6612" marT="6612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u="none" strike="noStrike">
                          <a:effectLst/>
                          <a:latin typeface="+mj-lt"/>
                        </a:rPr>
                        <a:t>pvalue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612" marR="6612" marT="6612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4799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lstk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-0.278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0.139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-2.000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0.045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</a:tr>
              <a:tr h="174799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lrpc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1.018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0.118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8.600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0.000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</a:tr>
              <a:tr h="174799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lact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0.932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0.113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8.220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0.000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</a:tr>
              <a:tr h="174799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lune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-0.003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0.023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-0.130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0.893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</a:tr>
              <a:tr h="174799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lagr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-0.123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0.022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-5.550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0.000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</a:tr>
              <a:tr h="174799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lind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-0.273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0.036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-7.650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0.000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</a:tr>
              <a:tr h="174799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lcot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0.146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0.036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4.030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0.000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</a:tr>
              <a:tr h="174799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itr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0.002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1.330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0.182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</a:tr>
              <a:tr h="174799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lhst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0.022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0.023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0.970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0.334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</a:tr>
              <a:tr h="174799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srp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0.001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6.750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0.000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</a:tr>
              <a:tr h="174799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constant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-6.244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1.214</a:t>
                      </a: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-5.140</a:t>
                      </a: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0.000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43498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0" u="none" strike="noStrike" dirty="0" smtClean="0">
                          <a:effectLst/>
                          <a:latin typeface="+mj-lt"/>
                        </a:rPr>
                        <a:t>sigma</a:t>
                      </a:r>
                      <a:r>
                        <a:rPr lang="es-ES" sz="1200" b="0" u="none" strike="noStrike" baseline="0" dirty="0" smtClean="0">
                          <a:effectLst/>
                          <a:latin typeface="+mj-lt"/>
                        </a:rPr>
                        <a:t> </a:t>
                      </a:r>
                      <a:r>
                        <a:rPr lang="es-ES" sz="1200" b="0" u="none" strike="noStrike" dirty="0" smtClean="0">
                          <a:effectLst/>
                          <a:latin typeface="Symbol" pitchFamily="18" charset="2"/>
                        </a:rPr>
                        <a:t>a</a:t>
                      </a:r>
                      <a:r>
                        <a:rPr lang="es-ES" sz="1200" b="0" u="none" strike="noStrike" dirty="0" smtClean="0">
                          <a:effectLst/>
                          <a:latin typeface="+mj-lt"/>
                        </a:rPr>
                        <a:t>= 0.207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612" marR="6612" marT="661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sigma</a:t>
                      </a:r>
                      <a:r>
                        <a:rPr kumimoji="0" lang="es-ES" sz="1200" b="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s-ES" sz="12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Symbol" pitchFamily="18" charset="2"/>
                          <a:ea typeface="+mn-ea"/>
                          <a:cs typeface="+mn-cs"/>
                        </a:rPr>
                        <a:t>e</a:t>
                      </a:r>
                      <a:r>
                        <a:rPr kumimoji="0" lang="es-ES" sz="12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= 0.111</a:t>
                      </a:r>
                      <a:endParaRPr kumimoji="0" lang="es-ES" sz="1200" b="0" i="0" u="none" strike="noStrike" kern="1200" dirty="0" smtClean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612" marR="6612" marT="6612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612" marR="6612" marT="6612" marB="0" anchor="b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612" marR="6612" marT="6612" marB="0" anchor="b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612" marR="6612" marT="6612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</a:tr>
              <a:tr h="51219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>
                          <a:effectLst/>
                          <a:latin typeface="+mj-lt"/>
                        </a:rPr>
                        <a:t>F test that all </a:t>
                      </a:r>
                      <a:r>
                        <a:rPr lang="es-ES" sz="1100" b="1" u="none" strike="noStrike" dirty="0" err="1" smtClean="0">
                          <a:effectLst/>
                          <a:latin typeface="Symbol" pitchFamily="18" charset="2"/>
                        </a:rPr>
                        <a:t>a</a:t>
                      </a:r>
                      <a:r>
                        <a:rPr kumimoji="0" lang="es-ES" sz="1100" b="1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lang="en-US" sz="1100" b="1" u="none" strike="noStrike" dirty="0" smtClean="0">
                          <a:effectLst/>
                          <a:latin typeface="+mj-lt"/>
                        </a:rPr>
                        <a:t>=0</a:t>
                      </a:r>
                      <a:r>
                        <a:rPr lang="en-US" sz="1100" b="1" u="none" strike="noStrike" dirty="0">
                          <a:effectLst/>
                          <a:latin typeface="+mj-lt"/>
                        </a:rPr>
                        <a:t>:     </a:t>
                      </a:r>
                      <a:r>
                        <a:rPr lang="en-US" sz="1100" b="1" u="none" strike="noStrike" dirty="0" smtClean="0">
                          <a:effectLst/>
                          <a:latin typeface="+mj-lt"/>
                        </a:rPr>
                        <a:t>F(49,740)=30.28   </a:t>
                      </a:r>
                      <a:r>
                        <a:rPr lang="en-US" sz="1100" b="1" u="none" strike="noStrike" dirty="0" err="1" smtClean="0">
                          <a:effectLst/>
                          <a:latin typeface="+mj-lt"/>
                        </a:rPr>
                        <a:t>pval</a:t>
                      </a:r>
                      <a:r>
                        <a:rPr lang="en-US" sz="1100" b="1" u="none" strike="noStrike" dirty="0" smtClean="0">
                          <a:effectLst/>
                          <a:latin typeface="+mj-lt"/>
                        </a:rPr>
                        <a:t>=0.000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612" marR="6612" marT="661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612" marR="6612" marT="6612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612" marR="6612" marT="6612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7" name="6 Rectángulo"/>
          <p:cNvSpPr/>
          <p:nvPr/>
        </p:nvSpPr>
        <p:spPr>
          <a:xfrm>
            <a:off x="35496" y="5489937"/>
            <a:ext cx="4536504" cy="132343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000" b="1" dirty="0"/>
              <a:t>LM lag test for omitted spatial lag in panel data</a:t>
            </a:r>
            <a:endParaRPr lang="es-ES" sz="1000" dirty="0"/>
          </a:p>
          <a:p>
            <a:r>
              <a:rPr lang="en-US" sz="1000" dirty="0"/>
              <a:t>LM value                 </a:t>
            </a:r>
            <a:r>
              <a:rPr lang="en-US" sz="1000" dirty="0" smtClean="0"/>
              <a:t>172.2088	</a:t>
            </a:r>
            <a:r>
              <a:rPr lang="en-US" sz="1000" dirty="0" err="1" smtClean="0"/>
              <a:t>pval</a:t>
            </a:r>
            <a:r>
              <a:rPr lang="en-US" sz="1000" dirty="0" smtClean="0"/>
              <a:t>=0.0000</a:t>
            </a:r>
            <a:endParaRPr lang="es-ES" sz="1000" dirty="0"/>
          </a:p>
          <a:p>
            <a:r>
              <a:rPr lang="en-US" sz="1000" b="1" dirty="0" smtClean="0"/>
              <a:t>LM </a:t>
            </a:r>
            <a:r>
              <a:rPr lang="en-US" sz="1000" b="1" dirty="0"/>
              <a:t>error test for spatial errors in panel data</a:t>
            </a:r>
            <a:endParaRPr lang="es-ES" sz="1000" dirty="0"/>
          </a:p>
          <a:p>
            <a:r>
              <a:rPr lang="en-US" sz="1000" dirty="0"/>
              <a:t>LM value                  50.65570432 	</a:t>
            </a:r>
            <a:r>
              <a:rPr lang="en-US" sz="1000" dirty="0" err="1"/>
              <a:t>pval</a:t>
            </a:r>
            <a:r>
              <a:rPr lang="en-US" sz="1000" dirty="0"/>
              <a:t>=0.0000</a:t>
            </a:r>
            <a:endParaRPr lang="es-ES" sz="1000" dirty="0"/>
          </a:p>
          <a:p>
            <a:r>
              <a:rPr lang="en-US" sz="1000" b="1" dirty="0" smtClean="0"/>
              <a:t>Robust </a:t>
            </a:r>
            <a:r>
              <a:rPr lang="en-US" sz="1000" b="1" dirty="0"/>
              <a:t>LM lag test for omitted spatial lag in panel data</a:t>
            </a:r>
            <a:endParaRPr lang="es-ES" sz="1000" dirty="0"/>
          </a:p>
          <a:p>
            <a:r>
              <a:rPr lang="en-US" sz="1000" dirty="0"/>
              <a:t>LM value                 </a:t>
            </a:r>
            <a:r>
              <a:rPr lang="en-US" sz="1000" dirty="0" smtClean="0"/>
              <a:t>121.6128 </a:t>
            </a:r>
            <a:r>
              <a:rPr lang="en-US" sz="1000" dirty="0"/>
              <a:t>	</a:t>
            </a:r>
            <a:r>
              <a:rPr lang="en-US" sz="1000" dirty="0" err="1"/>
              <a:t>pval</a:t>
            </a:r>
            <a:r>
              <a:rPr lang="en-US" sz="1000" dirty="0"/>
              <a:t>=0.0000</a:t>
            </a:r>
            <a:endParaRPr lang="es-ES" sz="1000" dirty="0"/>
          </a:p>
          <a:p>
            <a:r>
              <a:rPr lang="en-US" sz="1000" b="1" dirty="0" smtClean="0"/>
              <a:t>Robust </a:t>
            </a:r>
            <a:r>
              <a:rPr lang="en-US" sz="1000" b="1" dirty="0"/>
              <a:t>LM error test for spatial errors in panel data</a:t>
            </a:r>
            <a:endParaRPr lang="es-ES" sz="1000" dirty="0"/>
          </a:p>
          <a:p>
            <a:r>
              <a:rPr lang="en-US" sz="1000" dirty="0"/>
              <a:t>LM value                   0.02865406 	</a:t>
            </a:r>
            <a:r>
              <a:rPr lang="en-US" sz="1000" dirty="0" err="1"/>
              <a:t>pval</a:t>
            </a:r>
            <a:r>
              <a:rPr lang="en-US" sz="1000" dirty="0"/>
              <a:t>=0</a:t>
            </a:r>
            <a:r>
              <a:rPr lang="en-US" sz="1000" dirty="0" smtClean="0"/>
              <a:t>.</a:t>
            </a:r>
            <a:r>
              <a:rPr lang="en-US" sz="1000" dirty="0"/>
              <a:t> </a:t>
            </a:r>
            <a:r>
              <a:rPr lang="en-US" sz="1000" dirty="0" smtClean="0"/>
              <a:t>8605</a:t>
            </a:r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787202"/>
              </p:ext>
            </p:extLst>
          </p:nvPr>
        </p:nvGraphicFramePr>
        <p:xfrm>
          <a:off x="5004048" y="1180374"/>
          <a:ext cx="3816425" cy="419284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61831"/>
                <a:gridCol w="457598"/>
                <a:gridCol w="457598"/>
                <a:gridCol w="569699"/>
                <a:gridCol w="569699"/>
              </a:tblGrid>
              <a:tr h="216000">
                <a:tc gridSpan="5"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100" b="1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Fixed-effects</a:t>
                      </a:r>
                      <a:r>
                        <a:rPr kumimoji="0" lang="es-ES" sz="11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kumimoji="0" lang="es-ES" sz="1100" b="1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within</a:t>
                      </a:r>
                      <a:r>
                        <a:rPr kumimoji="0" lang="es-ES" sz="11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 </a:t>
                      </a:r>
                      <a:r>
                        <a:rPr kumimoji="0" lang="es-ES" sz="1100" b="1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regression</a:t>
                      </a:r>
                      <a:endParaRPr kumimoji="0" lang="es-ES" sz="1100" b="1" i="0" u="none" strike="noStrike" kern="1200" dirty="0" smtClean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rtl="0" fontAlgn="b"/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</a:tr>
              <a:tr h="337935"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R-</a:t>
                      </a:r>
                      <a:r>
                        <a:rPr lang="es-E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sq</a:t>
                      </a:r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:  </a:t>
                      </a:r>
                      <a:r>
                        <a:rPr lang="es-E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within</a:t>
                      </a:r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= </a:t>
                      </a:r>
                      <a:r>
                        <a:rPr lang="es-E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0.460 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rtl="0" fontAlgn="b"/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7620" marR="7620" marT="762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</a:tr>
              <a:tr h="222119"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between</a:t>
                      </a:r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=</a:t>
                      </a:r>
                      <a:r>
                        <a:rPr lang="es-E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0.049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7620" marR="7620" marT="762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</a:tr>
              <a:tr h="222119"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overall</a:t>
                      </a:r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= </a:t>
                      </a:r>
                      <a:r>
                        <a:rPr lang="es-E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0.447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7620" marR="7620" marT="762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</a:tr>
              <a:tr h="222119"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corr</a:t>
                      </a:r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(</a:t>
                      </a:r>
                      <a:r>
                        <a:rPr lang="es-E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Symbol" pitchFamily="18" charset="2"/>
                        </a:rPr>
                        <a:t>a</a:t>
                      </a:r>
                      <a:r>
                        <a:rPr lang="es-E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i</a:t>
                      </a:r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; </a:t>
                      </a:r>
                      <a:r>
                        <a:rPr lang="es-E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Xb</a:t>
                      </a:r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)  = </a:t>
                      </a:r>
                      <a:r>
                        <a:rPr lang="es-E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-0.018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7620" marR="7620" marT="762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</a:tr>
              <a:tr h="144000"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Coef</a:t>
                      </a:r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.</a:t>
                      </a:r>
                    </a:p>
                  </a:txBody>
                  <a:tcPr marL="7620" marR="7620" marT="762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Std. Err</a:t>
                      </a:r>
                    </a:p>
                  </a:txBody>
                  <a:tcPr marL="7620" marR="7620" marT="762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   </a:t>
                      </a:r>
                    </a:p>
                  </a:txBody>
                  <a:tcPr marL="7620" marR="7620" marT="762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pvalue</a:t>
                      </a:r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2723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lstk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-0.981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0.265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-3.700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0.000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</a:tr>
              <a:tr h="172723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lrpc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0.534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0.083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6.420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0.000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</a:tr>
              <a:tr h="172723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lact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0.119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0.080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1.480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0.139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</a:tr>
              <a:tr h="172723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lune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-0.042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0.013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-3.190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0.001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</a:tr>
              <a:tr h="172723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lagr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0.014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0.010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0.994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</a:tr>
              <a:tr h="172723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lind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0.043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0.022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1.990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0.047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</a:tr>
              <a:tr h="172723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lcot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0.074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0.019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3.830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0.000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</a:tr>
              <a:tr h="172723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itr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0.001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5.890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0.000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</a:tr>
              <a:tr h="172723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lhst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0.082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0.013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6.080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0.000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</a:tr>
              <a:tr h="172723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srp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0.001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5.040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0.000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</a:tr>
              <a:tr h="172723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constant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0.032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0.004</a:t>
                      </a: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8.150</a:t>
                      </a: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0.000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7935"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sigma_</a:t>
                      </a:r>
                      <a:r>
                        <a:rPr lang="es-E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Symbol" pitchFamily="18" charset="2"/>
                        </a:rPr>
                        <a:t>a</a:t>
                      </a:r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= </a:t>
                      </a:r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0.124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  <a:r>
                        <a:rPr kumimoji="0" lang="es-ES" sz="11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sigma_</a:t>
                      </a:r>
                      <a:r>
                        <a:rPr kumimoji="0" lang="es-ES" sz="1100" b="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Symbol" pitchFamily="18" charset="2"/>
                          <a:ea typeface="+mn-ea"/>
                          <a:cs typeface="+mn-cs"/>
                        </a:rPr>
                        <a:t>e</a:t>
                      </a:r>
                      <a:r>
                        <a:rPr kumimoji="0" lang="es-ES" sz="11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= 0.052</a:t>
                      </a:r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7620" marR="7620" marT="762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</a:tr>
              <a:tr h="503148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F test that all </a:t>
                      </a:r>
                      <a:r>
                        <a:rPr lang="es-E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Symbol" pitchFamily="18" charset="2"/>
                        </a:rPr>
                        <a:t>a</a:t>
                      </a:r>
                      <a:r>
                        <a:rPr lang="en-US" sz="11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i</a:t>
                      </a:r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=0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:     F(49,791)=</a:t>
                      </a:r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0.76   </a:t>
                      </a:r>
                      <a:r>
                        <a:rPr lang="en-US" sz="11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pval</a:t>
                      </a:r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=0.883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7620" marR="7620" marT="762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7620" marR="7620" marT="762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8" name="7 Rectángulo"/>
          <p:cNvSpPr/>
          <p:nvPr/>
        </p:nvSpPr>
        <p:spPr>
          <a:xfrm>
            <a:off x="4788024" y="5489937"/>
            <a:ext cx="4355976" cy="132343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000" b="1" dirty="0"/>
              <a:t>LM lag test for omitted spatial lag in panel data</a:t>
            </a:r>
            <a:endParaRPr lang="es-ES" sz="1000" dirty="0"/>
          </a:p>
          <a:p>
            <a:r>
              <a:rPr lang="en-US" sz="1000" dirty="0"/>
              <a:t>LM value                 324.2534</a:t>
            </a:r>
            <a:r>
              <a:rPr lang="en-US" sz="1000" dirty="0" smtClean="0"/>
              <a:t>	</a:t>
            </a:r>
            <a:r>
              <a:rPr lang="en-US" sz="1000" dirty="0" err="1" smtClean="0"/>
              <a:t>pval</a:t>
            </a:r>
            <a:r>
              <a:rPr lang="en-US" sz="1000" dirty="0" smtClean="0"/>
              <a:t>=0.0000</a:t>
            </a:r>
            <a:endParaRPr lang="es-ES" sz="1000" dirty="0"/>
          </a:p>
          <a:p>
            <a:r>
              <a:rPr lang="en-US" sz="1000" b="1" dirty="0" smtClean="0"/>
              <a:t>LM </a:t>
            </a:r>
            <a:r>
              <a:rPr lang="en-US" sz="1000" b="1" dirty="0"/>
              <a:t>error test for spatial errors in panel data</a:t>
            </a:r>
            <a:endParaRPr lang="es-ES" sz="1000" dirty="0"/>
          </a:p>
          <a:p>
            <a:r>
              <a:rPr lang="en-US" sz="1000" dirty="0"/>
              <a:t>LM value                  214.8854 	</a:t>
            </a:r>
            <a:r>
              <a:rPr lang="en-US" sz="1000" dirty="0" err="1"/>
              <a:t>pval</a:t>
            </a:r>
            <a:r>
              <a:rPr lang="en-US" sz="1000" dirty="0"/>
              <a:t>=0.0000</a:t>
            </a:r>
            <a:endParaRPr lang="es-ES" sz="1000" dirty="0"/>
          </a:p>
          <a:p>
            <a:r>
              <a:rPr lang="en-US" sz="1000" b="1" dirty="0" smtClean="0"/>
              <a:t>Robust </a:t>
            </a:r>
            <a:r>
              <a:rPr lang="en-US" sz="1000" b="1" dirty="0"/>
              <a:t>LM lag test for omitted spatial lag in panel data</a:t>
            </a:r>
            <a:endParaRPr lang="es-ES" sz="1000" dirty="0"/>
          </a:p>
          <a:p>
            <a:r>
              <a:rPr lang="en-US" sz="1000" dirty="0"/>
              <a:t>LM value                 109.86825 	</a:t>
            </a:r>
            <a:r>
              <a:rPr lang="en-US" sz="1000" dirty="0" err="1"/>
              <a:t>pval</a:t>
            </a:r>
            <a:r>
              <a:rPr lang="en-US" sz="1000" dirty="0"/>
              <a:t>=0.0000</a:t>
            </a:r>
            <a:endParaRPr lang="es-ES" sz="1000" dirty="0"/>
          </a:p>
          <a:p>
            <a:r>
              <a:rPr lang="en-US" sz="1000" b="1" dirty="0" smtClean="0"/>
              <a:t>Robust </a:t>
            </a:r>
            <a:r>
              <a:rPr lang="en-US" sz="1000" b="1" dirty="0"/>
              <a:t>LM error test for spatial errors in panel data</a:t>
            </a:r>
            <a:endParaRPr lang="es-ES" sz="1000" dirty="0"/>
          </a:p>
          <a:p>
            <a:r>
              <a:rPr lang="en-US" sz="1000" dirty="0"/>
              <a:t>LM value                   0.04553 	</a:t>
            </a:r>
            <a:r>
              <a:rPr lang="en-US" sz="1000" dirty="0" err="1"/>
              <a:t>pval</a:t>
            </a:r>
            <a:r>
              <a:rPr lang="en-US" sz="1000" dirty="0"/>
              <a:t>=0.8310</a:t>
            </a:r>
            <a:endParaRPr lang="en-US" sz="1000" dirty="0" smtClean="0"/>
          </a:p>
        </p:txBody>
      </p:sp>
      <p:sp>
        <p:nvSpPr>
          <p:cNvPr id="2" name="1 Rectángulo"/>
          <p:cNvSpPr/>
          <p:nvPr/>
        </p:nvSpPr>
        <p:spPr>
          <a:xfrm>
            <a:off x="539552" y="251356"/>
            <a:ext cx="8496944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+mj-lt"/>
              </a:rPr>
              <a:t>Panel data model. Dependent </a:t>
            </a:r>
            <a:r>
              <a:rPr lang="en-US" b="1" dirty="0">
                <a:latin typeface="+mj-lt"/>
              </a:rPr>
              <a:t>Variable =  </a:t>
            </a:r>
            <a:r>
              <a:rPr lang="en-US" b="1" dirty="0" err="1">
                <a:latin typeface="+mj-lt"/>
              </a:rPr>
              <a:t>lpvr</a:t>
            </a:r>
            <a:r>
              <a:rPr lang="en-US" b="1" dirty="0">
                <a:latin typeface="+mj-lt"/>
              </a:rPr>
              <a:t> </a:t>
            </a:r>
            <a:endParaRPr lang="es-ES" dirty="0">
              <a:latin typeface="+mj-lt"/>
            </a:endParaRP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1979712" y="620688"/>
            <a:ext cx="1368152" cy="576064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300" kern="1200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9pPr>
            <a:extLst/>
          </a:lstStyle>
          <a:p>
            <a:pPr marL="342900" indent="-342900"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r>
              <a:rPr lang="es-MX" sz="1600" dirty="0" smtClean="0">
                <a:solidFill>
                  <a:schemeClr val="tx2">
                    <a:satMod val="130000"/>
                  </a:schemeClr>
                </a:solidFill>
              </a:rPr>
              <a:t>LEVELS</a:t>
            </a:r>
            <a:endParaRPr lang="es-MX" sz="1600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10" name="1 Título"/>
          <p:cNvSpPr txBox="1">
            <a:spLocks/>
          </p:cNvSpPr>
          <p:nvPr/>
        </p:nvSpPr>
        <p:spPr>
          <a:xfrm>
            <a:off x="6300192" y="548680"/>
            <a:ext cx="2232248" cy="576064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300" kern="1200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9pPr>
            <a:extLst/>
          </a:lstStyle>
          <a:p>
            <a:pPr marL="342900" indent="-342900"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r>
              <a:rPr lang="es-MX" sz="1600" dirty="0" smtClean="0">
                <a:solidFill>
                  <a:schemeClr val="tx2">
                    <a:satMod val="130000"/>
                  </a:schemeClr>
                </a:solidFill>
              </a:rPr>
              <a:t>INCREMENTS</a:t>
            </a:r>
            <a:endParaRPr lang="es-MX" sz="1600" dirty="0">
              <a:solidFill>
                <a:schemeClr val="tx2">
                  <a:satMod val="13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5712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2097818"/>
              </p:ext>
            </p:extLst>
          </p:nvPr>
        </p:nvGraphicFramePr>
        <p:xfrm>
          <a:off x="1856457" y="1435114"/>
          <a:ext cx="5379839" cy="315710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92989"/>
                <a:gridCol w="598413"/>
                <a:gridCol w="598413"/>
                <a:gridCol w="745012"/>
                <a:gridCol w="745012"/>
              </a:tblGrid>
              <a:tr h="36000">
                <a:tc gridSpan="5">
                  <a:txBody>
                    <a:bodyPr/>
                    <a:lstStyle/>
                    <a:p>
                      <a:pPr algn="l" fontAlgn="b"/>
                      <a:r>
                        <a:rPr lang="es-ES" sz="1200" b="1" u="none" strike="noStrike" dirty="0" err="1" smtClean="0">
                          <a:effectLst/>
                          <a:latin typeface="+mj-lt"/>
                        </a:rPr>
                        <a:t>System</a:t>
                      </a:r>
                      <a:r>
                        <a:rPr lang="es-ES" sz="1200" b="1" u="none" strike="noStrike" dirty="0" smtClean="0">
                          <a:effectLst/>
                          <a:latin typeface="+mj-lt"/>
                        </a:rPr>
                        <a:t> </a:t>
                      </a:r>
                      <a:r>
                        <a:rPr lang="es-ES" sz="1200" b="1" u="none" strike="noStrike" dirty="0" err="1" smtClean="0">
                          <a:effectLst/>
                          <a:latin typeface="+mj-lt"/>
                        </a:rPr>
                        <a:t>dynamic</a:t>
                      </a:r>
                      <a:r>
                        <a:rPr lang="es-ES" sz="1200" b="1" u="none" strike="noStrike" dirty="0" smtClean="0">
                          <a:effectLst/>
                          <a:latin typeface="+mj-lt"/>
                        </a:rPr>
                        <a:t> panel-data </a:t>
                      </a:r>
                      <a:r>
                        <a:rPr lang="es-ES" sz="1200" b="1" u="none" strike="noStrike" dirty="0" err="1" smtClean="0">
                          <a:effectLst/>
                          <a:latin typeface="+mj-lt"/>
                        </a:rPr>
                        <a:t>estimation</a:t>
                      </a:r>
                      <a:r>
                        <a:rPr lang="es-ES" sz="1200" b="1" u="none" strike="noStrike" dirty="0" smtClean="0">
                          <a:effectLst/>
                          <a:latin typeface="+mj-lt"/>
                        </a:rPr>
                        <a:t> 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612" marR="6612" marT="661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612" marR="6612" marT="6612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612" marR="6612" marT="6612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612" marR="6612" marT="6612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</a:tr>
              <a:tr h="303634">
                <a:tc>
                  <a:txBody>
                    <a:bodyPr/>
                    <a:lstStyle/>
                    <a:p>
                      <a:pPr algn="l" fontAlgn="b"/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612" marR="6612" marT="661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u="none" strike="noStrike" dirty="0" err="1">
                          <a:effectLst/>
                          <a:latin typeface="+mj-lt"/>
                        </a:rPr>
                        <a:t>Coef</a:t>
                      </a:r>
                      <a:r>
                        <a:rPr lang="es-ES" sz="1000" u="none" strike="noStrike" dirty="0">
                          <a:effectLst/>
                          <a:latin typeface="+mj-lt"/>
                        </a:rPr>
                        <a:t>.</a:t>
                      </a:r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612" marR="6612" marT="6612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u="none" strike="noStrike" dirty="0" err="1">
                          <a:effectLst/>
                          <a:latin typeface="+mj-lt"/>
                        </a:rPr>
                        <a:t>Std</a:t>
                      </a:r>
                      <a:r>
                        <a:rPr lang="es-ES" sz="1000" u="none" strike="noStrike" dirty="0">
                          <a:effectLst/>
                          <a:latin typeface="+mj-lt"/>
                        </a:rPr>
                        <a:t>. </a:t>
                      </a:r>
                      <a:r>
                        <a:rPr lang="es-ES" sz="1000" u="none" strike="noStrike" dirty="0" err="1">
                          <a:effectLst/>
                          <a:latin typeface="+mj-lt"/>
                        </a:rPr>
                        <a:t>Err</a:t>
                      </a:r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612" marR="6612" marT="6612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u="none" strike="noStrike">
                          <a:effectLst/>
                          <a:latin typeface="+mj-lt"/>
                        </a:rPr>
                        <a:t>t   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612" marR="6612" marT="6612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u="none" strike="noStrike" dirty="0" err="1">
                          <a:effectLst/>
                          <a:latin typeface="+mj-lt"/>
                        </a:rPr>
                        <a:t>pvalue</a:t>
                      </a:r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612" marR="6612" marT="6612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000">
                <a:tc>
                  <a:txBody>
                    <a:bodyPr/>
                    <a:lstStyle/>
                    <a:p>
                      <a:pPr algn="l" fontAlgn="b"/>
                      <a:r>
                        <a:rPr kumimoji="0" lang="es-ES" sz="1100" b="1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lpvr</a:t>
                      </a:r>
                      <a:r>
                        <a:rPr kumimoji="0" lang="es-ES" sz="11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(-1)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0.705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0.008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87.930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0.000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00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lstk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0.067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0.031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2.130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0.033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</a:tr>
              <a:tr h="3600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lrpc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0.087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0.027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3.240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0.001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</a:tr>
              <a:tr h="3600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lact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-0.206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0.026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-7.820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0.000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</a:tr>
              <a:tr h="3600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lune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-0.035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0.006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-6.390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0.000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</a:tr>
              <a:tr h="3600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lagr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-0.071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0.005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-13.060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0.000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</a:tr>
              <a:tr h="3600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lind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-0.037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0.012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-3.010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0.003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</a:tr>
              <a:tr h="3600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lcot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0.009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0.750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0.455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</a:tr>
              <a:tr h="3600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itr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-0.005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0.000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-14.390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0.000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</a:tr>
              <a:tr h="3600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lhst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0.089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0.005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16.730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0.000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</a:tr>
              <a:tr h="3600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srp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0.000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15.890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0.000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</a:tr>
              <a:tr h="3600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constant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2.098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0.254</a:t>
                      </a: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8.240</a:t>
                      </a: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0.000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000">
                <a:tc>
                  <a:txBody>
                    <a:bodyPr/>
                    <a:lstStyle/>
                    <a:p>
                      <a:pPr algn="l" fontAlgn="b"/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612" marR="6612" marT="661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612" marR="6612" marT="6612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612" marR="6612" marT="6612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612" marR="6612" marT="6612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612" marR="6612" marT="6612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</a:tr>
              <a:tr h="171026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s-ES" sz="11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Wald</a:t>
                      </a:r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chi2(10)         =  252398.54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612" marR="6612" marT="661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Number</a:t>
                      </a:r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of </a:t>
                      </a:r>
                      <a:r>
                        <a:rPr lang="es-ES" sz="11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instruments</a:t>
                      </a:r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=    130</a:t>
                      </a:r>
                    </a:p>
                  </a:txBody>
                  <a:tcPr marL="6612" marR="6612" marT="6612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612" marR="6612" marT="6612" marB="0" anchor="b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612" marR="6612" marT="6612" marB="0" anchor="b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612" marR="6612" marT="6612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</a:tr>
              <a:tr h="36000"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612" marR="6612" marT="661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612" marR="6612" marT="6612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612" marR="6612" marT="6612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8506782"/>
              </p:ext>
            </p:extLst>
          </p:nvPr>
        </p:nvGraphicFramePr>
        <p:xfrm>
          <a:off x="467544" y="5157192"/>
          <a:ext cx="5256585" cy="7467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51317"/>
                <a:gridCol w="1051317"/>
                <a:gridCol w="1051317"/>
                <a:gridCol w="1051317"/>
                <a:gridCol w="1051317"/>
              </a:tblGrid>
              <a:tr h="198120">
                <a:tc gridSpan="5"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effectLst/>
                        </a:rPr>
                        <a:t>Arellano-Bond test for zero autocorrelation in first-differenced errors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u="none" strike="noStrike" dirty="0" err="1">
                          <a:effectLst/>
                        </a:rPr>
                        <a:t>Order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>
                          <a:effectLst/>
                        </a:rPr>
                        <a:t>z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>
                          <a:effectLst/>
                        </a:rPr>
                        <a:t>pvalue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u="none" strike="noStrike" dirty="0">
                          <a:effectLst/>
                        </a:rPr>
                        <a:t>1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-4.169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0.000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u="none" strike="noStrike" dirty="0">
                          <a:effectLst/>
                        </a:rPr>
                        <a:t>2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-2.200</a:t>
                      </a: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0.028</a:t>
                      </a: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6922177"/>
              </p:ext>
            </p:extLst>
          </p:nvPr>
        </p:nvGraphicFramePr>
        <p:xfrm>
          <a:off x="5796136" y="5428828"/>
          <a:ext cx="3117777" cy="9525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39259"/>
                <a:gridCol w="1039259"/>
                <a:gridCol w="1039259"/>
              </a:tblGrid>
              <a:tr h="182880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 err="1">
                          <a:effectLst/>
                          <a:latin typeface="+mj-lt"/>
                        </a:rPr>
                        <a:t>Sargan</a:t>
                      </a:r>
                      <a:r>
                        <a:rPr lang="en-US" sz="1200" b="1" u="none" strike="noStrike" dirty="0">
                          <a:effectLst/>
                          <a:latin typeface="+mj-lt"/>
                        </a:rPr>
                        <a:t> test of </a:t>
                      </a:r>
                      <a:r>
                        <a:rPr lang="en-US" sz="1200" b="1" u="none" strike="noStrike" dirty="0" err="1">
                          <a:effectLst/>
                          <a:latin typeface="+mj-lt"/>
                        </a:rPr>
                        <a:t>overidentitying</a:t>
                      </a:r>
                      <a:r>
                        <a:rPr lang="en-US" sz="1200" b="1" u="none" strike="noStrike" dirty="0">
                          <a:effectLst/>
                          <a:latin typeface="+mj-lt"/>
                        </a:rPr>
                        <a:t> restrictions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82880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effectLst/>
                          <a:latin typeface="+mj-lt"/>
                        </a:rPr>
                        <a:t>H0: </a:t>
                      </a:r>
                      <a:r>
                        <a:rPr lang="en-US" sz="1200" b="1" u="none" strike="noStrike" dirty="0" err="1">
                          <a:effectLst/>
                          <a:latin typeface="+mj-lt"/>
                        </a:rPr>
                        <a:t>Overidentitying</a:t>
                      </a:r>
                      <a:r>
                        <a:rPr lang="en-US" sz="1200" b="1" u="none" strike="noStrike" dirty="0">
                          <a:effectLst/>
                          <a:latin typeface="+mj-lt"/>
                        </a:rPr>
                        <a:t> restrictions are valid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ES" sz="1200" u="none" strike="noStrike" dirty="0" smtClean="0">
                          <a:effectLst/>
                          <a:latin typeface="+mj-lt"/>
                        </a:rPr>
                        <a:t>chi2(118)= 48.826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ES" sz="1200" u="none" strike="noStrike" dirty="0" err="1" smtClean="0">
                          <a:effectLst/>
                          <a:latin typeface="+mj-lt"/>
                        </a:rPr>
                        <a:t>pvalue</a:t>
                      </a:r>
                      <a:r>
                        <a:rPr lang="es-ES" sz="1200" u="none" strike="noStrike" dirty="0" smtClean="0">
                          <a:effectLst/>
                          <a:latin typeface="+mj-lt"/>
                        </a:rPr>
                        <a:t> = 1.000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4 Rectángulo"/>
          <p:cNvSpPr/>
          <p:nvPr/>
        </p:nvSpPr>
        <p:spPr>
          <a:xfrm>
            <a:off x="539552" y="190381"/>
            <a:ext cx="8496944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+mj-lt"/>
              </a:rPr>
              <a:t>Dynamic panel data model . One lag of the dependent variable.</a:t>
            </a:r>
            <a:r>
              <a:rPr lang="en-US" b="1" dirty="0">
                <a:latin typeface="+mj-lt"/>
              </a:rPr>
              <a:t/>
            </a:r>
            <a:br>
              <a:rPr lang="en-US" b="1" dirty="0">
                <a:latin typeface="+mj-lt"/>
              </a:rPr>
            </a:br>
            <a:r>
              <a:rPr lang="en-US" b="1" dirty="0">
                <a:latin typeface="+mj-lt"/>
              </a:rPr>
              <a:t>Dependent Variable =  </a:t>
            </a:r>
            <a:r>
              <a:rPr lang="en-US" b="1" dirty="0" err="1">
                <a:latin typeface="+mj-lt"/>
              </a:rPr>
              <a:t>lpvr</a:t>
            </a:r>
            <a:r>
              <a:rPr lang="en-US" b="1" dirty="0">
                <a:latin typeface="+mj-lt"/>
              </a:rPr>
              <a:t> </a:t>
            </a:r>
            <a:endParaRPr lang="es-E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6779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000" b="1" dirty="0"/>
              <a:t>Pooled model with spatially lagged dependent variable and spatial fixed effects </a:t>
            </a:r>
            <a:br>
              <a:rPr lang="en-US" sz="2000" b="1" dirty="0"/>
            </a:br>
            <a:r>
              <a:rPr lang="en-US" sz="2000" b="1" dirty="0"/>
              <a:t>Dependent Variable = 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lpvr</a:t>
            </a:r>
            <a:r>
              <a:rPr lang="en-US" sz="2000" b="1" dirty="0" smtClean="0"/>
              <a:t> </a:t>
            </a:r>
            <a:endParaRPr lang="es-ES" sz="2000" dirty="0"/>
          </a:p>
        </p:txBody>
      </p:sp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04166946"/>
              </p:ext>
            </p:extLst>
          </p:nvPr>
        </p:nvGraphicFramePr>
        <p:xfrm>
          <a:off x="899592" y="2348880"/>
          <a:ext cx="3672407" cy="31013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64357"/>
                <a:gridCol w="769350"/>
                <a:gridCol w="769350"/>
                <a:gridCol w="769350"/>
              </a:tblGrid>
              <a:tr h="38864">
                <a:tc gridSpan="4">
                  <a:txBody>
                    <a:bodyPr/>
                    <a:lstStyle/>
                    <a:p>
                      <a:pPr algn="l" fontAlgn="b"/>
                      <a:r>
                        <a:rPr lang="es-ES" sz="1100" b="1" u="none" strike="noStrike" dirty="0" err="1" smtClean="0">
                          <a:effectLst/>
                        </a:rPr>
                        <a:t>Dependent</a:t>
                      </a:r>
                      <a:r>
                        <a:rPr lang="es-ES" sz="1100" b="1" u="none" strike="noStrike" dirty="0" smtClean="0">
                          <a:effectLst/>
                        </a:rPr>
                        <a:t> variable:</a:t>
                      </a:r>
                      <a:r>
                        <a:rPr lang="es-ES" sz="1100" b="1" u="none" strike="noStrike" baseline="0" dirty="0" smtClean="0">
                          <a:effectLst/>
                        </a:rPr>
                        <a:t> </a:t>
                      </a:r>
                      <a:r>
                        <a:rPr lang="es-ES" sz="1100" b="1" u="none" strike="noStrike" baseline="0" dirty="0" err="1" smtClean="0">
                          <a:effectLst/>
                        </a:rPr>
                        <a:t>lpvr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u="none" strike="noStrike">
                          <a:effectLst/>
                        </a:rPr>
                        <a:t>R-squared</a:t>
                      </a:r>
                      <a:endParaRPr lang="es-E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 dirty="0" smtClean="0">
                          <a:effectLst/>
                        </a:rPr>
                        <a:t>0.935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u="none" strike="noStrike" dirty="0">
                          <a:effectLst/>
                        </a:rPr>
                        <a:t>sigma^2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 dirty="0" smtClean="0">
                          <a:effectLst/>
                        </a:rPr>
                        <a:t>0.009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u="none" strike="noStrike" dirty="0">
                          <a:effectLst/>
                        </a:rPr>
                        <a:t>log-</a:t>
                      </a:r>
                      <a:r>
                        <a:rPr lang="es-ES" sz="1100" b="1" u="none" strike="noStrike" dirty="0" err="1">
                          <a:effectLst/>
                        </a:rPr>
                        <a:t>likelihood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 dirty="0" smtClean="0">
                          <a:effectLst/>
                        </a:rPr>
                        <a:t>733.003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</a:tr>
              <a:tr h="182880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 dirty="0" smtClean="0">
                          <a:effectLst/>
                        </a:rPr>
                        <a:t>****************************************************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u="none" strike="noStrike" dirty="0">
                          <a:effectLst/>
                        </a:rPr>
                        <a:t>Variable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u="none" strike="noStrike" dirty="0" err="1">
                          <a:effectLst/>
                        </a:rPr>
                        <a:t>Coefficient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u="none" strike="noStrike">
                          <a:effectLst/>
                        </a:rPr>
                        <a:t>t-stat</a:t>
                      </a:r>
                      <a:endParaRPr lang="es-E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u="none" strike="noStrike" dirty="0" err="1">
                          <a:effectLst/>
                        </a:rPr>
                        <a:t>pvalue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lstk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-0.405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-3.449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0.001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lrpc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0.601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5.825</a:t>
                      </a:r>
                    </a:p>
                  </a:txBody>
                  <a:tcPr marL="9525" marR="9525" marT="9525" marB="0" anchor="b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0.000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lact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0.498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5.031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0.000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lune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0.027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1.407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0.159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lagr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-0.059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-3.091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0.002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lind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-0.250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-8.271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0.000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lcot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0.101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3.270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0.001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itr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0.895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0.371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lhst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-0.004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-0.205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0.838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srp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7.427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0.000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W*</a:t>
                      </a:r>
                      <a:r>
                        <a:rPr lang="es-E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dep.var</a:t>
                      </a:r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.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0.475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15.736</a:t>
                      </a: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0.000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" name="1 Título"/>
          <p:cNvSpPr txBox="1">
            <a:spLocks/>
          </p:cNvSpPr>
          <p:nvPr/>
        </p:nvSpPr>
        <p:spPr>
          <a:xfrm>
            <a:off x="1979712" y="1556792"/>
            <a:ext cx="1368152" cy="576064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300" kern="1200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9pPr>
            <a:extLst/>
          </a:lstStyle>
          <a:p>
            <a:pPr marL="342900" indent="-342900"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r>
              <a:rPr lang="es-MX" sz="1600" dirty="0" smtClean="0">
                <a:solidFill>
                  <a:schemeClr val="tx2">
                    <a:satMod val="130000"/>
                  </a:schemeClr>
                </a:solidFill>
              </a:rPr>
              <a:t>LEVELS</a:t>
            </a:r>
            <a:endParaRPr lang="es-MX" sz="1600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6300192" y="1484784"/>
            <a:ext cx="2232248" cy="576064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300" kern="1200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9pPr>
            <a:extLst/>
          </a:lstStyle>
          <a:p>
            <a:pPr marL="342900" indent="-342900"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r>
              <a:rPr lang="es-MX" sz="1600" dirty="0" smtClean="0">
                <a:solidFill>
                  <a:schemeClr val="tx2">
                    <a:satMod val="130000"/>
                  </a:schemeClr>
                </a:solidFill>
              </a:rPr>
              <a:t>INCREMENTS</a:t>
            </a:r>
            <a:endParaRPr lang="es-MX" sz="1600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864096" y="5549170"/>
            <a:ext cx="3203848" cy="55399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000" dirty="0">
                <a:latin typeface="+mj-lt"/>
              </a:rPr>
              <a:t>LR-test joint significance spatial fixed </a:t>
            </a:r>
            <a:r>
              <a:rPr lang="en-US" sz="1000" dirty="0" smtClean="0">
                <a:latin typeface="+mj-lt"/>
              </a:rPr>
              <a:t>effects</a:t>
            </a:r>
            <a:r>
              <a:rPr lang="en-US" sz="1000" dirty="0"/>
              <a:t> = </a:t>
            </a:r>
            <a:r>
              <a:rPr lang="en-US" sz="1000" dirty="0" smtClean="0"/>
              <a:t>1175.085</a:t>
            </a:r>
            <a:endParaRPr lang="en-US" sz="1000" dirty="0" smtClean="0">
              <a:latin typeface="+mj-lt"/>
            </a:endParaRPr>
          </a:p>
          <a:p>
            <a:r>
              <a:rPr lang="en-US" sz="1000" dirty="0" smtClean="0">
                <a:latin typeface="+mj-lt"/>
              </a:rPr>
              <a:t>degrees </a:t>
            </a:r>
            <a:r>
              <a:rPr lang="en-US" sz="1000" dirty="0">
                <a:latin typeface="+mj-lt"/>
              </a:rPr>
              <a:t>of </a:t>
            </a:r>
            <a:r>
              <a:rPr lang="en-US" sz="1000" dirty="0" smtClean="0">
                <a:latin typeface="+mj-lt"/>
              </a:rPr>
              <a:t>freedom= 66</a:t>
            </a:r>
          </a:p>
          <a:p>
            <a:r>
              <a:rPr lang="en-US" sz="1000" dirty="0" err="1" smtClean="0">
                <a:latin typeface="+mj-lt"/>
              </a:rPr>
              <a:t>pvalue</a:t>
            </a:r>
            <a:r>
              <a:rPr lang="en-US" sz="1000" dirty="0" smtClean="0">
                <a:latin typeface="+mj-lt"/>
              </a:rPr>
              <a:t> </a:t>
            </a:r>
            <a:r>
              <a:rPr lang="en-US" sz="1000" dirty="0">
                <a:latin typeface="+mj-lt"/>
              </a:rPr>
              <a:t>= </a:t>
            </a:r>
            <a:r>
              <a:rPr lang="en-US" sz="1000" dirty="0" smtClean="0">
                <a:latin typeface="+mj-lt"/>
              </a:rPr>
              <a:t>0.000 </a:t>
            </a:r>
            <a:endParaRPr lang="es-ES" sz="1000" dirty="0">
              <a:latin typeface="+mj-lt"/>
            </a:endParaRPr>
          </a:p>
        </p:txBody>
      </p:sp>
      <p:graphicFrame>
        <p:nvGraphicFramePr>
          <p:cNvPr id="8" name="4 Marcador de contenid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29573545"/>
              </p:ext>
            </p:extLst>
          </p:nvPr>
        </p:nvGraphicFramePr>
        <p:xfrm>
          <a:off x="5148065" y="2276872"/>
          <a:ext cx="3672407" cy="31013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64357"/>
                <a:gridCol w="769350"/>
                <a:gridCol w="769350"/>
                <a:gridCol w="769350"/>
              </a:tblGrid>
              <a:tr h="38864">
                <a:tc gridSpan="4">
                  <a:txBody>
                    <a:bodyPr/>
                    <a:lstStyle/>
                    <a:p>
                      <a:pPr algn="l" fontAlgn="b"/>
                      <a:r>
                        <a:rPr lang="es-ES" sz="1100" b="1" u="none" strike="noStrike" dirty="0" err="1" smtClean="0">
                          <a:effectLst/>
                        </a:rPr>
                        <a:t>Dependent</a:t>
                      </a:r>
                      <a:r>
                        <a:rPr lang="es-ES" sz="1100" b="1" u="none" strike="noStrike" dirty="0" smtClean="0">
                          <a:effectLst/>
                        </a:rPr>
                        <a:t> variable:</a:t>
                      </a:r>
                      <a:r>
                        <a:rPr lang="es-ES" sz="1100" b="1" u="none" strike="noStrike" baseline="0" dirty="0" smtClean="0">
                          <a:effectLst/>
                        </a:rPr>
                        <a:t> </a:t>
                      </a:r>
                      <a:r>
                        <a:rPr lang="es-ES" sz="1100" b="1" u="none" strike="noStrike" baseline="0" dirty="0" err="1" smtClean="0">
                          <a:effectLst/>
                        </a:rPr>
                        <a:t>lpvr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u="none" strike="noStrike">
                          <a:effectLst/>
                        </a:rPr>
                        <a:t>R-squared</a:t>
                      </a:r>
                      <a:endParaRPr lang="es-E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 dirty="0" smtClean="0">
                          <a:effectLst/>
                        </a:rPr>
                        <a:t>0.698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u="none" strike="noStrike" dirty="0">
                          <a:effectLst/>
                        </a:rPr>
                        <a:t>sigma^2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 dirty="0" smtClean="0">
                          <a:effectLst/>
                        </a:rPr>
                        <a:t>0.003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u="none" strike="noStrike" dirty="0">
                          <a:effectLst/>
                        </a:rPr>
                        <a:t>log-</a:t>
                      </a:r>
                      <a:r>
                        <a:rPr lang="es-ES" sz="1100" b="1" u="none" strike="noStrike" dirty="0" err="1">
                          <a:effectLst/>
                        </a:rPr>
                        <a:t>likelihood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 dirty="0" smtClean="0">
                          <a:effectLst/>
                        </a:rPr>
                        <a:t>1145.540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</a:tr>
              <a:tr h="182880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 dirty="0" smtClean="0">
                          <a:effectLst/>
                        </a:rPr>
                        <a:t>****************************************************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u="none" strike="noStrike" dirty="0">
                          <a:effectLst/>
                        </a:rPr>
                        <a:t>Variable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u="none" strike="noStrike" dirty="0" err="1">
                          <a:effectLst/>
                        </a:rPr>
                        <a:t>Coefficient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u="none" strike="noStrike">
                          <a:effectLst/>
                        </a:rPr>
                        <a:t>t-stat</a:t>
                      </a:r>
                      <a:endParaRPr lang="es-E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u="none" strike="noStrike" dirty="0" err="1">
                          <a:effectLst/>
                        </a:rPr>
                        <a:t>pvalue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lstk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-0.318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-5.700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0.000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lrpc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0.435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13.007</a:t>
                      </a:r>
                    </a:p>
                  </a:txBody>
                  <a:tcPr marL="9525" marR="9525" marT="9525" marB="0" anchor="b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0.000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lact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0.174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2.428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0.015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lune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-0.028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-2.400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0.016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lagr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-0.102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-11.875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0.000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lind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-0.011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-0.641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0.522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lcot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-0.013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-0.698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0.485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itr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4.936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0.000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lhst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0.082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6.118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0.000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srp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4.192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0.000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W*</a:t>
                      </a:r>
                      <a:r>
                        <a:rPr lang="es-E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dep.var</a:t>
                      </a:r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.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0.287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9.373</a:t>
                      </a: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0.000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9" name="8 Rectángulo"/>
          <p:cNvSpPr/>
          <p:nvPr/>
        </p:nvSpPr>
        <p:spPr>
          <a:xfrm>
            <a:off x="5112569" y="5477162"/>
            <a:ext cx="3203848" cy="55399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000" dirty="0">
                <a:latin typeface="+mj-lt"/>
              </a:rPr>
              <a:t>LR-test joint significance spatial fixed </a:t>
            </a:r>
            <a:r>
              <a:rPr lang="en-US" sz="1000" dirty="0" smtClean="0">
                <a:latin typeface="+mj-lt"/>
              </a:rPr>
              <a:t>effects=</a:t>
            </a:r>
            <a:r>
              <a:rPr lang="en-US" sz="1000" dirty="0" smtClean="0"/>
              <a:t> 373.441</a:t>
            </a:r>
            <a:endParaRPr lang="en-US" sz="1000" dirty="0" smtClean="0">
              <a:latin typeface="+mj-lt"/>
            </a:endParaRPr>
          </a:p>
          <a:p>
            <a:r>
              <a:rPr lang="en-US" sz="1000" dirty="0" smtClean="0">
                <a:latin typeface="+mj-lt"/>
              </a:rPr>
              <a:t>degrees </a:t>
            </a:r>
            <a:r>
              <a:rPr lang="en-US" sz="1000" dirty="0">
                <a:latin typeface="+mj-lt"/>
              </a:rPr>
              <a:t>of </a:t>
            </a:r>
            <a:r>
              <a:rPr lang="en-US" sz="1000" dirty="0" smtClean="0">
                <a:latin typeface="+mj-lt"/>
              </a:rPr>
              <a:t>freedom= 66</a:t>
            </a:r>
          </a:p>
          <a:p>
            <a:r>
              <a:rPr lang="en-US" sz="1000" dirty="0" err="1" smtClean="0">
                <a:latin typeface="+mj-lt"/>
              </a:rPr>
              <a:t>pvalue</a:t>
            </a:r>
            <a:r>
              <a:rPr lang="en-US" sz="1000" dirty="0" smtClean="0">
                <a:latin typeface="+mj-lt"/>
              </a:rPr>
              <a:t> </a:t>
            </a:r>
            <a:r>
              <a:rPr lang="en-US" sz="1000" dirty="0">
                <a:latin typeface="+mj-lt"/>
              </a:rPr>
              <a:t>= </a:t>
            </a:r>
            <a:r>
              <a:rPr lang="en-US" sz="1000" dirty="0" smtClean="0">
                <a:latin typeface="+mj-lt"/>
              </a:rPr>
              <a:t>0.000 </a:t>
            </a:r>
            <a:endParaRPr lang="es-ES" sz="1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2493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27584" y="274638"/>
            <a:ext cx="8250882" cy="1143000"/>
          </a:xfrm>
        </p:spPr>
        <p:txBody>
          <a:bodyPr>
            <a:noAutofit/>
          </a:bodyPr>
          <a:lstStyle/>
          <a:p>
            <a:r>
              <a:rPr lang="en-US" sz="2000" b="1" dirty="0"/>
              <a:t>Pooled model with </a:t>
            </a:r>
            <a:r>
              <a:rPr lang="en-US" sz="2000" b="1" dirty="0" smtClean="0"/>
              <a:t>spatial error dependence and </a:t>
            </a:r>
            <a:r>
              <a:rPr lang="en-US" sz="2000" b="1" dirty="0"/>
              <a:t>spatial fixed effects </a:t>
            </a:r>
            <a:br>
              <a:rPr lang="en-US" sz="2000" b="1" dirty="0"/>
            </a:br>
            <a:r>
              <a:rPr lang="en-US" sz="2000" b="1" dirty="0"/>
              <a:t>Dependent Variable = 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lpvr</a:t>
            </a:r>
            <a:r>
              <a:rPr lang="en-US" sz="2000" b="1" dirty="0" smtClean="0"/>
              <a:t> </a:t>
            </a:r>
            <a:endParaRPr lang="es-ES" sz="2000" dirty="0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1979712" y="1412776"/>
            <a:ext cx="1368152" cy="576064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300" kern="1200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9pPr>
            <a:extLst/>
          </a:lstStyle>
          <a:p>
            <a:pPr marL="342900" indent="-342900"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r>
              <a:rPr lang="es-MX" sz="1600" dirty="0" smtClean="0">
                <a:solidFill>
                  <a:schemeClr val="tx2">
                    <a:satMod val="130000"/>
                  </a:schemeClr>
                </a:solidFill>
              </a:rPr>
              <a:t>LEVELS</a:t>
            </a:r>
            <a:endParaRPr lang="es-MX" sz="1600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6300192" y="1340768"/>
            <a:ext cx="2232248" cy="576064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300" kern="1200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9pPr>
            <a:extLst/>
          </a:lstStyle>
          <a:p>
            <a:pPr marL="342900" indent="-342900"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r>
              <a:rPr lang="es-MX" sz="1600" dirty="0" smtClean="0">
                <a:solidFill>
                  <a:schemeClr val="tx2">
                    <a:satMod val="130000"/>
                  </a:schemeClr>
                </a:solidFill>
              </a:rPr>
              <a:t>INCREMENTS</a:t>
            </a:r>
            <a:endParaRPr lang="es-MX" sz="1600" dirty="0">
              <a:solidFill>
                <a:schemeClr val="tx2">
                  <a:satMod val="130000"/>
                </a:schemeClr>
              </a:solidFill>
            </a:endParaRPr>
          </a:p>
        </p:txBody>
      </p:sp>
      <p:graphicFrame>
        <p:nvGraphicFramePr>
          <p:cNvPr id="10" name="4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62268626"/>
              </p:ext>
            </p:extLst>
          </p:nvPr>
        </p:nvGraphicFramePr>
        <p:xfrm>
          <a:off x="899592" y="2060848"/>
          <a:ext cx="3672407" cy="31013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64357"/>
                <a:gridCol w="769350"/>
                <a:gridCol w="769350"/>
                <a:gridCol w="769350"/>
              </a:tblGrid>
              <a:tr h="38864">
                <a:tc gridSpan="4">
                  <a:txBody>
                    <a:bodyPr/>
                    <a:lstStyle/>
                    <a:p>
                      <a:pPr algn="l" fontAlgn="b"/>
                      <a:r>
                        <a:rPr lang="es-ES" sz="1100" b="1" u="none" strike="noStrike" dirty="0" err="1" smtClean="0">
                          <a:effectLst/>
                        </a:rPr>
                        <a:t>Dependent</a:t>
                      </a:r>
                      <a:r>
                        <a:rPr lang="es-ES" sz="1100" b="1" u="none" strike="noStrike" dirty="0" smtClean="0">
                          <a:effectLst/>
                        </a:rPr>
                        <a:t> variable:</a:t>
                      </a:r>
                      <a:r>
                        <a:rPr lang="es-ES" sz="1100" b="1" u="none" strike="noStrike" baseline="0" dirty="0" smtClean="0">
                          <a:effectLst/>
                        </a:rPr>
                        <a:t> </a:t>
                      </a:r>
                      <a:r>
                        <a:rPr lang="es-ES" sz="1100" b="1" u="none" strike="noStrike" baseline="0" dirty="0" err="1" smtClean="0">
                          <a:effectLst/>
                        </a:rPr>
                        <a:t>lpvr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u="none" strike="noStrike">
                          <a:effectLst/>
                        </a:rPr>
                        <a:t>R-squared</a:t>
                      </a:r>
                      <a:endParaRPr lang="es-E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 dirty="0" smtClean="0">
                          <a:effectLst/>
                          <a:latin typeface="+mj-lt"/>
                        </a:rPr>
                        <a:t>0.913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u="none" strike="noStrike" dirty="0">
                          <a:effectLst/>
                        </a:rPr>
                        <a:t>sigma^2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0.011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u="none" strike="noStrike" dirty="0">
                          <a:effectLst/>
                        </a:rPr>
                        <a:t>log-</a:t>
                      </a:r>
                      <a:r>
                        <a:rPr lang="es-ES" sz="1100" b="1" u="none" strike="noStrike" dirty="0" err="1">
                          <a:effectLst/>
                        </a:rPr>
                        <a:t>likelihood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 dirty="0" smtClean="0">
                          <a:effectLst/>
                          <a:latin typeface="+mj-lt"/>
                        </a:rPr>
                        <a:t>659.324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</a:tr>
              <a:tr h="182880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 dirty="0" smtClean="0">
                          <a:effectLst/>
                        </a:rPr>
                        <a:t>****************************************************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u="none" strike="noStrike" dirty="0">
                          <a:effectLst/>
                        </a:rPr>
                        <a:t>Variable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u="none" strike="noStrike" dirty="0" err="1">
                          <a:effectLst/>
                        </a:rPr>
                        <a:t>Coefficient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u="none" strike="noStrike">
                          <a:effectLst/>
                        </a:rPr>
                        <a:t>t-stat</a:t>
                      </a:r>
                      <a:endParaRPr lang="es-E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u="none" strike="noStrike" dirty="0" err="1">
                          <a:effectLst/>
                        </a:rPr>
                        <a:t>pvalue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lstk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-0.302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-2.280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0.023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lrpc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0.958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8.495</a:t>
                      </a:r>
                    </a:p>
                  </a:txBody>
                  <a:tcPr marL="9525" marR="9525" marT="9525" marB="0" anchor="b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0.000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lact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0.850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8.036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0.000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lune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-0.008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-0.362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0.718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lagr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-0.115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-5.485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0.000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lind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-0.278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-8.260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0.000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lcot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0.155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4.538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0.000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itr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-0.001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-0.284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0.777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lhst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0.132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0.895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srp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6.723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0.000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spat.aut</a:t>
                      </a:r>
                      <a:r>
                        <a:rPr lang="es-E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0.260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5.608</a:t>
                      </a: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0.000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1" name="10 Rectángulo"/>
          <p:cNvSpPr/>
          <p:nvPr/>
        </p:nvSpPr>
        <p:spPr>
          <a:xfrm>
            <a:off x="864096" y="5261138"/>
            <a:ext cx="3203848" cy="55399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000" dirty="0">
                <a:latin typeface="+mj-lt"/>
              </a:rPr>
              <a:t>LR-test joint significance spatial fixed </a:t>
            </a:r>
            <a:r>
              <a:rPr lang="en-US" sz="1000" dirty="0" smtClean="0">
                <a:latin typeface="+mj-lt"/>
              </a:rPr>
              <a:t>effects</a:t>
            </a:r>
            <a:r>
              <a:rPr lang="en-US" sz="1000" dirty="0"/>
              <a:t> = </a:t>
            </a:r>
            <a:r>
              <a:rPr lang="en-US" sz="1000" dirty="0" smtClean="0"/>
              <a:t>1244.786</a:t>
            </a:r>
          </a:p>
          <a:p>
            <a:r>
              <a:rPr lang="en-US" sz="1000" dirty="0" smtClean="0">
                <a:latin typeface="+mj-lt"/>
              </a:rPr>
              <a:t>degrees </a:t>
            </a:r>
            <a:r>
              <a:rPr lang="en-US" sz="1000" dirty="0">
                <a:latin typeface="+mj-lt"/>
              </a:rPr>
              <a:t>of </a:t>
            </a:r>
            <a:r>
              <a:rPr lang="en-US" sz="1000" dirty="0" smtClean="0">
                <a:latin typeface="+mj-lt"/>
              </a:rPr>
              <a:t>freedom= 66</a:t>
            </a:r>
          </a:p>
          <a:p>
            <a:r>
              <a:rPr lang="en-US" sz="1000" dirty="0" err="1" smtClean="0">
                <a:latin typeface="+mj-lt"/>
              </a:rPr>
              <a:t>pvalue</a:t>
            </a:r>
            <a:r>
              <a:rPr lang="en-US" sz="1000" dirty="0" smtClean="0">
                <a:latin typeface="+mj-lt"/>
              </a:rPr>
              <a:t> </a:t>
            </a:r>
            <a:r>
              <a:rPr lang="en-US" sz="1000" dirty="0">
                <a:latin typeface="+mj-lt"/>
              </a:rPr>
              <a:t>= </a:t>
            </a:r>
            <a:r>
              <a:rPr lang="en-US" sz="1000" dirty="0" smtClean="0">
                <a:latin typeface="+mj-lt"/>
              </a:rPr>
              <a:t>0.000 </a:t>
            </a:r>
            <a:endParaRPr lang="es-ES" sz="1000" dirty="0">
              <a:latin typeface="+mj-lt"/>
            </a:endParaRPr>
          </a:p>
        </p:txBody>
      </p:sp>
      <p:graphicFrame>
        <p:nvGraphicFramePr>
          <p:cNvPr id="12" name="4 Marcador de contenid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11088858"/>
              </p:ext>
            </p:extLst>
          </p:nvPr>
        </p:nvGraphicFramePr>
        <p:xfrm>
          <a:off x="4932041" y="2060848"/>
          <a:ext cx="3672407" cy="31013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64357"/>
                <a:gridCol w="769350"/>
                <a:gridCol w="769350"/>
                <a:gridCol w="769350"/>
              </a:tblGrid>
              <a:tr h="38864">
                <a:tc gridSpan="4">
                  <a:txBody>
                    <a:bodyPr/>
                    <a:lstStyle/>
                    <a:p>
                      <a:pPr algn="l" fontAlgn="b"/>
                      <a:r>
                        <a:rPr lang="es-ES" sz="1100" b="1" u="none" strike="noStrike" dirty="0" err="1" smtClean="0">
                          <a:effectLst/>
                        </a:rPr>
                        <a:t>Dependent</a:t>
                      </a:r>
                      <a:r>
                        <a:rPr lang="es-ES" sz="1100" b="1" u="none" strike="noStrike" dirty="0" smtClean="0">
                          <a:effectLst/>
                        </a:rPr>
                        <a:t> variable:</a:t>
                      </a:r>
                      <a:r>
                        <a:rPr lang="es-ES" sz="1100" b="1" u="none" strike="noStrike" baseline="0" dirty="0" smtClean="0">
                          <a:effectLst/>
                        </a:rPr>
                        <a:t> </a:t>
                      </a:r>
                      <a:r>
                        <a:rPr lang="es-ES" sz="1100" b="1" u="none" strike="noStrike" baseline="0" dirty="0" err="1" smtClean="0">
                          <a:effectLst/>
                        </a:rPr>
                        <a:t>lpvr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u="none" strike="noStrike">
                          <a:effectLst/>
                        </a:rPr>
                        <a:t>R-squared</a:t>
                      </a:r>
                      <a:endParaRPr lang="es-E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 dirty="0" smtClean="0">
                          <a:effectLst/>
                          <a:latin typeface="+mj-lt"/>
                        </a:rPr>
                        <a:t>0.698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u="none" strike="noStrike" dirty="0">
                          <a:effectLst/>
                        </a:rPr>
                        <a:t>sigma^2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0.003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u="none" strike="noStrike" dirty="0">
                          <a:effectLst/>
                        </a:rPr>
                        <a:t>log-</a:t>
                      </a:r>
                      <a:r>
                        <a:rPr lang="es-ES" sz="1100" b="1" u="none" strike="noStrike" dirty="0" err="1">
                          <a:effectLst/>
                        </a:rPr>
                        <a:t>likelihood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 dirty="0" smtClean="0">
                          <a:effectLst/>
                          <a:latin typeface="+mj-lt"/>
                        </a:rPr>
                        <a:t>1146.038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</a:tr>
              <a:tr h="182880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 dirty="0" smtClean="0">
                          <a:effectLst/>
                        </a:rPr>
                        <a:t>****************************************************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u="none" strike="noStrike" dirty="0">
                          <a:effectLst/>
                        </a:rPr>
                        <a:t>Variable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u="none" strike="noStrike" dirty="0" err="1">
                          <a:effectLst/>
                        </a:rPr>
                        <a:t>Coefficient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u="none" strike="noStrike">
                          <a:effectLst/>
                        </a:rPr>
                        <a:t>t-stat</a:t>
                      </a:r>
                      <a:endParaRPr lang="es-E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u="none" strike="noStrike" dirty="0" err="1">
                          <a:effectLst/>
                        </a:rPr>
                        <a:t>pvalue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lstk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-0.314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-5.895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0.000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lrpc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0.612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22.273</a:t>
                      </a:r>
                    </a:p>
                  </a:txBody>
                  <a:tcPr marL="9525" marR="9525" marT="9525" marB="0" anchor="b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0.000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lact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0.240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3.532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0.000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lune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-0.005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-0.353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0.724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lagr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-0.086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-10.241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0.000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lind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-0.025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-1.575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0.115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lcot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0.011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0.623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0.534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itr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4.252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0.000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lhst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0.067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4.862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0.000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srp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4.205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0.000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spat.aut</a:t>
                      </a:r>
                      <a:r>
                        <a:rPr lang="es-E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0.448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11.458</a:t>
                      </a: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0.000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3" name="12 Rectángulo"/>
          <p:cNvSpPr/>
          <p:nvPr/>
        </p:nvSpPr>
        <p:spPr>
          <a:xfrm>
            <a:off x="4896545" y="5261138"/>
            <a:ext cx="3203848" cy="55399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000" dirty="0">
                <a:latin typeface="+mj-lt"/>
              </a:rPr>
              <a:t>LR-test joint significance spatial fixed </a:t>
            </a:r>
            <a:r>
              <a:rPr lang="en-US" sz="1000" dirty="0" smtClean="0">
                <a:latin typeface="+mj-lt"/>
              </a:rPr>
              <a:t>effects</a:t>
            </a:r>
            <a:r>
              <a:rPr lang="en-US" sz="1000" dirty="0"/>
              <a:t> = </a:t>
            </a:r>
            <a:r>
              <a:rPr lang="en-US" sz="1000" dirty="0" smtClean="0"/>
              <a:t>369.852</a:t>
            </a:r>
          </a:p>
          <a:p>
            <a:r>
              <a:rPr lang="en-US" sz="1000" dirty="0" smtClean="0">
                <a:latin typeface="+mj-lt"/>
              </a:rPr>
              <a:t>degrees </a:t>
            </a:r>
            <a:r>
              <a:rPr lang="en-US" sz="1000" dirty="0">
                <a:latin typeface="+mj-lt"/>
              </a:rPr>
              <a:t>of </a:t>
            </a:r>
            <a:r>
              <a:rPr lang="en-US" sz="1000" dirty="0" smtClean="0">
                <a:latin typeface="+mj-lt"/>
              </a:rPr>
              <a:t>freedom= 66</a:t>
            </a:r>
          </a:p>
          <a:p>
            <a:r>
              <a:rPr lang="en-US" sz="1000" dirty="0" err="1" smtClean="0">
                <a:latin typeface="+mj-lt"/>
              </a:rPr>
              <a:t>pvalue</a:t>
            </a:r>
            <a:r>
              <a:rPr lang="en-US" sz="1000" dirty="0" smtClean="0">
                <a:latin typeface="+mj-lt"/>
              </a:rPr>
              <a:t> </a:t>
            </a:r>
            <a:r>
              <a:rPr lang="en-US" sz="1000" dirty="0">
                <a:latin typeface="+mj-lt"/>
              </a:rPr>
              <a:t>= </a:t>
            </a:r>
            <a:r>
              <a:rPr lang="en-US" sz="1000" dirty="0" smtClean="0">
                <a:latin typeface="+mj-lt"/>
              </a:rPr>
              <a:t>0.000 </a:t>
            </a:r>
            <a:endParaRPr lang="es-ES" sz="1000" dirty="0">
              <a:latin typeface="+mj-lt"/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867569" y="5949280"/>
            <a:ext cx="3203848" cy="55399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000" dirty="0" smtClean="0">
                <a:latin typeface="+mj-lt"/>
              </a:rPr>
              <a:t>LRCOM-test </a:t>
            </a:r>
            <a:r>
              <a:rPr lang="en-US" sz="1000" dirty="0"/>
              <a:t>= </a:t>
            </a:r>
            <a:r>
              <a:rPr lang="en-US" sz="1000" dirty="0" smtClean="0"/>
              <a:t>258.725</a:t>
            </a:r>
          </a:p>
          <a:p>
            <a:r>
              <a:rPr lang="en-US" sz="1000" dirty="0" smtClean="0"/>
              <a:t>d</a:t>
            </a:r>
            <a:r>
              <a:rPr lang="en-US" sz="1000" dirty="0" smtClean="0">
                <a:latin typeface="+mj-lt"/>
              </a:rPr>
              <a:t>egrees </a:t>
            </a:r>
            <a:r>
              <a:rPr lang="en-US" sz="1000" dirty="0">
                <a:latin typeface="+mj-lt"/>
              </a:rPr>
              <a:t>of </a:t>
            </a:r>
            <a:r>
              <a:rPr lang="en-US" sz="1000" dirty="0" smtClean="0">
                <a:latin typeface="+mj-lt"/>
              </a:rPr>
              <a:t>freedom= 10</a:t>
            </a:r>
          </a:p>
          <a:p>
            <a:r>
              <a:rPr lang="en-US" sz="1000" dirty="0" err="1" smtClean="0">
                <a:latin typeface="+mj-lt"/>
              </a:rPr>
              <a:t>pvalue</a:t>
            </a:r>
            <a:r>
              <a:rPr lang="en-US" sz="1000" dirty="0" smtClean="0">
                <a:latin typeface="+mj-lt"/>
              </a:rPr>
              <a:t> </a:t>
            </a:r>
            <a:r>
              <a:rPr lang="en-US" sz="1000" dirty="0">
                <a:latin typeface="+mj-lt"/>
              </a:rPr>
              <a:t>= </a:t>
            </a:r>
            <a:r>
              <a:rPr lang="en-US" sz="1000" dirty="0" smtClean="0">
                <a:latin typeface="+mj-lt"/>
              </a:rPr>
              <a:t>0.000 </a:t>
            </a:r>
            <a:endParaRPr lang="es-ES" sz="1000" dirty="0">
              <a:latin typeface="+mj-lt"/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4896544" y="5970959"/>
            <a:ext cx="3203848" cy="55399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000" dirty="0" smtClean="0">
                <a:latin typeface="+mj-lt"/>
              </a:rPr>
              <a:t>LRCOM-test </a:t>
            </a:r>
            <a:r>
              <a:rPr lang="en-US" sz="1000" dirty="0">
                <a:latin typeface="+mj-lt"/>
              </a:rPr>
              <a:t>= </a:t>
            </a:r>
            <a:r>
              <a:rPr lang="en-US" sz="1000" dirty="0" smtClean="0">
                <a:latin typeface="+mj-lt"/>
              </a:rPr>
              <a:t>50.960</a:t>
            </a:r>
          </a:p>
          <a:p>
            <a:r>
              <a:rPr lang="en-US" sz="1000" dirty="0" smtClean="0"/>
              <a:t>d</a:t>
            </a:r>
            <a:r>
              <a:rPr lang="en-US" sz="1000" dirty="0" smtClean="0">
                <a:latin typeface="+mj-lt"/>
              </a:rPr>
              <a:t>egrees </a:t>
            </a:r>
            <a:r>
              <a:rPr lang="en-US" sz="1000" dirty="0">
                <a:latin typeface="+mj-lt"/>
              </a:rPr>
              <a:t>of </a:t>
            </a:r>
            <a:r>
              <a:rPr lang="en-US" sz="1000" dirty="0" smtClean="0">
                <a:latin typeface="+mj-lt"/>
              </a:rPr>
              <a:t>freedom= 10</a:t>
            </a:r>
          </a:p>
          <a:p>
            <a:r>
              <a:rPr lang="en-US" sz="1000" dirty="0" err="1" smtClean="0">
                <a:latin typeface="+mj-lt"/>
              </a:rPr>
              <a:t>pvalue</a:t>
            </a:r>
            <a:r>
              <a:rPr lang="en-US" sz="1000" dirty="0" smtClean="0">
                <a:latin typeface="+mj-lt"/>
              </a:rPr>
              <a:t> </a:t>
            </a:r>
            <a:r>
              <a:rPr lang="en-US" sz="1000" dirty="0">
                <a:latin typeface="+mj-lt"/>
              </a:rPr>
              <a:t>= </a:t>
            </a:r>
            <a:r>
              <a:rPr lang="en-US" sz="1000" dirty="0" smtClean="0">
                <a:latin typeface="+mj-lt"/>
              </a:rPr>
              <a:t>0.000 </a:t>
            </a:r>
            <a:endParaRPr lang="es-ES" sz="1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6326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27584" y="274638"/>
            <a:ext cx="8250882" cy="778098"/>
          </a:xfrm>
        </p:spPr>
        <p:txBody>
          <a:bodyPr>
            <a:noAutofit/>
          </a:bodyPr>
          <a:lstStyle/>
          <a:p>
            <a:r>
              <a:rPr lang="en-US" sz="2000" b="1" dirty="0"/>
              <a:t>Pooled dynamic model with spatially lagged dependent variable Dependent Variable =  </a:t>
            </a:r>
            <a:r>
              <a:rPr lang="en-US" sz="2000" b="1" dirty="0" err="1"/>
              <a:t>lpvr</a:t>
            </a:r>
            <a:r>
              <a:rPr lang="en-US" sz="2000" b="1" dirty="0"/>
              <a:t> </a:t>
            </a:r>
            <a:endParaRPr lang="es-ES" sz="2000" dirty="0"/>
          </a:p>
        </p:txBody>
      </p:sp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24859872"/>
              </p:ext>
            </p:extLst>
          </p:nvPr>
        </p:nvGraphicFramePr>
        <p:xfrm>
          <a:off x="827584" y="1700808"/>
          <a:ext cx="3744416" cy="32689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91108"/>
                <a:gridCol w="784436"/>
                <a:gridCol w="784436"/>
                <a:gridCol w="784436"/>
              </a:tblGrid>
              <a:tr h="38864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u="none" strike="noStrike" dirty="0" err="1" smtClean="0">
                          <a:effectLst/>
                        </a:rPr>
                        <a:t>Dependent</a:t>
                      </a:r>
                      <a:r>
                        <a:rPr lang="es-ES" sz="1100" b="1" u="none" strike="noStrike" dirty="0" smtClean="0">
                          <a:effectLst/>
                        </a:rPr>
                        <a:t> variable:</a:t>
                      </a:r>
                      <a:r>
                        <a:rPr lang="es-ES" sz="1100" b="1" u="none" strike="noStrike" baseline="0" dirty="0" smtClean="0">
                          <a:effectLst/>
                        </a:rPr>
                        <a:t> </a:t>
                      </a:r>
                      <a:r>
                        <a:rPr lang="es-ES" sz="1100" b="1" u="none" strike="noStrike" baseline="0" dirty="0" err="1" smtClean="0">
                          <a:effectLst/>
                        </a:rPr>
                        <a:t>lpvr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u="none" strike="noStrike">
                          <a:effectLst/>
                        </a:rPr>
                        <a:t>R-squared</a:t>
                      </a:r>
                      <a:endParaRPr lang="es-E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0.428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u="none" strike="noStrike" dirty="0">
                          <a:effectLst/>
                        </a:rPr>
                        <a:t>sigma^2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0.002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u="none" strike="noStrike" dirty="0">
                          <a:effectLst/>
                        </a:rPr>
                        <a:t>log-</a:t>
                      </a:r>
                      <a:r>
                        <a:rPr lang="es-ES" sz="1100" b="1" u="none" strike="noStrike" dirty="0" err="1">
                          <a:effectLst/>
                        </a:rPr>
                        <a:t>likelihood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5368.89 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</a:tr>
              <a:tr h="182880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 dirty="0" smtClean="0">
                          <a:effectLst/>
                        </a:rPr>
                        <a:t>****************************************************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u="none" strike="noStrike" dirty="0">
                          <a:effectLst/>
                        </a:rPr>
                        <a:t>Variable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u="none" strike="noStrike" dirty="0" err="1" smtClean="0">
                          <a:effectLst/>
                        </a:rPr>
                        <a:t>Coeffic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u="none" strike="noStrike">
                          <a:effectLst/>
                        </a:rPr>
                        <a:t>t-stat</a:t>
                      </a:r>
                      <a:endParaRPr lang="es-E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u="none" strike="noStrike" dirty="0" err="1">
                          <a:effectLst/>
                        </a:rPr>
                        <a:t>pvalue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pvr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(-1)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0.762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47.750</a:t>
                      </a: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0.000</a:t>
                      </a:r>
                    </a:p>
                  </a:txBody>
                  <a:tcPr marL="7620" marR="7620" marT="762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rpc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0.141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2.457</a:t>
                      </a: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0.014</a:t>
                      </a:r>
                    </a:p>
                  </a:txBody>
                  <a:tcPr marL="7620" marR="7620" marT="762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une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-0.013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-1.210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0.226</a:t>
                      </a:r>
                    </a:p>
                  </a:txBody>
                  <a:tcPr marL="7620" marR="7620" marT="762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agr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0.004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0.343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0.732</a:t>
                      </a:r>
                    </a:p>
                  </a:txBody>
                  <a:tcPr marL="7620" marR="7620" marT="762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ind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-0.173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-1.631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0.164</a:t>
                      </a:r>
                    </a:p>
                  </a:txBody>
                  <a:tcPr marL="7620" marR="7620" marT="762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cot</a:t>
                      </a:r>
                      <a:endParaRPr lang="es-E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0.020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1.254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0.210</a:t>
                      </a:r>
                    </a:p>
                  </a:txBody>
                  <a:tcPr marL="7620" marR="7620" marT="762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itr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0.003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2.672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0.008</a:t>
                      </a:r>
                    </a:p>
                  </a:txBody>
                  <a:tcPr marL="7620" marR="7620" marT="762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stk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-0.123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-1.978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0.048</a:t>
                      </a:r>
                    </a:p>
                  </a:txBody>
                  <a:tcPr marL="7620" marR="7620" marT="762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hst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0.046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4.566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0.000</a:t>
                      </a:r>
                    </a:p>
                  </a:txBody>
                  <a:tcPr marL="7620" marR="7620" marT="762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act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-0.181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-3.400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0.001</a:t>
                      </a:r>
                    </a:p>
                  </a:txBody>
                  <a:tcPr marL="7620" marR="7620" marT="762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spataut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0.197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8.377</a:t>
                      </a:r>
                    </a:p>
                  </a:txBody>
                  <a:tcPr marL="7620" marR="7620" marT="762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0.000</a:t>
                      </a:r>
                    </a:p>
                  </a:txBody>
                  <a:tcPr marL="7620" marR="7620" marT="762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4 Marcador de contenid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19742297"/>
              </p:ext>
            </p:extLst>
          </p:nvPr>
        </p:nvGraphicFramePr>
        <p:xfrm>
          <a:off x="4860032" y="1700808"/>
          <a:ext cx="3744416" cy="32689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91108"/>
                <a:gridCol w="784436"/>
                <a:gridCol w="784436"/>
                <a:gridCol w="784436"/>
              </a:tblGrid>
              <a:tr h="38864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u="none" strike="noStrike" dirty="0" err="1" smtClean="0">
                          <a:effectLst/>
                        </a:rPr>
                        <a:t>Dependent</a:t>
                      </a:r>
                      <a:r>
                        <a:rPr lang="es-ES" sz="1100" b="1" u="none" strike="noStrike" dirty="0" smtClean="0">
                          <a:effectLst/>
                        </a:rPr>
                        <a:t> variable:</a:t>
                      </a:r>
                      <a:r>
                        <a:rPr lang="es-ES" sz="1100" b="1" u="none" strike="noStrike" baseline="0" dirty="0" smtClean="0">
                          <a:effectLst/>
                        </a:rPr>
                        <a:t> </a:t>
                      </a:r>
                      <a:r>
                        <a:rPr lang="es-ES" sz="1100" b="1" u="none" strike="noStrike" baseline="0" dirty="0" err="1" smtClean="0">
                          <a:effectLst/>
                        </a:rPr>
                        <a:t>lpvr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u="none" strike="noStrike">
                          <a:effectLst/>
                        </a:rPr>
                        <a:t>R-squared</a:t>
                      </a:r>
                      <a:endParaRPr lang="es-E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0.272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u="none" strike="noStrike" dirty="0">
                          <a:effectLst/>
                        </a:rPr>
                        <a:t>sigma^2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0.002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u="none" strike="noStrike" dirty="0">
                          <a:effectLst/>
                        </a:rPr>
                        <a:t>log-</a:t>
                      </a:r>
                      <a:r>
                        <a:rPr lang="es-ES" sz="1100" b="1" u="none" strike="noStrike" dirty="0" err="1">
                          <a:effectLst/>
                        </a:rPr>
                        <a:t>likelihood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-1044.704 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</a:tr>
              <a:tr h="182880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 dirty="0" smtClean="0">
                          <a:effectLst/>
                        </a:rPr>
                        <a:t>****************************************************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u="none" strike="noStrike" dirty="0">
                          <a:effectLst/>
                        </a:rPr>
                        <a:t>Variable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u="none" strike="noStrike" dirty="0" err="1" smtClean="0">
                          <a:effectLst/>
                        </a:rPr>
                        <a:t>Coeffic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u="none" strike="noStrike">
                          <a:effectLst/>
                        </a:rPr>
                        <a:t>t-stat</a:t>
                      </a:r>
                      <a:endParaRPr lang="es-E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u="none" strike="noStrike" dirty="0" err="1">
                          <a:effectLst/>
                        </a:rPr>
                        <a:t>pvalue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pvr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(-1)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0.387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11.321</a:t>
                      </a: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0.000</a:t>
                      </a:r>
                    </a:p>
                  </a:txBody>
                  <a:tcPr marL="7620" marR="7620" marT="762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rpc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0.114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1.483</a:t>
                      </a: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0.138</a:t>
                      </a:r>
                    </a:p>
                  </a:txBody>
                  <a:tcPr marL="7620" marR="7620" marT="762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une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-0.001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-0.118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0.906</a:t>
                      </a:r>
                    </a:p>
                  </a:txBody>
                  <a:tcPr marL="7620" marR="7620" marT="762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agr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-0.003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-0.236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0.813</a:t>
                      </a:r>
                    </a:p>
                  </a:txBody>
                  <a:tcPr marL="7620" marR="7620" marT="762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ind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-0.015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-0.730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0.466</a:t>
                      </a:r>
                    </a:p>
                  </a:txBody>
                  <a:tcPr marL="7620" marR="7620" marT="762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cot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0.011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0.622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0.534</a:t>
                      </a:r>
                    </a:p>
                  </a:txBody>
                  <a:tcPr marL="7620" marR="7620" marT="762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itr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0.003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3.353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0.001</a:t>
                      </a:r>
                    </a:p>
                  </a:txBody>
                  <a:tcPr marL="7620" marR="7620" marT="762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stk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0.139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0.567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0.570</a:t>
                      </a:r>
                    </a:p>
                  </a:txBody>
                  <a:tcPr marL="7620" marR="7620" marT="762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hst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0.012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0.987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0.324</a:t>
                      </a:r>
                    </a:p>
                  </a:txBody>
                  <a:tcPr marL="7620" marR="7620" marT="762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act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-0.113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-1.530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0.126</a:t>
                      </a:r>
                    </a:p>
                  </a:txBody>
                  <a:tcPr marL="7620" marR="7620" marT="762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spataut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0.481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13.436</a:t>
                      </a:r>
                    </a:p>
                  </a:txBody>
                  <a:tcPr marL="7620" marR="7620" marT="762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0.000</a:t>
                      </a:r>
                    </a:p>
                  </a:txBody>
                  <a:tcPr marL="7620" marR="7620" marT="762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7172829"/>
              </p:ext>
            </p:extLst>
          </p:nvPr>
        </p:nvGraphicFramePr>
        <p:xfrm>
          <a:off x="5076056" y="5229200"/>
          <a:ext cx="3528392" cy="12801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82098"/>
                <a:gridCol w="882098"/>
                <a:gridCol w="882098"/>
                <a:gridCol w="882098"/>
              </a:tblGrid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u="none" strike="noStrike" dirty="0">
                          <a:effectLst/>
                        </a:rPr>
                        <a:t>sigma^2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0.002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b="1" dirty="0" smtClean="0"/>
                        <a:t>R2</a:t>
                      </a:r>
                      <a:endParaRPr lang="es-ES" sz="1000" b="1" dirty="0"/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0.269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u="none" strike="noStrike" dirty="0" smtClean="0">
                          <a:effectLst/>
                        </a:rPr>
                        <a:t>log-</a:t>
                      </a:r>
                      <a:r>
                        <a:rPr lang="es-ES" sz="1100" b="1" u="none" strike="noStrike" dirty="0" err="1" smtClean="0">
                          <a:effectLst/>
                        </a:rPr>
                        <a:t>likelih</a:t>
                      </a:r>
                      <a:r>
                        <a:rPr lang="es-ES" sz="1100" b="1" u="none" strike="noStrike" dirty="0" smtClean="0">
                          <a:effectLst/>
                        </a:rPr>
                        <a:t>.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-</a:t>
                      </a:r>
                      <a:r>
                        <a:rPr lang="es-ES" sz="1100" u="none" strike="noStrike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1045.002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1100" dirty="0"/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u="none" strike="noStrike" dirty="0">
                          <a:effectLst/>
                        </a:rPr>
                        <a:t>Variable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 dirty="0" err="1">
                          <a:effectLst/>
                        </a:rPr>
                        <a:t>Coefficient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t-</a:t>
                      </a:r>
                      <a:r>
                        <a:rPr lang="es-ES" sz="11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stat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pval</a:t>
                      </a:r>
                      <a:r>
                        <a:rPr lang="es-ES" sz="1100" u="none" strike="noStrike" dirty="0" err="1" smtClean="0">
                          <a:effectLst/>
                        </a:rPr>
                        <a:t>t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u="none" strike="noStrike" dirty="0" err="1">
                          <a:effectLst/>
                        </a:rPr>
                        <a:t>pvr</a:t>
                      </a:r>
                      <a:r>
                        <a:rPr lang="es-ES" sz="1100" b="1" u="none" strike="noStrike" dirty="0">
                          <a:effectLst/>
                        </a:rPr>
                        <a:t>(-1)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0.380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>
                          <a:effectLst/>
                          <a:latin typeface="Calibri" pitchFamily="34" charset="0"/>
                          <a:cs typeface="Calibri" pitchFamily="34" charset="0"/>
                        </a:rPr>
                        <a:t>11.495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>
                          <a:effectLst/>
                          <a:latin typeface="Calibri" pitchFamily="34" charset="0"/>
                          <a:cs typeface="Calibri" pitchFamily="34" charset="0"/>
                        </a:rPr>
                        <a:t>0.000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7620" marR="7620" marT="762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u="none" strike="noStrike" dirty="0" err="1">
                          <a:effectLst/>
                        </a:rPr>
                        <a:t>rpc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0.128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>
                          <a:effectLst/>
                          <a:latin typeface="Calibri" pitchFamily="34" charset="0"/>
                          <a:cs typeface="Calibri" pitchFamily="34" charset="0"/>
                        </a:rPr>
                        <a:t>2.096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>
                          <a:effectLst/>
                          <a:latin typeface="Calibri" pitchFamily="34" charset="0"/>
                          <a:cs typeface="Calibri" pitchFamily="34" charset="0"/>
                        </a:rPr>
                        <a:t>0.036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7620" marR="7620" marT="762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u="none" strike="noStrike" dirty="0" err="1" smtClean="0">
                          <a:effectLst/>
                        </a:rPr>
                        <a:t>Itr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0.003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>
                          <a:effectLst/>
                          <a:latin typeface="Calibri" pitchFamily="34" charset="0"/>
                          <a:cs typeface="Calibri" pitchFamily="34" charset="0"/>
                        </a:rPr>
                        <a:t>3.781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>
                          <a:effectLst/>
                          <a:latin typeface="Calibri" pitchFamily="34" charset="0"/>
                          <a:cs typeface="Calibri" pitchFamily="34" charset="0"/>
                        </a:rPr>
                        <a:t>0.000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7620" marR="7620" marT="762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u="none" strike="noStrike" dirty="0" err="1">
                          <a:effectLst/>
                        </a:rPr>
                        <a:t>spataut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0.501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14.796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7620" marR="7620" marT="762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0.000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7620" marR="7620" marT="762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9" name="1 Título"/>
          <p:cNvSpPr txBox="1">
            <a:spLocks/>
          </p:cNvSpPr>
          <p:nvPr/>
        </p:nvSpPr>
        <p:spPr>
          <a:xfrm>
            <a:off x="1979712" y="1196752"/>
            <a:ext cx="1368152" cy="576064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300" kern="1200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9pPr>
            <a:extLst/>
          </a:lstStyle>
          <a:p>
            <a:pPr marL="342900" indent="-342900"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r>
              <a:rPr lang="es-MX" sz="1600" dirty="0" smtClean="0">
                <a:solidFill>
                  <a:schemeClr val="tx2">
                    <a:satMod val="130000"/>
                  </a:schemeClr>
                </a:solidFill>
              </a:rPr>
              <a:t>LEVELS</a:t>
            </a:r>
            <a:endParaRPr lang="es-MX" sz="1600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10" name="1 Título"/>
          <p:cNvSpPr txBox="1">
            <a:spLocks/>
          </p:cNvSpPr>
          <p:nvPr/>
        </p:nvSpPr>
        <p:spPr>
          <a:xfrm>
            <a:off x="5796136" y="1124744"/>
            <a:ext cx="2232248" cy="576064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300" kern="1200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9pPr>
            <a:extLst/>
          </a:lstStyle>
          <a:p>
            <a:pPr marL="342900" indent="-342900"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r>
              <a:rPr lang="es-MX" sz="1600" dirty="0" smtClean="0">
                <a:solidFill>
                  <a:schemeClr val="tx2">
                    <a:satMod val="130000"/>
                  </a:schemeClr>
                </a:solidFill>
              </a:rPr>
              <a:t>INCREMENTS</a:t>
            </a:r>
            <a:endParaRPr lang="es-MX" sz="1600" dirty="0">
              <a:solidFill>
                <a:schemeClr val="tx2">
                  <a:satMod val="130000"/>
                </a:schemeClr>
              </a:solidFill>
            </a:endParaRPr>
          </a:p>
        </p:txBody>
      </p:sp>
      <p:graphicFrame>
        <p:nvGraphicFramePr>
          <p:cNvPr id="8" name="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641414"/>
              </p:ext>
            </p:extLst>
          </p:nvPr>
        </p:nvGraphicFramePr>
        <p:xfrm>
          <a:off x="899592" y="5157192"/>
          <a:ext cx="3528392" cy="14630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82098"/>
                <a:gridCol w="882098"/>
                <a:gridCol w="882098"/>
                <a:gridCol w="882098"/>
              </a:tblGrid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u="none" strike="noStrike" dirty="0">
                          <a:effectLst/>
                        </a:rPr>
                        <a:t>sigma^2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0.002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b="1" dirty="0" smtClean="0"/>
                        <a:t>R2</a:t>
                      </a:r>
                      <a:endParaRPr lang="es-ES" sz="1000" b="1" dirty="0"/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0.417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u="none" strike="noStrike" dirty="0" smtClean="0">
                          <a:effectLst/>
                        </a:rPr>
                        <a:t>log-</a:t>
                      </a:r>
                      <a:r>
                        <a:rPr lang="es-ES" sz="1100" b="1" u="none" strike="noStrike" dirty="0" err="1" smtClean="0">
                          <a:effectLst/>
                        </a:rPr>
                        <a:t>likelih</a:t>
                      </a:r>
                      <a:r>
                        <a:rPr lang="es-ES" sz="1100" b="1" u="none" strike="noStrike" dirty="0" smtClean="0">
                          <a:effectLst/>
                        </a:rPr>
                        <a:t>.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5368.17 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1100" dirty="0"/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u="none" strike="noStrike" dirty="0">
                          <a:effectLst/>
                        </a:rPr>
                        <a:t>Variable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 dirty="0" err="1">
                          <a:effectLst/>
                        </a:rPr>
                        <a:t>Coefficient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t-</a:t>
                      </a:r>
                      <a:r>
                        <a:rPr lang="es-ES" sz="11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stat</a:t>
                      </a:r>
                      <a:endParaRPr lang="es-ES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pval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u="none" strike="noStrike" dirty="0" err="1">
                          <a:effectLst/>
                        </a:rPr>
                        <a:t>pvr</a:t>
                      </a:r>
                      <a:r>
                        <a:rPr lang="es-ES" sz="1100" b="1" u="none" strike="noStrike" dirty="0">
                          <a:effectLst/>
                        </a:rPr>
                        <a:t>(-1)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0.742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48.332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0.000</a:t>
                      </a:r>
                    </a:p>
                  </a:txBody>
                  <a:tcPr marL="7620" marR="7620" marT="762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u="none" strike="noStrike" dirty="0" err="1">
                          <a:effectLst/>
                        </a:rPr>
                        <a:t>rpc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0.189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5.438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0.000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7620" marR="7620" marT="762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hst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0.094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7.442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0.000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7620" marR="7620" marT="762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u="none" strike="noStrike" dirty="0" err="1" smtClean="0">
                          <a:effectLst/>
                        </a:rPr>
                        <a:t>itr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-0.012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-4.231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0.000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7620" marR="7620" marT="762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u="none" strike="noStrike" dirty="0" err="1">
                          <a:effectLst/>
                        </a:rPr>
                        <a:t>spataut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0.384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16.347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7620" marR="7620" marT="762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0.000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7620" marR="7620" marT="762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68374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27584" y="274638"/>
            <a:ext cx="8250882" cy="778098"/>
          </a:xfrm>
        </p:spPr>
        <p:txBody>
          <a:bodyPr>
            <a:noAutofit/>
          </a:bodyPr>
          <a:lstStyle/>
          <a:p>
            <a:r>
              <a:rPr lang="en-US" sz="2000" b="1" dirty="0"/>
              <a:t>Pooled </a:t>
            </a:r>
            <a:r>
              <a:rPr lang="en-US" sz="2000" b="1" dirty="0" smtClean="0"/>
              <a:t>dynamic model </a:t>
            </a:r>
            <a:r>
              <a:rPr lang="en-US" sz="2000" b="1" dirty="0"/>
              <a:t>with spatially lagged dependent </a:t>
            </a:r>
            <a:r>
              <a:rPr lang="en-US" sz="2000" b="1" dirty="0" smtClean="0"/>
              <a:t>variable and a BREAK in 2007. Dependent </a:t>
            </a:r>
            <a:r>
              <a:rPr lang="en-US" sz="2000" b="1" dirty="0"/>
              <a:t>Variable = 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lpvr</a:t>
            </a:r>
            <a:r>
              <a:rPr lang="en-US" sz="2000" b="1" dirty="0" smtClean="0"/>
              <a:t>.  INCREMENTS </a:t>
            </a:r>
            <a:endParaRPr lang="es-ES" sz="2000" dirty="0"/>
          </a:p>
        </p:txBody>
      </p:sp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58796170"/>
              </p:ext>
            </p:extLst>
          </p:nvPr>
        </p:nvGraphicFramePr>
        <p:xfrm>
          <a:off x="827584" y="1700808"/>
          <a:ext cx="3744416" cy="32689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91108"/>
                <a:gridCol w="784436"/>
                <a:gridCol w="784436"/>
                <a:gridCol w="784436"/>
              </a:tblGrid>
              <a:tr h="38864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u="none" strike="noStrike" dirty="0" err="1" smtClean="0">
                          <a:effectLst/>
                        </a:rPr>
                        <a:t>Dependent</a:t>
                      </a:r>
                      <a:r>
                        <a:rPr lang="es-ES" sz="1100" b="1" u="none" strike="noStrike" dirty="0" smtClean="0">
                          <a:effectLst/>
                        </a:rPr>
                        <a:t> variable:</a:t>
                      </a:r>
                      <a:r>
                        <a:rPr lang="es-ES" sz="1100" b="1" u="none" strike="noStrike" baseline="0" dirty="0" smtClean="0">
                          <a:effectLst/>
                        </a:rPr>
                        <a:t> </a:t>
                      </a:r>
                      <a:r>
                        <a:rPr lang="es-ES" sz="1100" b="1" u="none" strike="noStrike" baseline="0" dirty="0" err="1" smtClean="0">
                          <a:effectLst/>
                        </a:rPr>
                        <a:t>lpvr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u="none" strike="noStrike">
                          <a:effectLst/>
                        </a:rPr>
                        <a:t>R-squared</a:t>
                      </a:r>
                      <a:endParaRPr lang="es-E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0.577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u="none" strike="noStrike" dirty="0">
                          <a:effectLst/>
                        </a:rPr>
                        <a:t>sigma^2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0.002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u="none" strike="noStrike" dirty="0">
                          <a:effectLst/>
                        </a:rPr>
                        <a:t>log-</a:t>
                      </a:r>
                      <a:r>
                        <a:rPr lang="es-ES" sz="1100" b="1" u="none" strike="noStrike" dirty="0" err="1">
                          <a:effectLst/>
                        </a:rPr>
                        <a:t>likelihood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3909.356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</a:tr>
              <a:tr h="182880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 dirty="0" smtClean="0">
                          <a:effectLst/>
                        </a:rPr>
                        <a:t>****************************************************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u="none" strike="noStrike" dirty="0">
                          <a:effectLst/>
                        </a:rPr>
                        <a:t>Variable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u="none" strike="noStrike" dirty="0" err="1" smtClean="0">
                          <a:effectLst/>
                        </a:rPr>
                        <a:t>Coeffic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u="none" strike="noStrike" dirty="0">
                          <a:effectLst/>
                        </a:rPr>
                        <a:t>t-</a:t>
                      </a:r>
                      <a:r>
                        <a:rPr lang="es-ES" sz="1100" b="1" u="none" strike="noStrike" dirty="0" err="1">
                          <a:effectLst/>
                        </a:rPr>
                        <a:t>stat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u="none" strike="noStrike" dirty="0" err="1">
                          <a:effectLst/>
                        </a:rPr>
                        <a:t>pvalue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pvr</a:t>
                      </a:r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(-1)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0.895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38.623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0.000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rpc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0.116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1.599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0.110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-0.093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-1.057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0.291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agr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0.201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0.841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ind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0.347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0.728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cot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0.113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0.910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itr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-0.013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0.589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0.556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stk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1.581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0.114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hst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0.115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0.908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act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0.212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-2.874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0.004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spataut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0.224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7.471</a:t>
                      </a: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0.000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4 Marcador de contenid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03911422"/>
              </p:ext>
            </p:extLst>
          </p:nvPr>
        </p:nvGraphicFramePr>
        <p:xfrm>
          <a:off x="4860032" y="1700808"/>
          <a:ext cx="3744416" cy="32689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24136"/>
                <a:gridCol w="166972"/>
                <a:gridCol w="784436"/>
                <a:gridCol w="784436"/>
                <a:gridCol w="784436"/>
              </a:tblGrid>
              <a:tr h="38864"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ES" sz="1100" b="1" u="none" strike="noStrike" dirty="0" err="1" smtClean="0">
                          <a:effectLst/>
                        </a:rPr>
                        <a:t>Dependent</a:t>
                      </a:r>
                      <a:r>
                        <a:rPr lang="es-ES" sz="1100" b="1" u="none" strike="noStrike" dirty="0" smtClean="0">
                          <a:effectLst/>
                        </a:rPr>
                        <a:t> variable:</a:t>
                      </a:r>
                      <a:r>
                        <a:rPr lang="es-ES" sz="1100" b="1" u="none" strike="noStrike" baseline="0" dirty="0" smtClean="0">
                          <a:effectLst/>
                        </a:rPr>
                        <a:t> </a:t>
                      </a:r>
                      <a:r>
                        <a:rPr lang="es-ES" sz="1100" b="1" u="none" strike="noStrike" baseline="0" dirty="0" err="1" smtClean="0">
                          <a:effectLst/>
                        </a:rPr>
                        <a:t>lpvr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</a:tr>
              <a:tr h="182880"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ES" sz="1100" b="1" u="none" strike="noStrike">
                          <a:effectLst/>
                        </a:rPr>
                        <a:t>R-squared</a:t>
                      </a:r>
                      <a:endParaRPr lang="es-E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0.198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</a:tr>
              <a:tr h="182880"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ES" sz="1100" b="1" u="none" strike="noStrike" dirty="0">
                          <a:effectLst/>
                        </a:rPr>
                        <a:t>sigma^2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0.003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</a:tr>
              <a:tr h="182880"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ES" sz="1100" b="1" u="none" strike="noStrike" dirty="0">
                          <a:effectLst/>
                        </a:rPr>
                        <a:t>log-</a:t>
                      </a:r>
                      <a:r>
                        <a:rPr lang="es-ES" sz="1100" b="1" u="none" strike="noStrike" dirty="0" err="1">
                          <a:effectLst/>
                        </a:rPr>
                        <a:t>likelihood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238.025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</a:tr>
              <a:tr h="182880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 dirty="0" smtClean="0">
                          <a:effectLst/>
                        </a:rPr>
                        <a:t>****************************************************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u="none" strike="noStrike" dirty="0">
                          <a:effectLst/>
                        </a:rPr>
                        <a:t>Variable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ES" sz="1100" b="1" u="none" strike="noStrike" dirty="0" err="1" smtClean="0">
                          <a:effectLst/>
                        </a:rPr>
                        <a:t>Coeffic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u="none" strike="noStrike" dirty="0">
                          <a:effectLst/>
                        </a:rPr>
                        <a:t>t-</a:t>
                      </a:r>
                      <a:r>
                        <a:rPr lang="es-ES" sz="1100" b="1" u="none" strike="noStrike" dirty="0" err="1">
                          <a:effectLst/>
                        </a:rPr>
                        <a:t>stat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u="none" strike="noStrike" dirty="0" err="1">
                          <a:effectLst/>
                        </a:rPr>
                        <a:t>pvalue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pvr</a:t>
                      </a:r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(-1)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0.471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3.688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0.000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rpc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0.000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0.654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0.513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0.903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-1.105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0.269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agr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0.000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0.004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0.997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ind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0.002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-0.670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0.503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cot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0.005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1.324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0.185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itr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0.003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0.679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0.497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stk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0.014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1.880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0.060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hst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0.000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0.228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0.820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act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0.002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0.408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0.683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spataut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0.444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4.591</a:t>
                      </a: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0.000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" name="1 Título"/>
          <p:cNvSpPr txBox="1">
            <a:spLocks/>
          </p:cNvSpPr>
          <p:nvPr/>
        </p:nvSpPr>
        <p:spPr>
          <a:xfrm>
            <a:off x="1187624" y="1052736"/>
            <a:ext cx="2448272" cy="576064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300" kern="1200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9pPr>
            <a:extLst/>
          </a:lstStyle>
          <a:p>
            <a:pPr marL="342900" indent="-342900"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r>
              <a:rPr lang="es-MX" sz="1600" dirty="0" smtClean="0">
                <a:solidFill>
                  <a:schemeClr val="tx2">
                    <a:satMod val="130000"/>
                  </a:schemeClr>
                </a:solidFill>
              </a:rPr>
              <a:t>PERIOD: 1995-2007</a:t>
            </a:r>
            <a:endParaRPr lang="es-MX" sz="1600" dirty="0">
              <a:solidFill>
                <a:schemeClr val="tx2">
                  <a:satMod val="130000"/>
                </a:schemeClr>
              </a:solidFill>
            </a:endParaRPr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163342"/>
              </p:ext>
            </p:extLst>
          </p:nvPr>
        </p:nvGraphicFramePr>
        <p:xfrm>
          <a:off x="5076056" y="5284048"/>
          <a:ext cx="3528392" cy="10972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82098"/>
                <a:gridCol w="882098"/>
                <a:gridCol w="882098"/>
                <a:gridCol w="882098"/>
              </a:tblGrid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sigma^2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0.002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1" dirty="0" smtClean="0"/>
                        <a:t>R2</a:t>
                      </a:r>
                      <a:endParaRPr lang="es-ES" sz="1000" b="1" dirty="0"/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0.197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u="none" strike="noStrike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log-</a:t>
                      </a:r>
                      <a:r>
                        <a:rPr lang="es-ES" sz="1100" b="1" u="none" strike="noStrike" dirty="0" err="1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likelih</a:t>
                      </a:r>
                      <a:r>
                        <a:rPr lang="es-ES" sz="1100" b="1" u="none" strike="noStrike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.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237.994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1100" dirty="0"/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Variable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 dirty="0" err="1">
                          <a:effectLst/>
                        </a:rPr>
                        <a:t>Coefficient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t-</a:t>
                      </a:r>
                      <a:r>
                        <a:rPr lang="es-ES" sz="11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stat</a:t>
                      </a:r>
                      <a:endParaRPr lang="es-ES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pval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u="none" strike="noStrike" dirty="0" err="1">
                          <a:effectLst/>
                          <a:latin typeface="Calibri" pitchFamily="34" charset="0"/>
                          <a:cs typeface="Calibri" pitchFamily="34" charset="0"/>
                        </a:rPr>
                        <a:t>pvr</a:t>
                      </a:r>
                      <a:r>
                        <a:rPr lang="es-ES" sz="1100" b="1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(-1)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0.467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4.446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0.000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u="none" strike="noStrike" dirty="0" err="1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itr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0.012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1.760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0.078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u="none" strike="noStrike" dirty="0" err="1">
                          <a:effectLst/>
                          <a:latin typeface="Calibri" pitchFamily="34" charset="0"/>
                          <a:cs typeface="Calibri" pitchFamily="34" charset="0"/>
                        </a:rPr>
                        <a:t>spataut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0.492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6.091</a:t>
                      </a: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0.000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8" name="1 Título"/>
          <p:cNvSpPr txBox="1">
            <a:spLocks/>
          </p:cNvSpPr>
          <p:nvPr/>
        </p:nvSpPr>
        <p:spPr>
          <a:xfrm>
            <a:off x="5580112" y="1196752"/>
            <a:ext cx="2448272" cy="576064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300" kern="1200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9pPr>
            <a:extLst/>
          </a:lstStyle>
          <a:p>
            <a:pPr marL="342900" indent="-342900"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r>
              <a:rPr lang="es-MX" sz="1600" dirty="0" smtClean="0">
                <a:solidFill>
                  <a:schemeClr val="tx2">
                    <a:satMod val="130000"/>
                  </a:schemeClr>
                </a:solidFill>
              </a:rPr>
              <a:t>PERIOD:  2008-2011</a:t>
            </a:r>
            <a:endParaRPr lang="es-MX" sz="1600" dirty="0">
              <a:solidFill>
                <a:schemeClr val="tx2">
                  <a:satMod val="130000"/>
                </a:schemeClr>
              </a:solidFill>
            </a:endParaRPr>
          </a:p>
        </p:txBody>
      </p:sp>
      <p:graphicFrame>
        <p:nvGraphicFramePr>
          <p:cNvPr id="9" name="8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3418651"/>
              </p:ext>
            </p:extLst>
          </p:nvPr>
        </p:nvGraphicFramePr>
        <p:xfrm>
          <a:off x="827584" y="5229200"/>
          <a:ext cx="3528392" cy="10972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82098"/>
                <a:gridCol w="882098"/>
                <a:gridCol w="882098"/>
                <a:gridCol w="882098"/>
              </a:tblGrid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sigma^2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0.002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b="1" dirty="0" smtClean="0"/>
                        <a:t>R2</a:t>
                      </a:r>
                      <a:endParaRPr lang="es-ES" sz="1000" b="1" dirty="0"/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0.574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u="none" strike="noStrike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log-</a:t>
                      </a:r>
                      <a:r>
                        <a:rPr lang="es-ES" sz="1100" b="1" u="none" strike="noStrike" dirty="0" err="1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likelih</a:t>
                      </a:r>
                      <a:r>
                        <a:rPr lang="es-ES" sz="1100" b="1" u="none" strike="noStrike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.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3908.442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1100" dirty="0"/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Variable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 dirty="0" err="1">
                          <a:effectLst/>
                        </a:rPr>
                        <a:t>Coefficient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t-</a:t>
                      </a:r>
                      <a:r>
                        <a:rPr lang="es-ES" sz="11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stat</a:t>
                      </a:r>
                      <a:endParaRPr lang="es-ES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pval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u="none" strike="noStrike" dirty="0" err="1">
                          <a:effectLst/>
                          <a:latin typeface="Calibri" pitchFamily="34" charset="0"/>
                          <a:cs typeface="Calibri" pitchFamily="34" charset="0"/>
                        </a:rPr>
                        <a:t>pvr</a:t>
                      </a:r>
                      <a:r>
                        <a:rPr lang="es-ES" sz="1100" b="1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(-1)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0.884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47.631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0.000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u="none" strike="noStrike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une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-0.017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1.913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0.058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u="none" strike="noStrike" dirty="0" err="1">
                          <a:effectLst/>
                          <a:latin typeface="Calibri" pitchFamily="34" charset="0"/>
                          <a:cs typeface="Calibri" pitchFamily="34" charset="0"/>
                        </a:rPr>
                        <a:t>spataut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0.192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8.701</a:t>
                      </a: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0.000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0" name="1 Título"/>
          <p:cNvSpPr txBox="1">
            <a:spLocks/>
          </p:cNvSpPr>
          <p:nvPr/>
        </p:nvSpPr>
        <p:spPr>
          <a:xfrm>
            <a:off x="3635896" y="3717032"/>
            <a:ext cx="1944216" cy="108012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anchor="ctr"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300" kern="1200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9pPr>
            <a:extLst/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es-MX" sz="1600" dirty="0" smtClean="0">
                <a:solidFill>
                  <a:schemeClr val="tx2">
                    <a:satMod val="130000"/>
                  </a:schemeClr>
                </a:solidFill>
              </a:rPr>
              <a:t>LR= 2443.04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es-MX" sz="1600" dirty="0" err="1" smtClean="0">
                <a:solidFill>
                  <a:schemeClr val="tx2">
                    <a:satMod val="130000"/>
                  </a:schemeClr>
                </a:solidFill>
              </a:rPr>
              <a:t>pval</a:t>
            </a:r>
            <a:r>
              <a:rPr lang="es-MX" sz="1600" dirty="0" smtClean="0">
                <a:solidFill>
                  <a:schemeClr val="tx2">
                    <a:satMod val="130000"/>
                  </a:schemeClr>
                </a:solidFill>
              </a:rPr>
              <a:t>=0.000</a:t>
            </a:r>
            <a:endParaRPr lang="es-MX" sz="1600" dirty="0">
              <a:solidFill>
                <a:schemeClr val="tx2">
                  <a:satMod val="13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0212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27584" y="274638"/>
            <a:ext cx="8250882" cy="778098"/>
          </a:xfrm>
        </p:spPr>
        <p:txBody>
          <a:bodyPr>
            <a:noAutofit/>
          </a:bodyPr>
          <a:lstStyle/>
          <a:p>
            <a:r>
              <a:rPr lang="en-US" sz="2000" b="1" dirty="0"/>
              <a:t>Pooled </a:t>
            </a:r>
            <a:r>
              <a:rPr lang="en-US" sz="2000" b="1" dirty="0" smtClean="0"/>
              <a:t>dynamic model </a:t>
            </a:r>
            <a:r>
              <a:rPr lang="en-US" sz="2000" b="1" dirty="0"/>
              <a:t>with spatially lagged dependent </a:t>
            </a:r>
            <a:r>
              <a:rPr lang="en-US" sz="2000" b="1" dirty="0" smtClean="0"/>
              <a:t>variable and a BREAK in 2007. Dependent </a:t>
            </a:r>
            <a:r>
              <a:rPr lang="en-US" sz="2000" b="1" dirty="0"/>
              <a:t>Variable = 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lpvr</a:t>
            </a:r>
            <a:r>
              <a:rPr lang="en-US" sz="2000" b="1" dirty="0" smtClean="0"/>
              <a:t>.  INCREMENTS </a:t>
            </a:r>
            <a:endParaRPr lang="es-ES" sz="2000" dirty="0"/>
          </a:p>
        </p:txBody>
      </p:sp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28355052"/>
              </p:ext>
            </p:extLst>
          </p:nvPr>
        </p:nvGraphicFramePr>
        <p:xfrm>
          <a:off x="827584" y="1700808"/>
          <a:ext cx="3744416" cy="32689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91108"/>
                <a:gridCol w="784436"/>
                <a:gridCol w="784436"/>
                <a:gridCol w="784436"/>
              </a:tblGrid>
              <a:tr h="38864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u="none" strike="noStrike" dirty="0" err="1" smtClean="0">
                          <a:effectLst/>
                        </a:rPr>
                        <a:t>Dependent</a:t>
                      </a:r>
                      <a:r>
                        <a:rPr lang="es-ES" sz="1100" b="1" u="none" strike="noStrike" dirty="0" smtClean="0">
                          <a:effectLst/>
                        </a:rPr>
                        <a:t> variable:</a:t>
                      </a:r>
                      <a:r>
                        <a:rPr lang="es-ES" sz="1100" b="1" u="none" strike="noStrike" baseline="0" dirty="0" smtClean="0">
                          <a:effectLst/>
                        </a:rPr>
                        <a:t> </a:t>
                      </a:r>
                      <a:r>
                        <a:rPr lang="es-ES" sz="1100" b="1" u="none" strike="noStrike" baseline="0" dirty="0" err="1" smtClean="0">
                          <a:effectLst/>
                        </a:rPr>
                        <a:t>lpvr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u="none" strike="noStrike">
                          <a:effectLst/>
                        </a:rPr>
                        <a:t>R-squared</a:t>
                      </a:r>
                      <a:endParaRPr lang="es-E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0.547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u="none" strike="noStrike" dirty="0">
                          <a:effectLst/>
                        </a:rPr>
                        <a:t>sigma^2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0.002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u="none" strike="noStrike" dirty="0">
                          <a:effectLst/>
                        </a:rPr>
                        <a:t>log-</a:t>
                      </a:r>
                      <a:r>
                        <a:rPr lang="es-ES" sz="1100" b="1" u="none" strike="noStrike" dirty="0" err="1">
                          <a:effectLst/>
                        </a:rPr>
                        <a:t>likelihood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754.281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</a:tr>
              <a:tr h="182880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 dirty="0" smtClean="0">
                          <a:effectLst/>
                        </a:rPr>
                        <a:t>****************************************************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u="none" strike="noStrike" dirty="0">
                          <a:effectLst/>
                        </a:rPr>
                        <a:t>Variable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u="none" strike="noStrike" dirty="0" err="1" smtClean="0">
                          <a:effectLst/>
                        </a:rPr>
                        <a:t>Coeffic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u="none" strike="noStrike" dirty="0">
                          <a:effectLst/>
                        </a:rPr>
                        <a:t>t-</a:t>
                      </a:r>
                      <a:r>
                        <a:rPr lang="es-ES" sz="1100" b="1" u="none" strike="noStrike" dirty="0" err="1">
                          <a:effectLst/>
                        </a:rPr>
                        <a:t>stat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u="none" strike="noStrike" dirty="0" err="1">
                          <a:effectLst/>
                        </a:rPr>
                        <a:t>pvalue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pvr</a:t>
                      </a:r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(-1)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0.458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2.436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0.015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rpc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0.929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0.353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-0.565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-0.328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0.743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agr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-0.141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0.887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ind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-0.142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0.887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cot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-0.002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-0.515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0.607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itr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0.438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0.661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stk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0.164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0.869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hst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-0.155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0.877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act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-0.045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0.964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spataut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0.580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6.531</a:t>
                      </a: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0.000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4 Marcador de contenid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91876705"/>
              </p:ext>
            </p:extLst>
          </p:nvPr>
        </p:nvGraphicFramePr>
        <p:xfrm>
          <a:off x="4860032" y="1700808"/>
          <a:ext cx="3744416" cy="32689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24136"/>
                <a:gridCol w="166972"/>
                <a:gridCol w="784436"/>
                <a:gridCol w="784436"/>
                <a:gridCol w="784436"/>
              </a:tblGrid>
              <a:tr h="38864"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ES" sz="1100" b="1" u="none" strike="noStrike" dirty="0" err="1" smtClean="0">
                          <a:effectLst/>
                        </a:rPr>
                        <a:t>Dependent</a:t>
                      </a:r>
                      <a:r>
                        <a:rPr lang="es-ES" sz="1100" b="1" u="none" strike="noStrike" dirty="0" smtClean="0">
                          <a:effectLst/>
                        </a:rPr>
                        <a:t> variable:</a:t>
                      </a:r>
                      <a:r>
                        <a:rPr lang="es-ES" sz="1100" b="1" u="none" strike="noStrike" baseline="0" dirty="0" smtClean="0">
                          <a:effectLst/>
                        </a:rPr>
                        <a:t> </a:t>
                      </a:r>
                      <a:r>
                        <a:rPr lang="es-ES" sz="1100" b="1" u="none" strike="noStrike" baseline="0" dirty="0" err="1" smtClean="0">
                          <a:effectLst/>
                        </a:rPr>
                        <a:t>lpvr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</a:tr>
              <a:tr h="182880"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ES" sz="1100" b="1" u="none" strike="noStrike">
                          <a:effectLst/>
                        </a:rPr>
                        <a:t>R-squared</a:t>
                      </a:r>
                      <a:endParaRPr lang="es-E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0.367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</a:tr>
              <a:tr h="182880"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ES" sz="1100" b="1" u="none" strike="noStrike" dirty="0">
                          <a:effectLst/>
                        </a:rPr>
                        <a:t>sigma^2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0.002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</a:tr>
              <a:tr h="182880"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ES" sz="1100" b="1" u="none" strike="noStrike" dirty="0">
                          <a:effectLst/>
                        </a:rPr>
                        <a:t>log-</a:t>
                      </a:r>
                      <a:r>
                        <a:rPr lang="es-ES" sz="1100" b="1" u="none" strike="noStrike" dirty="0" err="1">
                          <a:effectLst/>
                        </a:rPr>
                        <a:t>likelihood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161.667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</a:tr>
              <a:tr h="182880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 dirty="0" smtClean="0">
                          <a:effectLst/>
                        </a:rPr>
                        <a:t>****************************************************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u="none" strike="noStrike" dirty="0">
                          <a:effectLst/>
                        </a:rPr>
                        <a:t>Variable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ES" sz="1100" b="1" u="none" strike="noStrike" dirty="0" err="1" smtClean="0">
                          <a:effectLst/>
                        </a:rPr>
                        <a:t>Coeffic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u="none" strike="noStrike" dirty="0">
                          <a:effectLst/>
                        </a:rPr>
                        <a:t>t-</a:t>
                      </a:r>
                      <a:r>
                        <a:rPr lang="es-ES" sz="1100" b="1" u="none" strike="noStrike" dirty="0" err="1">
                          <a:effectLst/>
                        </a:rPr>
                        <a:t>stat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u="none" strike="noStrike" dirty="0" err="1">
                          <a:effectLst/>
                        </a:rPr>
                        <a:t>pvalue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pvr</a:t>
                      </a:r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(-1)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0.138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0.687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0.492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rpc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0.661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2.018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0.044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-0.605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-0.627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0.531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agr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0.055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1.350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0.177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ind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0.208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0.835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cot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0.036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0.757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0.449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itr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0.040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0.850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0.395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stk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2.094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0.036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hst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0.017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0.541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0.588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act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-0.134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-0.616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0.538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spataut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0.288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2.039</a:t>
                      </a: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0.041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" name="1 Título"/>
          <p:cNvSpPr txBox="1">
            <a:spLocks/>
          </p:cNvSpPr>
          <p:nvPr/>
        </p:nvSpPr>
        <p:spPr>
          <a:xfrm>
            <a:off x="1187624" y="1052736"/>
            <a:ext cx="2448272" cy="576064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300" kern="1200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9pPr>
            <a:extLst/>
          </a:lstStyle>
          <a:p>
            <a:pPr marL="342900" indent="-342900"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r>
              <a:rPr lang="es-MX" sz="1600" dirty="0" smtClean="0">
                <a:solidFill>
                  <a:schemeClr val="tx2">
                    <a:satMod val="130000"/>
                  </a:schemeClr>
                </a:solidFill>
              </a:rPr>
              <a:t>PERIOD: 1995-2007</a:t>
            </a:r>
            <a:endParaRPr lang="es-MX" sz="1600" dirty="0">
              <a:solidFill>
                <a:schemeClr val="tx2">
                  <a:satMod val="130000"/>
                </a:schemeClr>
              </a:solidFill>
            </a:endParaRPr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1096422"/>
              </p:ext>
            </p:extLst>
          </p:nvPr>
        </p:nvGraphicFramePr>
        <p:xfrm>
          <a:off x="5004048" y="5229200"/>
          <a:ext cx="3528392" cy="12801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82098"/>
                <a:gridCol w="882098"/>
                <a:gridCol w="882098"/>
                <a:gridCol w="882098"/>
              </a:tblGrid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sigma^2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0.002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1" dirty="0" smtClean="0"/>
                        <a:t>R2</a:t>
                      </a:r>
                      <a:endParaRPr lang="es-ES" sz="1000" b="1" dirty="0"/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0.358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u="none" strike="noStrike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log-</a:t>
                      </a:r>
                      <a:r>
                        <a:rPr lang="es-ES" sz="1100" b="1" u="none" strike="noStrike" dirty="0" err="1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likelih</a:t>
                      </a:r>
                      <a:r>
                        <a:rPr lang="es-ES" sz="1100" b="1" u="none" strike="noStrike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.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-161.948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1100" dirty="0"/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Variable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 dirty="0" err="1">
                          <a:effectLst/>
                        </a:rPr>
                        <a:t>Coefficient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t-</a:t>
                      </a:r>
                      <a:r>
                        <a:rPr lang="es-ES" sz="11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stat</a:t>
                      </a:r>
                      <a:endParaRPr lang="es-ES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pval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u="none" strike="noStrike" dirty="0" err="1">
                          <a:effectLst/>
                          <a:latin typeface="Calibri" pitchFamily="34" charset="0"/>
                          <a:cs typeface="Calibri" pitchFamily="34" charset="0"/>
                        </a:rPr>
                        <a:t>pvr</a:t>
                      </a:r>
                      <a:r>
                        <a:rPr lang="es-ES" sz="1100" b="1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(-1)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0.116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6.000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0.000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u="none" strike="noStrike" dirty="0" err="1">
                          <a:effectLst/>
                          <a:latin typeface="Calibri" pitchFamily="34" charset="0"/>
                          <a:cs typeface="Calibri" pitchFamily="34" charset="0"/>
                        </a:rPr>
                        <a:t>rpc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0.392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1.818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0.069</a:t>
                      </a:r>
                    </a:p>
                  </a:txBody>
                  <a:tcPr marL="7620" marR="7620" marT="762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u="none" strike="noStrike" dirty="0" err="1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itr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-0.005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-1.697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0.090</a:t>
                      </a:r>
                    </a:p>
                  </a:txBody>
                  <a:tcPr marL="7620" marR="7620" marT="762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u="none" strike="noStrike" dirty="0" err="1">
                          <a:effectLst/>
                          <a:latin typeface="Calibri" pitchFamily="34" charset="0"/>
                          <a:cs typeface="Calibri" pitchFamily="34" charset="0"/>
                        </a:rPr>
                        <a:t>spataut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0.301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2.166</a:t>
                      </a:r>
                    </a:p>
                  </a:txBody>
                  <a:tcPr marL="7620" marR="7620" marT="762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0.030</a:t>
                      </a:r>
                    </a:p>
                  </a:txBody>
                  <a:tcPr marL="7620" marR="7620" marT="762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8" name="1 Título"/>
          <p:cNvSpPr txBox="1">
            <a:spLocks/>
          </p:cNvSpPr>
          <p:nvPr/>
        </p:nvSpPr>
        <p:spPr>
          <a:xfrm>
            <a:off x="5580112" y="1196752"/>
            <a:ext cx="2448272" cy="576064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300" kern="1200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9pPr>
            <a:extLst/>
          </a:lstStyle>
          <a:p>
            <a:pPr marL="342900" indent="-342900"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r>
              <a:rPr lang="es-MX" sz="1600" dirty="0" smtClean="0">
                <a:solidFill>
                  <a:schemeClr val="tx2">
                    <a:satMod val="130000"/>
                  </a:schemeClr>
                </a:solidFill>
              </a:rPr>
              <a:t>PERIOD:  2008-2011</a:t>
            </a:r>
            <a:endParaRPr lang="es-MX" sz="1600" dirty="0">
              <a:solidFill>
                <a:schemeClr val="tx2">
                  <a:satMod val="130000"/>
                </a:schemeClr>
              </a:solidFill>
            </a:endParaRPr>
          </a:p>
        </p:txBody>
      </p:sp>
      <p:graphicFrame>
        <p:nvGraphicFramePr>
          <p:cNvPr id="9" name="8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4268906"/>
              </p:ext>
            </p:extLst>
          </p:nvPr>
        </p:nvGraphicFramePr>
        <p:xfrm>
          <a:off x="827584" y="5229200"/>
          <a:ext cx="3528392" cy="10972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82098"/>
                <a:gridCol w="882098"/>
                <a:gridCol w="882098"/>
                <a:gridCol w="882098"/>
              </a:tblGrid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sigma^2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0.002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b="1" dirty="0" smtClean="0"/>
                        <a:t>R2</a:t>
                      </a:r>
                      <a:endParaRPr lang="es-ES" sz="1000" b="1" dirty="0"/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0.541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u="none" strike="noStrike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log-</a:t>
                      </a:r>
                      <a:r>
                        <a:rPr lang="es-ES" sz="1100" b="1" u="none" strike="noStrike" dirty="0" err="1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likelih</a:t>
                      </a:r>
                      <a:r>
                        <a:rPr lang="es-ES" sz="1100" b="1" u="none" strike="noStrike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.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-758.292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1100" dirty="0"/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Variable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 dirty="0" err="1">
                          <a:effectLst/>
                        </a:rPr>
                        <a:t>Coefficient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t-</a:t>
                      </a:r>
                      <a:r>
                        <a:rPr lang="es-ES" sz="11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stat</a:t>
                      </a:r>
                      <a:endParaRPr lang="es-ES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pval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u="none" strike="noStrike" dirty="0" err="1">
                          <a:effectLst/>
                          <a:latin typeface="Calibri" pitchFamily="34" charset="0"/>
                          <a:cs typeface="Calibri" pitchFamily="34" charset="0"/>
                        </a:rPr>
                        <a:t>pvr</a:t>
                      </a:r>
                      <a:r>
                        <a:rPr lang="es-ES" sz="1100" b="1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(-1)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0.385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9.965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0.000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itr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-0.002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-1.746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0.081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u="none" strike="noStrike" dirty="0" err="1">
                          <a:effectLst/>
                          <a:latin typeface="Calibri" pitchFamily="34" charset="0"/>
                          <a:cs typeface="Calibri" pitchFamily="34" charset="0"/>
                        </a:rPr>
                        <a:t>spataut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0.418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9.377</a:t>
                      </a: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0.000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0" name="1 Título"/>
          <p:cNvSpPr txBox="1">
            <a:spLocks/>
          </p:cNvSpPr>
          <p:nvPr/>
        </p:nvSpPr>
        <p:spPr>
          <a:xfrm>
            <a:off x="3347864" y="3861048"/>
            <a:ext cx="1944216" cy="108012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anchor="ctr"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300" kern="1200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9pPr>
            <a:extLst/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es-MX" sz="1600" dirty="0" smtClean="0">
                <a:solidFill>
                  <a:schemeClr val="tx2">
                    <a:satMod val="130000"/>
                  </a:schemeClr>
                </a:solidFill>
              </a:rPr>
              <a:t>LR= 257.512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es-MX" sz="1600" dirty="0" err="1" smtClean="0">
                <a:solidFill>
                  <a:schemeClr val="tx2">
                    <a:satMod val="130000"/>
                  </a:schemeClr>
                </a:solidFill>
              </a:rPr>
              <a:t>pval</a:t>
            </a:r>
            <a:r>
              <a:rPr lang="es-MX" sz="1600" dirty="0" smtClean="0">
                <a:solidFill>
                  <a:schemeClr val="tx2">
                    <a:satMod val="130000"/>
                  </a:schemeClr>
                </a:solidFill>
              </a:rPr>
              <a:t>=0.000</a:t>
            </a:r>
            <a:endParaRPr lang="es-MX" sz="1600" dirty="0">
              <a:solidFill>
                <a:schemeClr val="tx2">
                  <a:satMod val="13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3284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331640" y="620688"/>
            <a:ext cx="7499350" cy="3096344"/>
          </a:xfrm>
        </p:spPr>
        <p:txBody>
          <a:bodyPr/>
          <a:lstStyle/>
          <a:p>
            <a:r>
              <a:rPr lang="es-ES" sz="2400" dirty="0" err="1" smtClean="0"/>
              <a:t>Now</a:t>
            </a:r>
            <a:r>
              <a:rPr lang="es-ES" sz="2400" dirty="0" smtClean="0"/>
              <a:t> </a:t>
            </a:r>
            <a:r>
              <a:rPr lang="es-ES" sz="2400" dirty="0" err="1" smtClean="0"/>
              <a:t>we</a:t>
            </a:r>
            <a:r>
              <a:rPr lang="es-ES" sz="2400" dirty="0" smtClean="0"/>
              <a:t> are </a:t>
            </a:r>
            <a:r>
              <a:rPr lang="es-ES" sz="2400" dirty="0" err="1" smtClean="0"/>
              <a:t>looking</a:t>
            </a:r>
            <a:r>
              <a:rPr lang="es-ES" sz="2400" dirty="0" smtClean="0"/>
              <a:t> </a:t>
            </a:r>
            <a:r>
              <a:rPr lang="es-ES" sz="2400" dirty="0" err="1" smtClean="0"/>
              <a:t>for</a:t>
            </a:r>
            <a:r>
              <a:rPr lang="es-ES" sz="2400" dirty="0" smtClean="0"/>
              <a:t>:</a:t>
            </a:r>
          </a:p>
          <a:p>
            <a:endParaRPr lang="es-ES" sz="2400" dirty="0" smtClean="0"/>
          </a:p>
          <a:p>
            <a:pPr marL="82550" indent="0">
              <a:buNone/>
            </a:pPr>
            <a:r>
              <a:rPr lang="es-ES" sz="2400" dirty="0"/>
              <a:t> </a:t>
            </a:r>
            <a:r>
              <a:rPr lang="es-ES" sz="2400" dirty="0" smtClean="0"/>
              <a:t> (1)  A </a:t>
            </a:r>
            <a:r>
              <a:rPr lang="es-ES" sz="2400" dirty="0" err="1" smtClean="0"/>
              <a:t>Unit</a:t>
            </a:r>
            <a:r>
              <a:rPr lang="es-ES" sz="2400" dirty="0" smtClean="0"/>
              <a:t> </a:t>
            </a:r>
            <a:r>
              <a:rPr lang="es-ES" sz="2400" dirty="0" err="1" smtClean="0"/>
              <a:t>root</a:t>
            </a:r>
            <a:r>
              <a:rPr lang="es-ES" sz="2400" dirty="0" smtClean="0"/>
              <a:t> test, </a:t>
            </a:r>
            <a:r>
              <a:rPr lang="es-ES" sz="2400" dirty="0" err="1" smtClean="0"/>
              <a:t>with</a:t>
            </a:r>
            <a:r>
              <a:rPr lang="es-ES" sz="2400" dirty="0" smtClean="0"/>
              <a:t> </a:t>
            </a:r>
            <a:r>
              <a:rPr lang="es-ES" sz="2400" dirty="0" err="1" smtClean="0"/>
              <a:t>cross-sectional</a:t>
            </a:r>
            <a:r>
              <a:rPr lang="es-ES" sz="2400" dirty="0" smtClean="0"/>
              <a:t> </a:t>
            </a:r>
            <a:r>
              <a:rPr lang="es-ES" sz="2400" dirty="0" err="1" smtClean="0"/>
              <a:t>dependence</a:t>
            </a:r>
            <a:endParaRPr lang="es-ES" sz="2400" dirty="0" smtClean="0"/>
          </a:p>
          <a:p>
            <a:pPr marL="82550" indent="0">
              <a:buNone/>
            </a:pPr>
            <a:r>
              <a:rPr lang="es-ES" sz="2400" dirty="0"/>
              <a:t> </a:t>
            </a:r>
            <a:r>
              <a:rPr lang="es-ES" sz="2400" dirty="0" smtClean="0"/>
              <a:t>                  !and </a:t>
            </a:r>
            <a:r>
              <a:rPr lang="es-ES" sz="2400" dirty="0" err="1" smtClean="0"/>
              <a:t>structural</a:t>
            </a:r>
            <a:r>
              <a:rPr lang="es-ES" sz="2400" dirty="0" smtClean="0"/>
              <a:t> </a:t>
            </a:r>
            <a:r>
              <a:rPr lang="es-ES" sz="2400" dirty="0" err="1" smtClean="0"/>
              <a:t>breaks</a:t>
            </a:r>
            <a:r>
              <a:rPr lang="es-ES" sz="2400" dirty="0" smtClean="0"/>
              <a:t>!</a:t>
            </a:r>
          </a:p>
          <a:p>
            <a:pPr marL="82550" indent="0">
              <a:buNone/>
            </a:pPr>
            <a:r>
              <a:rPr lang="es-ES" sz="2400" dirty="0" smtClean="0"/>
              <a:t>  (2)  </a:t>
            </a:r>
            <a:r>
              <a:rPr lang="es-ES" sz="2400" dirty="0" err="1" smtClean="0"/>
              <a:t>Testing</a:t>
            </a:r>
            <a:r>
              <a:rPr lang="es-ES" sz="2400" dirty="0" smtClean="0"/>
              <a:t> </a:t>
            </a:r>
            <a:r>
              <a:rPr lang="es-ES" sz="2400" dirty="0" err="1" smtClean="0"/>
              <a:t>for</a:t>
            </a:r>
            <a:r>
              <a:rPr lang="es-ES" sz="2400" dirty="0" smtClean="0"/>
              <a:t> </a:t>
            </a:r>
            <a:r>
              <a:rPr lang="es-ES" sz="2400" dirty="0" err="1" smtClean="0"/>
              <a:t>structural</a:t>
            </a:r>
            <a:r>
              <a:rPr lang="es-ES" sz="2400" dirty="0" smtClean="0"/>
              <a:t> </a:t>
            </a:r>
            <a:r>
              <a:rPr lang="es-ES" sz="2400" dirty="0" err="1" smtClean="0"/>
              <a:t>breaks</a:t>
            </a:r>
            <a:r>
              <a:rPr lang="es-ES" sz="2400" dirty="0" smtClean="0"/>
              <a:t> in </a:t>
            </a:r>
            <a:r>
              <a:rPr lang="es-ES" sz="2400" dirty="0" err="1" smtClean="0"/>
              <a:t>dynamic</a:t>
            </a:r>
            <a:r>
              <a:rPr lang="es-ES" sz="2400" dirty="0" smtClean="0"/>
              <a:t> </a:t>
            </a:r>
            <a:r>
              <a:rPr lang="es-ES" sz="2400" dirty="0" err="1" smtClean="0"/>
              <a:t>spatial</a:t>
            </a:r>
            <a:r>
              <a:rPr lang="es-ES" sz="2400" dirty="0" smtClean="0"/>
              <a:t> panel </a:t>
            </a:r>
          </a:p>
          <a:p>
            <a:pPr marL="82550" indent="0">
              <a:buNone/>
            </a:pPr>
            <a:r>
              <a:rPr lang="es-ES" sz="2400" dirty="0"/>
              <a:t> </a:t>
            </a:r>
            <a:r>
              <a:rPr lang="es-ES" sz="2400" dirty="0" smtClean="0"/>
              <a:t>                  data </a:t>
            </a:r>
            <a:r>
              <a:rPr lang="es-ES" sz="2400" dirty="0" err="1" smtClean="0"/>
              <a:t>models</a:t>
            </a:r>
            <a:endParaRPr lang="es-ES" sz="2400" dirty="0" smtClean="0"/>
          </a:p>
          <a:p>
            <a:endParaRPr lang="es-ES" sz="2400" dirty="0"/>
          </a:p>
          <a:p>
            <a:endParaRPr lang="es-ES" sz="2400" dirty="0"/>
          </a:p>
        </p:txBody>
      </p:sp>
      <p:sp>
        <p:nvSpPr>
          <p:cNvPr id="4" name="2 Marcador de contenido"/>
          <p:cNvSpPr txBox="1">
            <a:spLocks/>
          </p:cNvSpPr>
          <p:nvPr/>
        </p:nvSpPr>
        <p:spPr bwMode="auto">
          <a:xfrm>
            <a:off x="2339752" y="4149080"/>
            <a:ext cx="5688632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65125" indent="-282575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36538" algn="l" rtl="0" eaLnBrk="0" fontAlgn="base" hangingPunct="0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58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1730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32D2E"/>
              </a:buClr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6988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82550" indent="0">
              <a:buNone/>
            </a:pPr>
            <a:r>
              <a:rPr lang="es-ES" sz="2800" dirty="0"/>
              <a:t>S</a:t>
            </a:r>
            <a:r>
              <a:rPr lang="es-ES" sz="2800" dirty="0" smtClean="0"/>
              <a:t>UGGESTIONS ARE WELCOME:</a:t>
            </a:r>
          </a:p>
          <a:p>
            <a:pPr marL="82550" indent="0">
              <a:buNone/>
            </a:pPr>
            <a:endParaRPr lang="es-ES" sz="2800" dirty="0" smtClean="0"/>
          </a:p>
          <a:p>
            <a:r>
              <a:rPr lang="en-GB" sz="2800" u="sng" dirty="0" smtClean="0">
                <a:latin typeface="Gill Sans MT" pitchFamily="34" charset="0"/>
                <a:hlinkClick r:id="rId2"/>
              </a:rPr>
              <a:t>r.gil-serrate@lse.ac.uk</a:t>
            </a:r>
            <a:endParaRPr lang="en-GB" sz="2800" dirty="0" smtClean="0">
              <a:latin typeface="Gill Sans MT" pitchFamily="34" charset="0"/>
            </a:endParaRPr>
          </a:p>
          <a:p>
            <a:r>
              <a:rPr lang="en-US" sz="2800" u="sng" dirty="0" smtClean="0">
                <a:latin typeface="Gill Sans MT" pitchFamily="34" charset="0"/>
                <a:hlinkClick r:id="rId3"/>
              </a:rPr>
              <a:t>jmur@unizar.es</a:t>
            </a:r>
            <a:endParaRPr lang="es-ES" sz="2800" dirty="0">
              <a:latin typeface="Gill Sans MT" pitchFamily="34" charset="0"/>
            </a:endParaRPr>
          </a:p>
          <a:p>
            <a:endParaRPr lang="es-ES" sz="2800" dirty="0"/>
          </a:p>
        </p:txBody>
      </p:sp>
    </p:spTree>
    <p:extLst>
      <p:ext uri="{BB962C8B-B14F-4D97-AF65-F5344CB8AC3E}">
        <p14:creationId xmlns:p14="http://schemas.microsoft.com/office/powerpoint/2010/main" val="1024138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778098"/>
          </a:xfrm>
        </p:spPr>
        <p:txBody>
          <a:bodyPr>
            <a:normAutofit/>
          </a:bodyPr>
          <a:lstStyle/>
          <a:p>
            <a:r>
              <a:rPr lang="es-ES" sz="2800" dirty="0" err="1" smtClean="0"/>
              <a:t>Theoretical</a:t>
            </a:r>
            <a:r>
              <a:rPr lang="es-ES" sz="2800" dirty="0" smtClean="0"/>
              <a:t> </a:t>
            </a:r>
            <a:r>
              <a:rPr lang="es-ES" sz="2800" dirty="0" err="1" smtClean="0"/>
              <a:t>framework</a:t>
            </a:r>
            <a:endParaRPr lang="es-ES" sz="28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331640" y="1052736"/>
            <a:ext cx="7499350" cy="648072"/>
          </a:xfrm>
        </p:spPr>
        <p:txBody>
          <a:bodyPr/>
          <a:lstStyle/>
          <a:p>
            <a:pPr marL="82550" indent="0">
              <a:buNone/>
            </a:pPr>
            <a:r>
              <a:rPr lang="en-GB" sz="1600" dirty="0" smtClean="0"/>
              <a:t>The </a:t>
            </a:r>
            <a:r>
              <a:rPr lang="en-GB" sz="1600" b="1" dirty="0" smtClean="0"/>
              <a:t>marginal rate of substitution</a:t>
            </a:r>
            <a:r>
              <a:rPr lang="en-GB" sz="1600" dirty="0" smtClean="0"/>
              <a:t> between housing and the composite consumption good is given by:</a:t>
            </a:r>
            <a:endParaRPr lang="es-ES" sz="1600" dirty="0"/>
          </a:p>
        </p:txBody>
      </p:sp>
      <p:grpSp>
        <p:nvGrpSpPr>
          <p:cNvPr id="20" name="19 Grupo"/>
          <p:cNvGrpSpPr/>
          <p:nvPr/>
        </p:nvGrpSpPr>
        <p:grpSpPr>
          <a:xfrm>
            <a:off x="2265199" y="3027100"/>
            <a:ext cx="5691177" cy="761940"/>
            <a:chOff x="2337207" y="2883084"/>
            <a:chExt cx="5691177" cy="76194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9 Rectángulo"/>
                <p:cNvSpPr/>
                <p:nvPr/>
              </p:nvSpPr>
              <p:spPr>
                <a:xfrm>
                  <a:off x="2337207" y="2883084"/>
                  <a:ext cx="1298689" cy="76194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s-E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s-ES" i="1">
                                <a:latin typeface="Cambria Math"/>
                              </a:rPr>
                              <m:t>𝜋</m:t>
                            </m:r>
                          </m:e>
                          <m:sup>
                            <m:r>
                              <a:rPr lang="es-ES" i="1">
                                <a:latin typeface="Cambria Math"/>
                              </a:rPr>
                              <m:t>𝑒</m:t>
                            </m:r>
                          </m:sup>
                        </m:sSup>
                        <m:r>
                          <a:rPr lang="es-ES" i="1"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es-ES" i="1"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s-ES" i="1">
                                    <a:latin typeface="Cambria Math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s-ES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acc>
                                      <m:accPr>
                                        <m:chr m:val="̇"/>
                                        <m:ctrlPr>
                                          <a:rPr lang="es-ES" i="1">
                                            <a:latin typeface="Cambria Math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s-ES" i="1">
                                            <a:latin typeface="Cambria Math"/>
                                          </a:rPr>
                                          <m:t>𝑃</m:t>
                                        </m:r>
                                      </m:e>
                                    </m:acc>
                                  </m:num>
                                  <m:den>
                                    <m:r>
                                      <a:rPr lang="es-ES" i="1">
                                        <a:latin typeface="Cambria Math"/>
                                      </a:rPr>
                                      <m:t>𝑃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s-ES" i="1">
                                <a:latin typeface="Cambria Math"/>
                              </a:rPr>
                              <m:t>𝑒</m:t>
                            </m:r>
                          </m:sup>
                        </m:sSup>
                      </m:oMath>
                    </m:oMathPara>
                  </a14:m>
                  <a:endParaRPr lang="es-ES" dirty="0"/>
                </a:p>
              </p:txBody>
            </p:sp>
          </mc:Choice>
          <mc:Fallback xmlns="">
            <p:sp>
              <p:nvSpPr>
                <p:cNvPr id="10" name="9 Rectángulo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37207" y="2883084"/>
                  <a:ext cx="1298689" cy="761940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s-E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" name="2 Marcador de contenido"/>
            <p:cNvSpPr txBox="1">
              <a:spLocks/>
            </p:cNvSpPr>
            <p:nvPr/>
          </p:nvSpPr>
          <p:spPr bwMode="auto">
            <a:xfrm>
              <a:off x="3625378" y="3140968"/>
              <a:ext cx="4403006" cy="432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65125" indent="-282575" algn="l" rtl="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2" pitchFamily="18" charset="2"/>
                <a:buChar char="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39763" indent="-236538" algn="l" rtl="0" eaLnBrk="0" fontAlgn="base" hangingPunct="0">
                <a:spcBef>
                  <a:spcPts val="550"/>
                </a:spcBef>
                <a:spcAft>
                  <a:spcPct val="0"/>
                </a:spcAft>
                <a:buClr>
                  <a:schemeClr val="accent1"/>
                </a:buClr>
                <a:buFont typeface="Verdana" pitchFamily="34" charset="0"/>
                <a:buChar char="◦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85825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96963" indent="-173038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32D2E"/>
                </a:buClr>
                <a:buFont typeface="Wingdings 2" pitchFamily="18" charset="2"/>
                <a:buChar char="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96988" indent="-182563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itchFamily="18" charset="2"/>
                <a:buChar char="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508760" indent="-182880" algn="l" rtl="0" eaLnBrk="1" latinLnBrk="0" hangingPunct="1">
                <a:lnSpc>
                  <a:spcPct val="100000"/>
                </a:lnSpc>
                <a:spcBef>
                  <a:spcPct val="20000"/>
                </a:spcBef>
                <a:buClr>
                  <a:schemeClr val="accent5"/>
                </a:buClr>
                <a:buFont typeface="Wingdings 2"/>
                <a:buChar char=""/>
                <a:defRPr kumimoji="0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719072" indent="-182880" algn="l" rtl="0" eaLnBrk="1" latinLnBrk="0" hangingPunct="1">
                <a:lnSpc>
                  <a:spcPct val="100000"/>
                </a:lnSpc>
                <a:spcBef>
                  <a:spcPct val="20000"/>
                </a:spcBef>
                <a:buClr>
                  <a:schemeClr val="accent6"/>
                </a:buClr>
                <a:buFont typeface="Wingdings 2"/>
                <a:buChar char=""/>
                <a:defRPr kumimoji="0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920240" indent="-182880" algn="l" rtl="0" eaLnBrk="1" latinLnBrk="0" hangingPunct="1">
                <a:lnSpc>
                  <a:spcPct val="100000"/>
                </a:lnSpc>
                <a:spcBef>
                  <a:spcPct val="20000"/>
                </a:spcBef>
                <a:buClr>
                  <a:schemeClr val="accent6"/>
                </a:buClr>
                <a:buFont typeface="Wingdings 2"/>
                <a:buChar char=""/>
                <a:defRPr kumimoji="0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130552" indent="-182880" algn="l" rtl="0" eaLnBrk="1" latinLnBrk="0" hangingPunct="1">
                <a:lnSpc>
                  <a:spcPct val="100000"/>
                </a:lnSpc>
                <a:spcBef>
                  <a:spcPct val="20000"/>
                </a:spcBef>
                <a:buClr>
                  <a:schemeClr val="accent6"/>
                </a:buClr>
                <a:buFont typeface="Wingdings 2"/>
                <a:buChar char=""/>
                <a:defRPr kumimoji="0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  <a:extLst/>
            </a:lstStyle>
            <a:p>
              <a:pPr marL="82550" indent="0">
                <a:buFont typeface="Wingdings 2" pitchFamily="18" charset="2"/>
                <a:buNone/>
              </a:pPr>
              <a:r>
                <a:rPr lang="en-GB" sz="1600" dirty="0" smtClean="0"/>
                <a:t>measures the  </a:t>
              </a:r>
              <a:r>
                <a:rPr lang="en-GB" sz="1600" dirty="0" smtClean="0">
                  <a:solidFill>
                    <a:srgbClr val="FF99CC"/>
                  </a:solidFill>
                </a:rPr>
                <a:t>expected nominal gain on housing</a:t>
              </a:r>
              <a:endParaRPr lang="es-ES" sz="1600" dirty="0">
                <a:solidFill>
                  <a:srgbClr val="FF99CC"/>
                </a:solidFill>
              </a:endParaRPr>
            </a:p>
          </p:txBody>
        </p:sp>
      </p:grpSp>
      <p:grpSp>
        <p:nvGrpSpPr>
          <p:cNvPr id="6" name="5 Grupo"/>
          <p:cNvGrpSpPr/>
          <p:nvPr/>
        </p:nvGrpSpPr>
        <p:grpSpPr>
          <a:xfrm>
            <a:off x="1964797" y="1608212"/>
            <a:ext cx="7071699" cy="1316732"/>
            <a:chOff x="1964797" y="1608212"/>
            <a:chExt cx="7071699" cy="1316732"/>
          </a:xfrm>
        </p:grpSpPr>
        <p:graphicFrame>
          <p:nvGraphicFramePr>
            <p:cNvPr id="9" name="8 Objeto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23901079"/>
                </p:ext>
              </p:extLst>
            </p:nvPr>
          </p:nvGraphicFramePr>
          <p:xfrm>
            <a:off x="1964797" y="1896244"/>
            <a:ext cx="3959225" cy="1028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61" name="Equation" r:id="rId6" imgW="2247840" imgH="583920" progId="Equation.DSMT4">
                    <p:embed/>
                  </p:oleObj>
                </mc:Choice>
                <mc:Fallback>
                  <p:oleObj name="Equation" r:id="rId6" imgW="2247840" imgH="583920" progId="Equation.DSMT4">
                    <p:embed/>
                    <p:pic>
                      <p:nvPicPr>
                        <p:cNvPr id="0" name="5 Objeto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64797" y="1896244"/>
                          <a:ext cx="3959225" cy="10287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19" name="18 Grupo"/>
            <p:cNvGrpSpPr/>
            <p:nvPr/>
          </p:nvGrpSpPr>
          <p:grpSpPr>
            <a:xfrm>
              <a:off x="4406248" y="1608212"/>
              <a:ext cx="3757999" cy="650077"/>
              <a:chOff x="4355976" y="1772816"/>
              <a:chExt cx="3757999" cy="650077"/>
            </a:xfrm>
          </p:grpSpPr>
          <p:sp>
            <p:nvSpPr>
              <p:cNvPr id="12" name="2 Marcador de contenido"/>
              <p:cNvSpPr txBox="1">
                <a:spLocks/>
              </p:cNvSpPr>
              <p:nvPr/>
            </p:nvSpPr>
            <p:spPr bwMode="auto">
              <a:xfrm>
                <a:off x="6025743" y="1772816"/>
                <a:ext cx="2088232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65125" indent="-282575" algn="l" rtl="0" eaLnBrk="0" fontAlgn="base" hangingPunct="0">
                  <a:spcBef>
                    <a:spcPts val="6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2" pitchFamily="18" charset="2"/>
                  <a:buChar char="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39763" indent="-236538" algn="l" rtl="0" eaLnBrk="0" fontAlgn="base" hangingPunct="0">
                  <a:spcBef>
                    <a:spcPts val="550"/>
                  </a:spcBef>
                  <a:spcAft>
                    <a:spcPct val="0"/>
                  </a:spcAft>
                  <a:buClr>
                    <a:schemeClr val="accent1"/>
                  </a:buClr>
                  <a:buFont typeface="Verdana" pitchFamily="34" charset="0"/>
                  <a:buChar char="◦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85825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 2" pitchFamily="18" charset="2"/>
                  <a:buChar char="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96963" indent="-173038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32D2E"/>
                  </a:buClr>
                  <a:buFont typeface="Wingdings 2" pitchFamily="18" charset="2"/>
                  <a:buChar char="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296988" indent="-182563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4AA33"/>
                  </a:buClr>
                  <a:buFont typeface="Wingdings 2" pitchFamily="18" charset="2"/>
                  <a:buChar char="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508760" indent="-182880" algn="l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Clr>
                    <a:schemeClr val="accent5"/>
                  </a:buClr>
                  <a:buFont typeface="Wingdings 2"/>
                  <a:buChar char="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719072" indent="-182880" algn="l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Clr>
                    <a:schemeClr val="accent6"/>
                  </a:buClr>
                  <a:buFont typeface="Wingdings 2"/>
                  <a:buChar char="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920240" indent="-182880" algn="l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Clr>
                    <a:schemeClr val="accent6"/>
                  </a:buClr>
                  <a:buFont typeface="Wingdings 2"/>
                  <a:buChar char="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130552" indent="-182880" algn="l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Clr>
                    <a:schemeClr val="accent6"/>
                  </a:buClr>
                  <a:buFont typeface="Wingdings 2"/>
                  <a:buChar char="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  <a:extLst/>
              </a:lstStyle>
              <a:p>
                <a:pPr marL="82550" indent="0">
                  <a:buFont typeface="Wingdings 2" pitchFamily="18" charset="2"/>
                  <a:buNone/>
                </a:pPr>
                <a:r>
                  <a:rPr lang="en-GB" sz="1600" dirty="0" smtClean="0"/>
                  <a:t>expected inflation</a:t>
                </a:r>
                <a:endParaRPr lang="es-ES" sz="1600" dirty="0"/>
              </a:p>
            </p:txBody>
          </p:sp>
          <p:cxnSp>
            <p:nvCxnSpPr>
              <p:cNvPr id="15" name="14 Conector recto de flecha"/>
              <p:cNvCxnSpPr/>
              <p:nvPr/>
            </p:nvCxnSpPr>
            <p:spPr>
              <a:xfrm flipH="1">
                <a:off x="4355976" y="2024844"/>
                <a:ext cx="1533904" cy="398049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" name="17 Grupo"/>
            <p:cNvGrpSpPr/>
            <p:nvPr/>
          </p:nvGrpSpPr>
          <p:grpSpPr>
            <a:xfrm>
              <a:off x="5630384" y="2258289"/>
              <a:ext cx="3406112" cy="534204"/>
              <a:chOff x="5580112" y="2422893"/>
              <a:chExt cx="3406112" cy="534204"/>
            </a:xfrm>
          </p:grpSpPr>
          <p:sp>
            <p:nvSpPr>
              <p:cNvPr id="13" name="2 Marcador de contenido"/>
              <p:cNvSpPr txBox="1">
                <a:spLocks/>
              </p:cNvSpPr>
              <p:nvPr/>
            </p:nvSpPr>
            <p:spPr bwMode="auto">
              <a:xfrm>
                <a:off x="6527434" y="2422893"/>
                <a:ext cx="2458790" cy="5342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65125" indent="-282575" algn="l" rtl="0" eaLnBrk="0" fontAlgn="base" hangingPunct="0">
                  <a:spcBef>
                    <a:spcPts val="6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2" pitchFamily="18" charset="2"/>
                  <a:buChar char="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39763" indent="-236538" algn="l" rtl="0" eaLnBrk="0" fontAlgn="base" hangingPunct="0">
                  <a:spcBef>
                    <a:spcPts val="550"/>
                  </a:spcBef>
                  <a:spcAft>
                    <a:spcPct val="0"/>
                  </a:spcAft>
                  <a:buClr>
                    <a:schemeClr val="accent1"/>
                  </a:buClr>
                  <a:buFont typeface="Verdana" pitchFamily="34" charset="0"/>
                  <a:buChar char="◦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85825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 2" pitchFamily="18" charset="2"/>
                  <a:buChar char="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96963" indent="-173038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32D2E"/>
                  </a:buClr>
                  <a:buFont typeface="Wingdings 2" pitchFamily="18" charset="2"/>
                  <a:buChar char="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296988" indent="-182563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4AA33"/>
                  </a:buClr>
                  <a:buFont typeface="Wingdings 2" pitchFamily="18" charset="2"/>
                  <a:buChar char="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508760" indent="-182880" algn="l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Clr>
                    <a:schemeClr val="accent5"/>
                  </a:buClr>
                  <a:buFont typeface="Wingdings 2"/>
                  <a:buChar char="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719072" indent="-182880" algn="l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Clr>
                    <a:schemeClr val="accent6"/>
                  </a:buClr>
                  <a:buFont typeface="Wingdings 2"/>
                  <a:buChar char="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920240" indent="-182880" algn="l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Clr>
                    <a:schemeClr val="accent6"/>
                  </a:buClr>
                  <a:buFont typeface="Wingdings 2"/>
                  <a:buChar char="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130552" indent="-182880" algn="l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Clr>
                    <a:schemeClr val="accent6"/>
                  </a:buClr>
                  <a:buFont typeface="Wingdings 2"/>
                  <a:buChar char="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  <a:extLst/>
              </a:lstStyle>
              <a:p>
                <a:pPr marL="82550" indent="0">
                  <a:buFont typeface="Wingdings 2" pitchFamily="18" charset="2"/>
                  <a:buNone/>
                </a:pPr>
                <a:r>
                  <a:rPr lang="en-GB" sz="1600" dirty="0" smtClean="0"/>
                  <a:t>expected increase of the real prices of housing</a:t>
                </a:r>
                <a:endParaRPr lang="es-ES" sz="1600" dirty="0"/>
              </a:p>
            </p:txBody>
          </p:sp>
          <p:cxnSp>
            <p:nvCxnSpPr>
              <p:cNvPr id="17" name="16 Conector recto de flecha"/>
              <p:cNvCxnSpPr>
                <a:stCxn id="13" idx="1"/>
              </p:cNvCxnSpPr>
              <p:nvPr/>
            </p:nvCxnSpPr>
            <p:spPr>
              <a:xfrm flipH="1" flipV="1">
                <a:off x="5580112" y="2585492"/>
                <a:ext cx="947322" cy="104503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1" name="2 Marcador de contenido"/>
          <p:cNvSpPr txBox="1">
            <a:spLocks/>
          </p:cNvSpPr>
          <p:nvPr/>
        </p:nvSpPr>
        <p:spPr bwMode="auto">
          <a:xfrm>
            <a:off x="0" y="2132856"/>
            <a:ext cx="1835696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65125" indent="-282575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36538" algn="l" rtl="0" eaLnBrk="0" fontAlgn="base" hangingPunct="0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58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1730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32D2E"/>
              </a:buClr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6988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82550" indent="0">
              <a:buFont typeface="Wingdings 2" pitchFamily="18" charset="2"/>
              <a:buNone/>
            </a:pPr>
            <a:r>
              <a:rPr lang="en-GB" sz="1600" b="1" dirty="0" smtClean="0"/>
              <a:t>This is the real user housing cost of capital (i.e., </a:t>
            </a:r>
            <a:r>
              <a:rPr lang="en-GB" sz="1600" b="1" dirty="0" err="1" smtClean="0"/>
              <a:t>Meen</a:t>
            </a:r>
            <a:r>
              <a:rPr lang="en-GB" sz="1600" b="1" dirty="0" smtClean="0"/>
              <a:t> 1996)</a:t>
            </a:r>
            <a:endParaRPr lang="es-ES" sz="1600" b="1" dirty="0"/>
          </a:p>
        </p:txBody>
      </p:sp>
      <p:cxnSp>
        <p:nvCxnSpPr>
          <p:cNvPr id="23" name="22 Conector recto"/>
          <p:cNvCxnSpPr/>
          <p:nvPr/>
        </p:nvCxnSpPr>
        <p:spPr>
          <a:xfrm flipV="1">
            <a:off x="0" y="3933056"/>
            <a:ext cx="9144000" cy="72008"/>
          </a:xfrm>
          <a:prstGeom prst="line">
            <a:avLst/>
          </a:prstGeom>
          <a:ln w="38100" cmpd="tri">
            <a:solidFill>
              <a:srgbClr val="FF99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6 Grupo"/>
          <p:cNvGrpSpPr/>
          <p:nvPr/>
        </p:nvGrpSpPr>
        <p:grpSpPr>
          <a:xfrm>
            <a:off x="977900" y="4365104"/>
            <a:ext cx="8202612" cy="2232546"/>
            <a:chOff x="977900" y="4365104"/>
            <a:chExt cx="8202612" cy="2232546"/>
          </a:xfrm>
        </p:grpSpPr>
        <p:sp>
          <p:nvSpPr>
            <p:cNvPr id="16" name="2 Marcador de contenido"/>
            <p:cNvSpPr txBox="1">
              <a:spLocks/>
            </p:cNvSpPr>
            <p:nvPr/>
          </p:nvSpPr>
          <p:spPr bwMode="auto">
            <a:xfrm>
              <a:off x="1484040" y="4365104"/>
              <a:ext cx="7192416" cy="7200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65125" indent="-282575" algn="l" rtl="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2" pitchFamily="18" charset="2"/>
                <a:buChar char="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39763" indent="-236538" algn="l" rtl="0" eaLnBrk="0" fontAlgn="base" hangingPunct="0">
                <a:spcBef>
                  <a:spcPts val="550"/>
                </a:spcBef>
                <a:spcAft>
                  <a:spcPct val="0"/>
                </a:spcAft>
                <a:buClr>
                  <a:schemeClr val="accent1"/>
                </a:buClr>
                <a:buFont typeface="Verdana" pitchFamily="34" charset="0"/>
                <a:buChar char="◦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85825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96963" indent="-173038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32D2E"/>
                </a:buClr>
                <a:buFont typeface="Wingdings 2" pitchFamily="18" charset="2"/>
                <a:buChar char="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96988" indent="-182563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itchFamily="18" charset="2"/>
                <a:buChar char="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508760" indent="-182880" algn="l" rtl="0" eaLnBrk="1" latinLnBrk="0" hangingPunct="1">
                <a:lnSpc>
                  <a:spcPct val="100000"/>
                </a:lnSpc>
                <a:spcBef>
                  <a:spcPct val="20000"/>
                </a:spcBef>
                <a:buClr>
                  <a:schemeClr val="accent5"/>
                </a:buClr>
                <a:buFont typeface="Wingdings 2"/>
                <a:buChar char=""/>
                <a:defRPr kumimoji="0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719072" indent="-182880" algn="l" rtl="0" eaLnBrk="1" latinLnBrk="0" hangingPunct="1">
                <a:lnSpc>
                  <a:spcPct val="100000"/>
                </a:lnSpc>
                <a:spcBef>
                  <a:spcPct val="20000"/>
                </a:spcBef>
                <a:buClr>
                  <a:schemeClr val="accent6"/>
                </a:buClr>
                <a:buFont typeface="Wingdings 2"/>
                <a:buChar char=""/>
                <a:defRPr kumimoji="0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920240" indent="-182880" algn="l" rtl="0" eaLnBrk="1" latinLnBrk="0" hangingPunct="1">
                <a:lnSpc>
                  <a:spcPct val="100000"/>
                </a:lnSpc>
                <a:spcBef>
                  <a:spcPct val="20000"/>
                </a:spcBef>
                <a:buClr>
                  <a:schemeClr val="accent6"/>
                </a:buClr>
                <a:buFont typeface="Wingdings 2"/>
                <a:buChar char=""/>
                <a:defRPr kumimoji="0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130552" indent="-182880" algn="l" rtl="0" eaLnBrk="1" latinLnBrk="0" hangingPunct="1">
                <a:lnSpc>
                  <a:spcPct val="100000"/>
                </a:lnSpc>
                <a:spcBef>
                  <a:spcPct val="20000"/>
                </a:spcBef>
                <a:buClr>
                  <a:schemeClr val="accent6"/>
                </a:buClr>
                <a:buFont typeface="Wingdings 2"/>
                <a:buChar char=""/>
                <a:defRPr kumimoji="0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  <a:extLst/>
            </a:lstStyle>
            <a:p>
              <a:pPr marL="82550" indent="0">
                <a:buNone/>
              </a:pPr>
              <a:r>
                <a:rPr lang="en-GB" sz="1600" dirty="0" smtClean="0"/>
                <a:t>From a different perspective (housing </a:t>
              </a:r>
              <a:r>
                <a:rPr lang="en-GB" sz="1600" dirty="0"/>
                <a:t>as </a:t>
              </a:r>
              <a:r>
                <a:rPr lang="en-GB" sz="1600" b="1" dirty="0"/>
                <a:t>an investment </a:t>
              </a:r>
              <a:r>
                <a:rPr lang="en-GB" sz="1600" b="1" dirty="0" smtClean="0"/>
                <a:t>asset</a:t>
              </a:r>
              <a:r>
                <a:rPr lang="en-GB" sz="1600" dirty="0" smtClean="0"/>
                <a:t> ; </a:t>
              </a:r>
              <a:r>
                <a:rPr lang="en-GB" sz="1600" dirty="0" err="1" smtClean="0"/>
                <a:t>i.e</a:t>
              </a:r>
              <a:r>
                <a:rPr lang="en-GB" sz="1600" dirty="0" smtClean="0"/>
                <a:t>, Holly et al 2010), </a:t>
              </a:r>
              <a:r>
                <a:rPr lang="en-GB" sz="1600" dirty="0" smtClean="0"/>
                <a:t> the </a:t>
              </a:r>
              <a:r>
                <a:rPr lang="en-GB" sz="1600" dirty="0" smtClean="0"/>
                <a:t>real return of housing equals post-tax return on alternative assets</a:t>
              </a:r>
              <a:endParaRPr lang="es-ES" sz="1600" dirty="0"/>
            </a:p>
          </p:txBody>
        </p:sp>
        <p:graphicFrame>
          <p:nvGraphicFramePr>
            <p:cNvPr id="4" name="3 Objeto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03672056"/>
                </p:ext>
              </p:extLst>
            </p:nvPr>
          </p:nvGraphicFramePr>
          <p:xfrm>
            <a:off x="977900" y="5060950"/>
            <a:ext cx="8029575" cy="1536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62" name="Equation" r:id="rId8" imgW="4559040" imgH="1104840" progId="Equation.DSMT4">
                    <p:embed/>
                  </p:oleObj>
                </mc:Choice>
                <mc:Fallback>
                  <p:oleObj name="Equation" r:id="rId8" imgW="4559040" imgH="1104840" progId="Equation.DSMT4">
                    <p:embed/>
                    <p:pic>
                      <p:nvPicPr>
                        <p:cNvPr id="0" name="8 Objeto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77900" y="5060950"/>
                          <a:ext cx="8029575" cy="15367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" name="4 Rectángulo"/>
            <p:cNvSpPr/>
            <p:nvPr/>
          </p:nvSpPr>
          <p:spPr>
            <a:xfrm>
              <a:off x="4608512" y="5949280"/>
              <a:ext cx="4572000" cy="58477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en-GB" sz="1600" dirty="0" smtClean="0">
                  <a:latin typeface="+mj-lt"/>
                </a:rPr>
                <a:t>R is the </a:t>
              </a:r>
              <a:r>
                <a:rPr lang="en-GB" sz="1600" b="1" dirty="0" smtClean="0">
                  <a:latin typeface="+mj-lt"/>
                </a:rPr>
                <a:t>real </a:t>
              </a:r>
              <a:r>
                <a:rPr lang="en-GB" sz="1600" b="1" dirty="0">
                  <a:latin typeface="+mj-lt"/>
                </a:rPr>
                <a:t>rental price of housing services </a:t>
              </a:r>
              <a:r>
                <a:rPr lang="en-GB" sz="1600" dirty="0">
                  <a:latin typeface="+mj-lt"/>
                </a:rPr>
                <a:t>in each time </a:t>
              </a:r>
              <a:r>
                <a:rPr lang="en-GB" sz="1600" dirty="0" smtClean="0">
                  <a:latin typeface="+mj-lt"/>
                </a:rPr>
                <a:t>period</a:t>
              </a:r>
              <a:endParaRPr lang="es-ES" sz="1600" dirty="0"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91842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778098"/>
          </a:xfrm>
        </p:spPr>
        <p:txBody>
          <a:bodyPr>
            <a:normAutofit/>
          </a:bodyPr>
          <a:lstStyle/>
          <a:p>
            <a:r>
              <a:rPr lang="es-ES" sz="2800" dirty="0" err="1" smtClean="0"/>
              <a:t>Theoretical</a:t>
            </a:r>
            <a:r>
              <a:rPr lang="es-ES" sz="2800" dirty="0" smtClean="0"/>
              <a:t> </a:t>
            </a:r>
            <a:r>
              <a:rPr lang="es-ES" sz="2800" dirty="0" err="1" smtClean="0"/>
              <a:t>framework</a:t>
            </a:r>
            <a:endParaRPr lang="es-ES" sz="28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331640" y="1268760"/>
            <a:ext cx="3096344" cy="504056"/>
          </a:xfrm>
        </p:spPr>
        <p:txBody>
          <a:bodyPr/>
          <a:lstStyle/>
          <a:p>
            <a:pPr marL="82550" indent="0">
              <a:buNone/>
            </a:pPr>
            <a:r>
              <a:rPr lang="en-GB" sz="1600" dirty="0" smtClean="0"/>
              <a:t>The house price equation      </a:t>
            </a:r>
            <a:r>
              <a:rPr lang="en-GB" sz="2800" dirty="0" smtClean="0">
                <a:sym typeface="Symbol"/>
              </a:rPr>
              <a:t></a:t>
            </a:r>
            <a:endParaRPr lang="es-ES" sz="2800" dirty="0"/>
          </a:p>
        </p:txBody>
      </p:sp>
      <p:graphicFrame>
        <p:nvGraphicFramePr>
          <p:cNvPr id="9" name="8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1096891"/>
              </p:ext>
            </p:extLst>
          </p:nvPr>
        </p:nvGraphicFramePr>
        <p:xfrm>
          <a:off x="4668838" y="1223144"/>
          <a:ext cx="3287712" cy="170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3" name="Equation" r:id="rId3" imgW="1866600" imgH="965160" progId="Equation.DSMT4">
                  <p:embed/>
                </p:oleObj>
              </mc:Choice>
              <mc:Fallback>
                <p:oleObj name="Equation" r:id="rId3" imgW="1866600" imgH="9651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8838" y="1223144"/>
                        <a:ext cx="3287712" cy="170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2 Marcador de contenido"/>
          <p:cNvSpPr txBox="1">
            <a:spLocks/>
          </p:cNvSpPr>
          <p:nvPr/>
        </p:nvSpPr>
        <p:spPr bwMode="auto">
          <a:xfrm>
            <a:off x="1691680" y="2924944"/>
            <a:ext cx="6696744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65125" indent="-282575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36538" algn="l" rtl="0" eaLnBrk="0" fontAlgn="base" hangingPunct="0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58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1730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32D2E"/>
              </a:buClr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6988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82550" indent="0">
              <a:buNone/>
            </a:pPr>
            <a:r>
              <a:rPr lang="en-GB" sz="1600" b="1" dirty="0"/>
              <a:t>PROBLEMS</a:t>
            </a:r>
            <a:r>
              <a:rPr lang="en-GB" sz="1600" dirty="0"/>
              <a:t>:</a:t>
            </a:r>
            <a:endParaRPr lang="es-ES" sz="1600" dirty="0"/>
          </a:p>
          <a:p>
            <a:pPr marL="82550" indent="0">
              <a:buNone/>
            </a:pPr>
            <a:r>
              <a:rPr lang="en-GB" sz="1600" dirty="0" smtClean="0"/>
              <a:t>(A</a:t>
            </a:r>
            <a:r>
              <a:rPr lang="en-GB" sz="1600" dirty="0"/>
              <a:t>) Slow process of adjustment to changes in the </a:t>
            </a:r>
            <a:r>
              <a:rPr lang="en-GB" sz="1600" dirty="0" smtClean="0"/>
              <a:t>market.</a:t>
            </a:r>
            <a:endParaRPr lang="en-GB" sz="1600" dirty="0"/>
          </a:p>
          <a:p>
            <a:pPr marL="82550" indent="0">
              <a:buNone/>
            </a:pPr>
            <a:r>
              <a:rPr lang="es-ES" sz="1600" dirty="0"/>
              <a:t>(B) </a:t>
            </a:r>
            <a:r>
              <a:rPr lang="es-ES" sz="1600" dirty="0" err="1"/>
              <a:t>Unobservable</a:t>
            </a:r>
            <a:r>
              <a:rPr lang="es-ES" sz="1600" dirty="0"/>
              <a:t> </a:t>
            </a:r>
            <a:r>
              <a:rPr lang="es-ES" sz="1600" dirty="0" smtClean="0"/>
              <a:t>variables</a:t>
            </a:r>
            <a:endParaRPr lang="en-GB" sz="1600" dirty="0" smtClean="0"/>
          </a:p>
          <a:p>
            <a:r>
              <a:rPr lang="en-GB" sz="1600" dirty="0" smtClean="0"/>
              <a:t>R </a:t>
            </a:r>
            <a:r>
              <a:rPr lang="en-GB" sz="1600" dirty="0"/>
              <a:t>is the real </a:t>
            </a:r>
            <a:r>
              <a:rPr lang="en-GB" sz="1600" dirty="0" smtClean="0"/>
              <a:t>rental price </a:t>
            </a:r>
            <a:r>
              <a:rPr lang="en-GB" sz="1600" dirty="0"/>
              <a:t>of </a:t>
            </a:r>
            <a:r>
              <a:rPr lang="en-GB" sz="1600" dirty="0" smtClean="0"/>
              <a:t>housing.  Usually is replaced by its determinants:  </a:t>
            </a:r>
          </a:p>
          <a:p>
            <a:pPr marL="82550" indent="0">
              <a:buNone/>
            </a:pPr>
            <a:r>
              <a:rPr lang="en-GB" sz="1600" dirty="0"/>
              <a:t> </a:t>
            </a:r>
            <a:r>
              <a:rPr lang="en-GB" sz="1600" dirty="0" smtClean="0"/>
              <a:t>                   - Stock of housing (H)</a:t>
            </a:r>
          </a:p>
          <a:p>
            <a:pPr marL="82550" indent="0">
              <a:buNone/>
            </a:pPr>
            <a:r>
              <a:rPr lang="en-GB" sz="1600" dirty="0"/>
              <a:t> </a:t>
            </a:r>
            <a:r>
              <a:rPr lang="en-GB" sz="1600" dirty="0" smtClean="0"/>
              <a:t>                   - Income (Y)</a:t>
            </a:r>
          </a:p>
          <a:p>
            <a:pPr marL="82550" indent="0">
              <a:buNone/>
            </a:pPr>
            <a:r>
              <a:rPr lang="en-GB" sz="1600" dirty="0"/>
              <a:t> </a:t>
            </a:r>
            <a:r>
              <a:rPr lang="en-GB" sz="1600" dirty="0" smtClean="0"/>
              <a:t>                   - Demographic factors (D)</a:t>
            </a:r>
          </a:p>
          <a:p>
            <a:pPr marL="82550" indent="0">
              <a:buNone/>
            </a:pPr>
            <a:r>
              <a:rPr lang="en-GB" sz="1600" dirty="0"/>
              <a:t> </a:t>
            </a:r>
            <a:r>
              <a:rPr lang="en-GB" sz="1600" dirty="0" smtClean="0"/>
              <a:t>                   - Other elements.</a:t>
            </a:r>
          </a:p>
          <a:p>
            <a:r>
              <a:rPr lang="en-GB" sz="1600" i="1" dirty="0"/>
              <a:t>r</a:t>
            </a:r>
            <a:r>
              <a:rPr lang="en-GB" sz="1600" dirty="0" smtClean="0"/>
              <a:t> </a:t>
            </a:r>
            <a:r>
              <a:rPr lang="en-GB" sz="1600" dirty="0" smtClean="0"/>
              <a:t> is </a:t>
            </a:r>
            <a:r>
              <a:rPr lang="en-GB" sz="1600" dirty="0" smtClean="0"/>
              <a:t>the real (expected) interest </a:t>
            </a:r>
            <a:r>
              <a:rPr lang="en-GB" sz="1600" dirty="0" smtClean="0"/>
              <a:t>rate; </a:t>
            </a:r>
            <a:r>
              <a:rPr lang="en-GB" sz="1600" dirty="0" smtClean="0"/>
              <a:t>the expectations are not uniform.</a:t>
            </a:r>
          </a:p>
        </p:txBody>
      </p:sp>
    </p:spTree>
    <p:extLst>
      <p:ext uri="{BB962C8B-B14F-4D97-AF65-F5344CB8AC3E}">
        <p14:creationId xmlns:p14="http://schemas.microsoft.com/office/powerpoint/2010/main" val="2682002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5346327"/>
              </p:ext>
            </p:extLst>
          </p:nvPr>
        </p:nvGraphicFramePr>
        <p:xfrm>
          <a:off x="2124075" y="1844824"/>
          <a:ext cx="5688633" cy="37795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12563"/>
                <a:gridCol w="4976070"/>
              </a:tblGrid>
              <a:tr h="222736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1" u="none" strike="noStrike" dirty="0" err="1">
                          <a:effectLst/>
                          <a:latin typeface="Sylfaen" pitchFamily="18" charset="0"/>
                        </a:rPr>
                        <a:t>pvr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smtClean="0">
                          <a:effectLst/>
                          <a:latin typeface="Sylfaen" pitchFamily="18" charset="0"/>
                        </a:rPr>
                        <a:t>  House </a:t>
                      </a:r>
                      <a:r>
                        <a:rPr lang="en-US" sz="1400" u="none" strike="noStrike" dirty="0">
                          <a:effectLst/>
                          <a:latin typeface="Sylfaen" pitchFamily="18" charset="0"/>
                        </a:rPr>
                        <a:t>prices (€/m2). Aggregate provincial </a:t>
                      </a:r>
                      <a:r>
                        <a:rPr lang="en-US" sz="1400" u="none" strike="noStrike" dirty="0" smtClean="0">
                          <a:effectLst/>
                          <a:latin typeface="Sylfaen" pitchFamily="18" charset="0"/>
                        </a:rPr>
                        <a:t>index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1" u="none" strike="noStrike" dirty="0" err="1">
                          <a:effectLst/>
                          <a:latin typeface="Sylfaen" pitchFamily="18" charset="0"/>
                        </a:rPr>
                        <a:t>stk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smtClean="0">
                          <a:effectLst/>
                          <a:latin typeface="Sylfaen" pitchFamily="18" charset="0"/>
                        </a:rPr>
                        <a:t>  Stock </a:t>
                      </a:r>
                      <a:r>
                        <a:rPr lang="en-US" sz="1400" u="none" strike="noStrike" dirty="0">
                          <a:effectLst/>
                          <a:latin typeface="Sylfaen" pitchFamily="18" charset="0"/>
                        </a:rPr>
                        <a:t>of </a:t>
                      </a:r>
                      <a:r>
                        <a:rPr lang="en-US" sz="1400" u="none" strike="noStrike" dirty="0" smtClean="0">
                          <a:effectLst/>
                          <a:latin typeface="Sylfaen" pitchFamily="18" charset="0"/>
                        </a:rPr>
                        <a:t>houses, per capita, in </a:t>
                      </a:r>
                      <a:r>
                        <a:rPr lang="en-US" sz="1400" u="none" strike="noStrike" dirty="0">
                          <a:effectLst/>
                          <a:latin typeface="Sylfaen" pitchFamily="18" charset="0"/>
                        </a:rPr>
                        <a:t>the province (units)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1" u="none" strike="noStrike" dirty="0" err="1">
                          <a:effectLst/>
                          <a:latin typeface="Sylfaen" pitchFamily="18" charset="0"/>
                        </a:rPr>
                        <a:t>rpc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 dirty="0" smtClean="0">
                          <a:effectLst/>
                          <a:latin typeface="Sylfaen" pitchFamily="18" charset="0"/>
                        </a:rPr>
                        <a:t>  Income </a:t>
                      </a:r>
                      <a:r>
                        <a:rPr lang="it-IT" sz="1400" u="none" strike="noStrike" dirty="0">
                          <a:effectLst/>
                          <a:latin typeface="Sylfaen" pitchFamily="18" charset="0"/>
                        </a:rPr>
                        <a:t>per capita (€), in the province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1" u="none" strike="noStrike" dirty="0" err="1">
                          <a:effectLst/>
                          <a:latin typeface="Sylfaen" pitchFamily="18" charset="0"/>
                        </a:rPr>
                        <a:t>itr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smtClean="0">
                          <a:effectLst/>
                          <a:latin typeface="Sylfaen" pitchFamily="18" charset="0"/>
                        </a:rPr>
                        <a:t>  Real </a:t>
                      </a:r>
                      <a:r>
                        <a:rPr lang="en-US" sz="1400" u="none" strike="noStrike" dirty="0">
                          <a:effectLst/>
                          <a:latin typeface="Sylfaen" pitchFamily="18" charset="0"/>
                        </a:rPr>
                        <a:t>interest rate. Aggregate provincial </a:t>
                      </a:r>
                      <a:r>
                        <a:rPr lang="en-US" sz="1400" u="none" strike="noStrike" dirty="0" smtClean="0">
                          <a:effectLst/>
                          <a:latin typeface="Sylfaen" pitchFamily="18" charset="0"/>
                        </a:rPr>
                        <a:t>index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1" u="none" strike="noStrike" dirty="0" err="1" smtClean="0">
                          <a:effectLst/>
                          <a:latin typeface="Sylfaen" pitchFamily="18" charset="0"/>
                        </a:rPr>
                        <a:t>hst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smtClean="0">
                          <a:effectLst/>
                          <a:latin typeface="Sylfaen" pitchFamily="18" charset="0"/>
                        </a:rPr>
                        <a:t>  Mortgage offer (% </a:t>
                      </a:r>
                      <a:r>
                        <a:rPr lang="en-US" sz="1400" u="none" strike="noStrike" dirty="0">
                          <a:effectLst/>
                          <a:latin typeface="Sylfaen" pitchFamily="18" charset="0"/>
                        </a:rPr>
                        <a:t>of mortgages in relation to </a:t>
                      </a:r>
                      <a:r>
                        <a:rPr lang="en-US" sz="1400" u="none" strike="noStrike" dirty="0" smtClean="0">
                          <a:effectLst/>
                          <a:latin typeface="Sylfaen" pitchFamily="18" charset="0"/>
                        </a:rPr>
                        <a:t>the stock </a:t>
                      </a:r>
                      <a:r>
                        <a:rPr lang="en-US" sz="1400" u="none" strike="noStrike" dirty="0">
                          <a:effectLst/>
                          <a:latin typeface="Sylfaen" pitchFamily="18" charset="0"/>
                        </a:rPr>
                        <a:t>of </a:t>
                      </a:r>
                      <a:endParaRPr lang="en-US" sz="1400" u="none" strike="noStrike" dirty="0" smtClean="0">
                        <a:effectLst/>
                        <a:latin typeface="Sylfaen" pitchFamily="18" charset="0"/>
                      </a:endParaRPr>
                    </a:p>
                    <a:p>
                      <a:pPr algn="l" fontAlgn="b"/>
                      <a:r>
                        <a:rPr lang="en-US" sz="1400" u="none" strike="noStrike" dirty="0" smtClean="0">
                          <a:effectLst/>
                          <a:latin typeface="Sylfaen" pitchFamily="18" charset="0"/>
                        </a:rPr>
                        <a:t>  houses</a:t>
                      </a:r>
                      <a:r>
                        <a:rPr lang="en-US" sz="1400" u="none" strike="noStrike" dirty="0">
                          <a:effectLst/>
                          <a:latin typeface="Sylfaen" pitchFamily="18" charset="0"/>
                        </a:rPr>
                        <a:t>). Provincial aggregate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1" u="none" strike="noStrike" dirty="0" err="1" smtClean="0">
                          <a:effectLst/>
                          <a:latin typeface="Sylfaen" pitchFamily="18" charset="0"/>
                        </a:rPr>
                        <a:t>srp</a:t>
                      </a:r>
                      <a:r>
                        <a:rPr lang="es-ES" sz="1400" b="1" u="none" strike="noStrike" dirty="0" smtClean="0">
                          <a:effectLst/>
                          <a:latin typeface="Sylfaen" pitchFamily="18" charset="0"/>
                        </a:rPr>
                        <a:t> 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u="none" strike="noStrike" dirty="0" smtClean="0">
                          <a:effectLst/>
                          <a:latin typeface="Sylfaen" pitchFamily="18" charset="0"/>
                        </a:rPr>
                        <a:t>  Net </a:t>
                      </a:r>
                      <a:r>
                        <a:rPr lang="es-ES" sz="1400" u="none" strike="noStrike" dirty="0" err="1">
                          <a:effectLst/>
                          <a:latin typeface="Sylfaen" pitchFamily="18" charset="0"/>
                        </a:rPr>
                        <a:t>migration</a:t>
                      </a:r>
                      <a:r>
                        <a:rPr lang="es-ES" sz="1400" u="none" strike="noStrike" dirty="0">
                          <a:effectLst/>
                          <a:latin typeface="Sylfaen" pitchFamily="18" charset="0"/>
                        </a:rPr>
                        <a:t> (x1000). Provincial </a:t>
                      </a:r>
                      <a:r>
                        <a:rPr lang="es-ES" sz="1400" u="none" strike="noStrike" dirty="0" err="1">
                          <a:effectLst/>
                          <a:latin typeface="Sylfaen" pitchFamily="18" charset="0"/>
                        </a:rPr>
                        <a:t>aggregate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1" u="none" strike="noStrike" dirty="0">
                          <a:effectLst/>
                          <a:latin typeface="Sylfaen" pitchFamily="18" charset="0"/>
                        </a:rPr>
                        <a:t>une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u="none" strike="noStrike" dirty="0" smtClean="0">
                          <a:effectLst/>
                          <a:latin typeface="Sylfaen" pitchFamily="18" charset="0"/>
                        </a:rPr>
                        <a:t>  </a:t>
                      </a:r>
                      <a:r>
                        <a:rPr lang="es-ES" sz="1400" u="none" strike="noStrike" dirty="0" err="1" smtClean="0">
                          <a:effectLst/>
                          <a:latin typeface="Sylfaen" pitchFamily="18" charset="0"/>
                        </a:rPr>
                        <a:t>Unemployment</a:t>
                      </a:r>
                      <a:r>
                        <a:rPr lang="es-ES" sz="1400" u="none" strike="noStrike" dirty="0" smtClean="0">
                          <a:effectLst/>
                          <a:latin typeface="Sylfaen" pitchFamily="18" charset="0"/>
                        </a:rPr>
                        <a:t> </a:t>
                      </a:r>
                      <a:r>
                        <a:rPr lang="es-ES" sz="1400" u="none" strike="noStrike" dirty="0" err="1">
                          <a:effectLst/>
                          <a:latin typeface="Sylfaen" pitchFamily="18" charset="0"/>
                        </a:rPr>
                        <a:t>rate</a:t>
                      </a:r>
                      <a:r>
                        <a:rPr lang="es-ES" sz="1400" u="none" strike="noStrike" dirty="0">
                          <a:effectLst/>
                          <a:latin typeface="Sylfaen" pitchFamily="18" charset="0"/>
                        </a:rPr>
                        <a:t>. Provincial </a:t>
                      </a:r>
                      <a:r>
                        <a:rPr lang="es-ES" sz="1400" u="none" strike="noStrike" dirty="0" err="1">
                          <a:effectLst/>
                          <a:latin typeface="Sylfaen" pitchFamily="18" charset="0"/>
                        </a:rPr>
                        <a:t>aggregate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1" u="none" strike="noStrike" dirty="0" err="1">
                          <a:effectLst/>
                          <a:latin typeface="Sylfaen" pitchFamily="18" charset="0"/>
                        </a:rPr>
                        <a:t>act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smtClean="0">
                          <a:effectLst/>
                          <a:latin typeface="Sylfaen" pitchFamily="18" charset="0"/>
                        </a:rPr>
                        <a:t>  Working </a:t>
                      </a:r>
                      <a:r>
                        <a:rPr lang="en-US" sz="1400" u="none" strike="noStrike" dirty="0">
                          <a:effectLst/>
                          <a:latin typeface="Sylfaen" pitchFamily="18" charset="0"/>
                        </a:rPr>
                        <a:t>population (% of labor force). Provincial aggregate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1" u="none" strike="noStrike" dirty="0" err="1">
                          <a:effectLst/>
                          <a:latin typeface="Sylfaen" pitchFamily="18" charset="0"/>
                        </a:rPr>
                        <a:t>agr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smtClean="0">
                          <a:effectLst/>
                          <a:latin typeface="Sylfaen" pitchFamily="18" charset="0"/>
                        </a:rPr>
                        <a:t>  Agriculture </a:t>
                      </a:r>
                      <a:r>
                        <a:rPr lang="en-US" sz="1400" u="none" strike="noStrike" dirty="0">
                          <a:effectLst/>
                          <a:latin typeface="Sylfaen" pitchFamily="18" charset="0"/>
                        </a:rPr>
                        <a:t>(% of total employment). Provincial aggregate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1" u="none" strike="noStrike" dirty="0" err="1">
                          <a:effectLst/>
                          <a:latin typeface="Sylfaen" pitchFamily="18" charset="0"/>
                        </a:rPr>
                        <a:t>ind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smtClean="0">
                          <a:effectLst/>
                          <a:latin typeface="Sylfaen" pitchFamily="18" charset="0"/>
                        </a:rPr>
                        <a:t>  Industry </a:t>
                      </a:r>
                      <a:r>
                        <a:rPr lang="en-US" sz="1400" u="none" strike="noStrike" dirty="0">
                          <a:effectLst/>
                          <a:latin typeface="Sylfaen" pitchFamily="18" charset="0"/>
                        </a:rPr>
                        <a:t>(% of total employment). Provincial aggregate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1" u="none" strike="noStrike" dirty="0" err="1">
                          <a:effectLst/>
                          <a:latin typeface="Sylfaen" pitchFamily="18" charset="0"/>
                        </a:rPr>
                        <a:t>cot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smtClean="0">
                          <a:effectLst/>
                          <a:latin typeface="Sylfaen" pitchFamily="18" charset="0"/>
                        </a:rPr>
                        <a:t>  Construction </a:t>
                      </a:r>
                      <a:r>
                        <a:rPr lang="en-US" sz="1400" u="none" strike="noStrike" dirty="0">
                          <a:effectLst/>
                          <a:latin typeface="Sylfaen" pitchFamily="18" charset="0"/>
                        </a:rPr>
                        <a:t>(% of total employment). Provincial aggregate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1" u="none" strike="noStrike" dirty="0">
                          <a:effectLst/>
                          <a:latin typeface="Sylfaen" pitchFamily="18" charset="0"/>
                        </a:rPr>
                        <a:t>ser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smtClean="0">
                          <a:effectLst/>
                          <a:latin typeface="Sylfaen" pitchFamily="18" charset="0"/>
                        </a:rPr>
                        <a:t>  Services </a:t>
                      </a:r>
                      <a:r>
                        <a:rPr lang="en-US" sz="1400" u="none" strike="noStrike" dirty="0">
                          <a:effectLst/>
                          <a:latin typeface="Sylfaen" pitchFamily="18" charset="0"/>
                        </a:rPr>
                        <a:t>(% of total employment). Provincial aggregate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1538288" y="188640"/>
            <a:ext cx="7497762" cy="1368153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MX" sz="2800" dirty="0" smtClean="0">
                <a:solidFill>
                  <a:schemeClr val="tx2">
                    <a:satMod val="130000"/>
                  </a:schemeClr>
                </a:solidFill>
                <a:latin typeface="Sylfaen" pitchFamily="18" charset="0"/>
              </a:rPr>
              <a:t>Variables</a:t>
            </a:r>
            <a:br>
              <a:rPr lang="es-MX" sz="2800" dirty="0" smtClean="0">
                <a:solidFill>
                  <a:schemeClr val="tx2">
                    <a:satMod val="130000"/>
                  </a:schemeClr>
                </a:solidFill>
                <a:latin typeface="Sylfaen" pitchFamily="18" charset="0"/>
              </a:rPr>
            </a:br>
            <a:r>
              <a:rPr lang="es-MX" sz="2800" dirty="0" smtClean="0">
                <a:solidFill>
                  <a:schemeClr val="tx2">
                    <a:satMod val="130000"/>
                  </a:schemeClr>
                </a:solidFill>
                <a:latin typeface="Sylfaen" pitchFamily="18" charset="0"/>
              </a:rPr>
              <a:t/>
            </a:r>
            <a:br>
              <a:rPr lang="es-MX" sz="2800" dirty="0" smtClean="0">
                <a:solidFill>
                  <a:schemeClr val="tx2">
                    <a:satMod val="130000"/>
                  </a:schemeClr>
                </a:solidFill>
                <a:latin typeface="Sylfaen" pitchFamily="18" charset="0"/>
              </a:rPr>
            </a:br>
            <a:r>
              <a:rPr lang="es-MX" sz="2000" dirty="0" smtClean="0">
                <a:solidFill>
                  <a:schemeClr val="tx2">
                    <a:satMod val="130000"/>
                  </a:schemeClr>
                </a:solidFill>
                <a:latin typeface="Sylfaen" pitchFamily="18" charset="0"/>
              </a:rPr>
              <a:t>REG. UNIT: SPANISH PROVINCES</a:t>
            </a:r>
            <a:endParaRPr lang="es-MX" sz="2000" dirty="0">
              <a:solidFill>
                <a:schemeClr val="tx2">
                  <a:satMod val="130000"/>
                </a:schemeClr>
              </a:solidFill>
              <a:latin typeface="Sylfaen" pitchFamily="18" charset="0"/>
            </a:endParaRPr>
          </a:p>
        </p:txBody>
      </p:sp>
      <p:sp>
        <p:nvSpPr>
          <p:cNvPr id="7" name="2 Marcador de contenido"/>
          <p:cNvSpPr>
            <a:spLocks noGrp="1"/>
          </p:cNvSpPr>
          <p:nvPr>
            <p:ph idx="1"/>
          </p:nvPr>
        </p:nvSpPr>
        <p:spPr>
          <a:xfrm>
            <a:off x="7524328" y="2708920"/>
            <a:ext cx="1296144" cy="288032"/>
          </a:xfrm>
        </p:spPr>
        <p:txBody>
          <a:bodyPr/>
          <a:lstStyle/>
          <a:p>
            <a:pPr marL="82550" indent="0">
              <a:buNone/>
            </a:pPr>
            <a:r>
              <a:rPr lang="en-GB" sz="1200" b="1" dirty="0" smtClean="0">
                <a:solidFill>
                  <a:srgbClr val="FF99CC"/>
                </a:solidFill>
              </a:rPr>
              <a:t>INCOME</a:t>
            </a:r>
            <a:endParaRPr lang="es-ES" sz="1200" b="1" dirty="0">
              <a:solidFill>
                <a:srgbClr val="FF99CC"/>
              </a:solidFill>
            </a:endParaRPr>
          </a:p>
        </p:txBody>
      </p:sp>
      <p:sp>
        <p:nvSpPr>
          <p:cNvPr id="8" name="2 Marcador de contenido"/>
          <p:cNvSpPr txBox="1">
            <a:spLocks/>
          </p:cNvSpPr>
          <p:nvPr/>
        </p:nvSpPr>
        <p:spPr bwMode="auto">
          <a:xfrm>
            <a:off x="7020272" y="2276872"/>
            <a:ext cx="2123728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65125" indent="-282575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36538" algn="l" rtl="0" eaLnBrk="0" fontAlgn="base" hangingPunct="0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58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1730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32D2E"/>
              </a:buClr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6988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82550" indent="0">
              <a:buFont typeface="Wingdings 2" pitchFamily="18" charset="2"/>
              <a:buNone/>
            </a:pPr>
            <a:r>
              <a:rPr lang="en-GB" sz="1200" b="1" dirty="0" smtClean="0">
                <a:solidFill>
                  <a:srgbClr val="FF99CC"/>
                </a:solidFill>
              </a:rPr>
              <a:t>STOCK OF HOUSES</a:t>
            </a:r>
            <a:endParaRPr lang="es-ES" sz="1200" b="1" dirty="0">
              <a:solidFill>
                <a:srgbClr val="FF99CC"/>
              </a:solidFill>
            </a:endParaRPr>
          </a:p>
        </p:txBody>
      </p:sp>
      <p:sp>
        <p:nvSpPr>
          <p:cNvPr id="9" name="2 Marcador de contenido"/>
          <p:cNvSpPr txBox="1">
            <a:spLocks/>
          </p:cNvSpPr>
          <p:nvPr/>
        </p:nvSpPr>
        <p:spPr bwMode="auto">
          <a:xfrm>
            <a:off x="7343800" y="1741984"/>
            <a:ext cx="1800200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65125" indent="-282575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36538" algn="l" rtl="0" eaLnBrk="0" fontAlgn="base" hangingPunct="0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58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1730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32D2E"/>
              </a:buClr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6988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82550" indent="0">
              <a:buFont typeface="Wingdings 2" pitchFamily="18" charset="2"/>
              <a:buNone/>
            </a:pPr>
            <a:r>
              <a:rPr lang="en-GB" sz="1200" b="1" dirty="0" smtClean="0">
                <a:solidFill>
                  <a:srgbClr val="FF99CC"/>
                </a:solidFill>
              </a:rPr>
              <a:t>ENDOGENOUS</a:t>
            </a:r>
            <a:endParaRPr lang="es-ES" sz="1200" b="1" dirty="0">
              <a:solidFill>
                <a:srgbClr val="FF99CC"/>
              </a:solidFill>
            </a:endParaRPr>
          </a:p>
        </p:txBody>
      </p:sp>
      <p:sp>
        <p:nvSpPr>
          <p:cNvPr id="10" name="2 Marcador de contenido"/>
          <p:cNvSpPr txBox="1">
            <a:spLocks/>
          </p:cNvSpPr>
          <p:nvPr/>
        </p:nvSpPr>
        <p:spPr bwMode="auto">
          <a:xfrm>
            <a:off x="7441121" y="3356992"/>
            <a:ext cx="1667383" cy="2880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65125" indent="-282575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36538" algn="l" rtl="0" eaLnBrk="0" fontAlgn="base" hangingPunct="0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58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1730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32D2E"/>
              </a:buClr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6988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82550" indent="0">
              <a:buFont typeface="Wingdings 2" pitchFamily="18" charset="2"/>
              <a:buNone/>
            </a:pPr>
            <a:r>
              <a:rPr lang="en-GB" sz="1200" b="1" dirty="0" smtClean="0">
                <a:solidFill>
                  <a:srgbClr val="FF99CC"/>
                </a:solidFill>
              </a:rPr>
              <a:t>REAL INTEREST RATE</a:t>
            </a:r>
          </a:p>
        </p:txBody>
      </p:sp>
      <p:sp>
        <p:nvSpPr>
          <p:cNvPr id="12" name="2 Marcador de contenido"/>
          <p:cNvSpPr txBox="1">
            <a:spLocks/>
          </p:cNvSpPr>
          <p:nvPr/>
        </p:nvSpPr>
        <p:spPr bwMode="auto">
          <a:xfrm>
            <a:off x="7452320" y="4744076"/>
            <a:ext cx="1667383" cy="48512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65125" indent="-282575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36538" algn="l" rtl="0" eaLnBrk="0" fontAlgn="base" hangingPunct="0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58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1730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32D2E"/>
              </a:buClr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6988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82550" indent="0">
              <a:buFont typeface="Wingdings 2" pitchFamily="18" charset="2"/>
              <a:buNone/>
            </a:pPr>
            <a:r>
              <a:rPr lang="en-GB" sz="1200" b="1" dirty="0" smtClean="0">
                <a:solidFill>
                  <a:srgbClr val="FF99CC"/>
                </a:solidFill>
              </a:rPr>
              <a:t>DEMOGRAPHIC FACTORS</a:t>
            </a:r>
          </a:p>
        </p:txBody>
      </p:sp>
    </p:spTree>
    <p:extLst>
      <p:ext uri="{BB962C8B-B14F-4D97-AF65-F5344CB8AC3E}">
        <p14:creationId xmlns:p14="http://schemas.microsoft.com/office/powerpoint/2010/main" val="129116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2800" dirty="0" err="1"/>
              <a:t>The</a:t>
            </a:r>
            <a:r>
              <a:rPr lang="es-ES" sz="2800" dirty="0"/>
              <a:t> </a:t>
            </a:r>
            <a:r>
              <a:rPr lang="es-ES" sz="2800" dirty="0" err="1"/>
              <a:t>Spanish</a:t>
            </a:r>
            <a:r>
              <a:rPr lang="es-ES" sz="2800" dirty="0"/>
              <a:t> case. </a:t>
            </a:r>
            <a:r>
              <a:rPr lang="es-ES" sz="2800" dirty="0" err="1"/>
              <a:t>Some</a:t>
            </a:r>
            <a:r>
              <a:rPr lang="es-ES" sz="2800" dirty="0"/>
              <a:t> </a:t>
            </a:r>
            <a:r>
              <a:rPr lang="es-ES" sz="2800" dirty="0" err="1"/>
              <a:t>facts</a:t>
            </a:r>
            <a:r>
              <a:rPr lang="es-ES" sz="2800" dirty="0"/>
              <a:t> and figures</a:t>
            </a:r>
            <a:br>
              <a:rPr lang="es-ES" sz="2800" dirty="0"/>
            </a:br>
            <a:endParaRPr lang="es-ES" sz="2800" dirty="0"/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0134870"/>
              </p:ext>
            </p:extLst>
          </p:nvPr>
        </p:nvGraphicFramePr>
        <p:xfrm>
          <a:off x="1548303" y="1628800"/>
          <a:ext cx="6840121" cy="28803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44121"/>
                <a:gridCol w="648000"/>
                <a:gridCol w="648000"/>
                <a:gridCol w="648000"/>
                <a:gridCol w="648000"/>
                <a:gridCol w="576000"/>
                <a:gridCol w="576000"/>
                <a:gridCol w="576000"/>
                <a:gridCol w="576000"/>
              </a:tblGrid>
              <a:tr h="198200">
                <a:tc>
                  <a:txBody>
                    <a:bodyPr/>
                    <a:lstStyle/>
                    <a:p>
                      <a:pPr algn="l" fontAlgn="b"/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364" marR="7364" marT="7364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VALUE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64" marR="7364" marT="73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64" marR="7364" marT="7364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64" marR="7364" marT="7364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64" marR="7364" marT="7364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GROWTH</a:t>
                      </a:r>
                      <a:r>
                        <a:rPr lang="es-ES" sz="11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RATE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64" marR="7364" marT="73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64" marR="7364" marT="7364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64" marR="7364" marT="7364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64" marR="7364" marT="7364" marB="0" anchor="ctr">
                    <a:noFill/>
                  </a:tcPr>
                </a:tc>
              </a:tr>
              <a:tr h="350060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1" u="none" strike="noStrike" dirty="0" smtClean="0">
                          <a:effectLst/>
                        </a:rPr>
                        <a:t>GDP per </a:t>
                      </a:r>
                      <a:r>
                        <a:rPr lang="es-ES" sz="1200" b="1" u="none" strike="noStrike" dirty="0" err="1" smtClean="0">
                          <a:effectLst/>
                        </a:rPr>
                        <a:t>capita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364" marR="7364" marT="7364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u="none" strike="noStrike" dirty="0">
                          <a:effectLst/>
                        </a:rPr>
                        <a:t>1995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364" marR="7364" marT="73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u="none" strike="noStrike" dirty="0">
                          <a:effectLst/>
                        </a:rPr>
                        <a:t>2000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364" marR="7364" marT="7364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u="none" strike="noStrike" dirty="0">
                          <a:effectLst/>
                        </a:rPr>
                        <a:t>2007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364" marR="7364" marT="7364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u="none" strike="noStrike" dirty="0">
                          <a:effectLst/>
                        </a:rPr>
                        <a:t>2011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364" marR="7364" marT="7364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u="none" strike="noStrike" dirty="0">
                          <a:effectLst/>
                        </a:rPr>
                        <a:t>2000-1995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364" marR="7364" marT="73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u="none" strike="noStrike" dirty="0">
                          <a:effectLst/>
                        </a:rPr>
                        <a:t>2007-2000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364" marR="7364" marT="7364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u="none" strike="noStrike" dirty="0">
                          <a:effectLst/>
                        </a:rPr>
                        <a:t>2011-2007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364" marR="7364" marT="7364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u="none" strike="noStrike" dirty="0">
                          <a:effectLst/>
                        </a:rPr>
                        <a:t>2011-1995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364" marR="7364" marT="7364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8200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1" u="none" strike="noStrike" dirty="0">
                          <a:effectLst/>
                        </a:rPr>
                        <a:t>Euro </a:t>
                      </a:r>
                      <a:r>
                        <a:rPr lang="es-ES" sz="1200" b="1" u="none" strike="noStrike" dirty="0" err="1" smtClean="0">
                          <a:effectLst/>
                        </a:rPr>
                        <a:t>area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364" marR="7364" marT="7364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u="none" strike="noStrike">
                          <a:effectLst/>
                        </a:rPr>
                        <a:t>18000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364" marR="7364" marT="73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u="none" strike="noStrike">
                          <a:effectLst/>
                        </a:rPr>
                        <a:t>21600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364" marR="7364" marT="7364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u="none" strike="noStrike">
                          <a:effectLst/>
                        </a:rPr>
                        <a:t>27600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364" marR="7364" marT="7364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u="none" strike="noStrike" dirty="0">
                          <a:effectLst/>
                        </a:rPr>
                        <a:t>28300</a:t>
                      </a:r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364" marR="7364" marT="7364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u="none" strike="noStrike">
                          <a:effectLst/>
                        </a:rPr>
                        <a:t>20.0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364" marR="7364" marT="73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u="none" strike="noStrike">
                          <a:effectLst/>
                        </a:rPr>
                        <a:t>27.8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364" marR="7364" marT="7364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u="none" strike="noStrike">
                          <a:effectLst/>
                        </a:rPr>
                        <a:t>2.5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364" marR="7364" marT="7364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 dirty="0">
                          <a:effectLst/>
                        </a:rPr>
                        <a:t>57.2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64" marR="7364" marT="7364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  <a:tr h="198200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1" u="none" strike="noStrike" dirty="0" err="1">
                          <a:effectLst/>
                        </a:rPr>
                        <a:t>Spain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364" marR="7364" marT="7364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u="none" strike="noStrike">
                          <a:effectLst/>
                        </a:rPr>
                        <a:t>11600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364" marR="7364" marT="73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u="none" strike="noStrike">
                          <a:effectLst/>
                        </a:rPr>
                        <a:t>15600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364" marR="7364" marT="736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u="none" strike="noStrike">
                          <a:effectLst/>
                        </a:rPr>
                        <a:t>23500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364" marR="7364" marT="736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u="none" strike="noStrike">
                          <a:effectLst/>
                        </a:rPr>
                        <a:t>23300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364" marR="7364" marT="7364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u="none" strike="noStrike" dirty="0">
                          <a:effectLst/>
                        </a:rPr>
                        <a:t>34.5</a:t>
                      </a:r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364" marR="7364" marT="73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u="none" strike="noStrike" dirty="0">
                          <a:effectLst/>
                        </a:rPr>
                        <a:t>50.6</a:t>
                      </a:r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364" marR="7364" marT="7364" marB="0" anchor="ctr"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u="none" strike="noStrike" dirty="0">
                          <a:effectLst/>
                        </a:rPr>
                        <a:t>-0.9</a:t>
                      </a:r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364" marR="7364" marT="7364" marB="0" anchor="ctr"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 dirty="0">
                          <a:effectLst/>
                        </a:rPr>
                        <a:t>100.9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64" marR="7364" marT="7364" marB="0" anchor="ctr">
                    <a:solidFill>
                      <a:srgbClr val="FF99CC"/>
                    </a:solidFill>
                  </a:tcPr>
                </a:tc>
              </a:tr>
              <a:tr h="198200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1" u="none" strike="noStrike" dirty="0" err="1">
                          <a:effectLst/>
                        </a:rPr>
                        <a:t>United</a:t>
                      </a:r>
                      <a:r>
                        <a:rPr lang="es-ES" sz="1200" b="1" u="none" strike="noStrike" dirty="0">
                          <a:effectLst/>
                        </a:rPr>
                        <a:t> </a:t>
                      </a:r>
                      <a:r>
                        <a:rPr lang="es-ES" sz="1200" b="1" u="none" strike="noStrike" dirty="0" err="1">
                          <a:effectLst/>
                        </a:rPr>
                        <a:t>States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364" marR="7364" marT="7364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>
                          <a:effectLst/>
                        </a:rPr>
                        <a:t>33690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64" marR="7364" marT="73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u="none" strike="noStrike">
                          <a:effectLst/>
                        </a:rPr>
                        <a:t>39175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364" marR="7364" marT="736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u="none" strike="noStrike" dirty="0">
                          <a:effectLst/>
                        </a:rPr>
                        <a:t>43692</a:t>
                      </a:r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364" marR="7364" marT="736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u="none" strike="noStrike" dirty="0">
                          <a:effectLst/>
                        </a:rPr>
                        <a:t>41990</a:t>
                      </a:r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364" marR="7364" marT="7364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u="none" strike="noStrike">
                          <a:effectLst/>
                        </a:rPr>
                        <a:t>16.3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364" marR="7364" marT="73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u="none" strike="noStrike">
                          <a:effectLst/>
                        </a:rPr>
                        <a:t>11.5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364" marR="7364" marT="736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u="none" strike="noStrike" dirty="0">
                          <a:effectLst/>
                        </a:rPr>
                        <a:t>-3.9</a:t>
                      </a:r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364" marR="7364" marT="736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 dirty="0">
                          <a:effectLst/>
                        </a:rPr>
                        <a:t>24.6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64" marR="7364" marT="7364" marB="0" anchor="ctr">
                    <a:noFill/>
                  </a:tcPr>
                </a:tc>
              </a:tr>
              <a:tr h="198200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1" u="none" strike="noStrike">
                          <a:effectLst/>
                        </a:rPr>
                        <a:t>Japan</a:t>
                      </a:r>
                      <a:endParaRPr lang="es-ES" sz="12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364" marR="7364" marT="7364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>
                          <a:effectLst/>
                        </a:rPr>
                        <a:t>29970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64" marR="7364" marT="73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u="none" strike="noStrike">
                          <a:effectLst/>
                        </a:rPr>
                        <a:t>30953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364" marR="7364" marT="736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u="none" strike="noStrike" dirty="0">
                          <a:effectLst/>
                        </a:rPr>
                        <a:t>34222</a:t>
                      </a:r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64" marR="7364" marT="736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u="none" strike="noStrike" dirty="0">
                          <a:effectLst/>
                        </a:rPr>
                        <a:t>34145</a:t>
                      </a:r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364" marR="7364" marT="7364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u="none" strike="noStrike">
                          <a:effectLst/>
                        </a:rPr>
                        <a:t>3.3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364" marR="7364" marT="73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u="none" strike="noStrike">
                          <a:effectLst/>
                        </a:rPr>
                        <a:t>10.6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364" marR="7364" marT="736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u="none" strike="noStrike">
                          <a:effectLst/>
                        </a:rPr>
                        <a:t>-0.2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364" marR="7364" marT="736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 dirty="0">
                          <a:effectLst/>
                        </a:rPr>
                        <a:t>13.9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64" marR="7364" marT="7364" marB="0" anchor="ctr">
                    <a:noFill/>
                  </a:tcPr>
                </a:tc>
              </a:tr>
              <a:tr h="198200">
                <a:tc>
                  <a:txBody>
                    <a:bodyPr/>
                    <a:lstStyle/>
                    <a:p>
                      <a:pPr algn="l" fontAlgn="b"/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64" marR="7364" marT="7364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64" marR="7364" marT="73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64" marR="7364" marT="7364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64" marR="7364" marT="7364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64" marR="7364" marT="7364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64" marR="7364" marT="73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64" marR="7364" marT="7364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64" marR="7364" marT="7364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64" marR="7364" marT="7364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8200">
                <a:tc>
                  <a:txBody>
                    <a:bodyPr/>
                    <a:lstStyle/>
                    <a:p>
                      <a:pPr algn="l" fontAlgn="b"/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Sylfaen"/>
                      </a:endParaRPr>
                    </a:p>
                  </a:txBody>
                  <a:tcPr marL="7364" marR="7364" marT="7364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Sylfaen"/>
                      </a:endParaRPr>
                    </a:p>
                  </a:txBody>
                  <a:tcPr marL="7364" marR="7364" marT="73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Sylfaen"/>
                      </a:endParaRPr>
                    </a:p>
                  </a:txBody>
                  <a:tcPr marL="7364" marR="7364" marT="7364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Sylfaen"/>
                      </a:endParaRPr>
                    </a:p>
                  </a:txBody>
                  <a:tcPr marL="7364" marR="7364" marT="7364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Sylfaen"/>
                      </a:endParaRPr>
                    </a:p>
                  </a:txBody>
                  <a:tcPr marL="7364" marR="7364" marT="7364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64" marR="7364" marT="73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64" marR="7364" marT="7364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Sylfaen"/>
                      </a:endParaRPr>
                    </a:p>
                  </a:txBody>
                  <a:tcPr marL="7364" marR="7364" marT="7364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Sylfaen"/>
                      </a:endParaRPr>
                    </a:p>
                  </a:txBody>
                  <a:tcPr marL="7364" marR="7364" marT="7364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  <a:tr h="350060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1" u="none" strike="noStrike" dirty="0" err="1" smtClean="0">
                          <a:effectLst/>
                        </a:rPr>
                        <a:t>Unemployment</a:t>
                      </a:r>
                      <a:r>
                        <a:rPr lang="es-ES" sz="1200" b="1" u="none" strike="noStrike" dirty="0" smtClean="0">
                          <a:effectLst/>
                        </a:rPr>
                        <a:t> </a:t>
                      </a:r>
                      <a:r>
                        <a:rPr lang="es-ES" sz="1200" b="1" u="none" strike="noStrike" dirty="0" err="1" smtClean="0">
                          <a:effectLst/>
                        </a:rPr>
                        <a:t>rate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Sylfaen"/>
                      </a:endParaRPr>
                    </a:p>
                  </a:txBody>
                  <a:tcPr marL="7364" marR="7364" marT="7364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u="none" strike="noStrike" dirty="0">
                          <a:effectLst/>
                        </a:rPr>
                        <a:t>1995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364" marR="7364" marT="73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u="none" strike="noStrike" dirty="0">
                          <a:effectLst/>
                        </a:rPr>
                        <a:t>2000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364" marR="7364" marT="7364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u="none" strike="noStrike" dirty="0">
                          <a:effectLst/>
                        </a:rPr>
                        <a:t>2007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364" marR="7364" marT="7364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u="none" strike="noStrike" dirty="0">
                          <a:effectLst/>
                        </a:rPr>
                        <a:t>2011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364" marR="7364" marT="7364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u="none" strike="noStrike" dirty="0">
                          <a:effectLst/>
                        </a:rPr>
                        <a:t>2000-1995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364" marR="7364" marT="73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u="none" strike="noStrike" dirty="0">
                          <a:effectLst/>
                        </a:rPr>
                        <a:t>2007-2000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364" marR="7364" marT="7364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u="none" strike="noStrike" dirty="0">
                          <a:effectLst/>
                        </a:rPr>
                        <a:t>2011-2007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364" marR="7364" marT="7364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u="none" strike="noStrike" dirty="0">
                          <a:effectLst/>
                        </a:rPr>
                        <a:t>2011-1995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364" marR="7364" marT="7364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8200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1" u="none" strike="noStrike" dirty="0">
                          <a:effectLst/>
                        </a:rPr>
                        <a:t>Euro </a:t>
                      </a:r>
                      <a:r>
                        <a:rPr lang="es-ES" sz="1200" b="1" u="none" strike="noStrike" dirty="0" err="1" smtClean="0">
                          <a:effectLst/>
                        </a:rPr>
                        <a:t>area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Sylfaen"/>
                      </a:endParaRPr>
                    </a:p>
                  </a:txBody>
                  <a:tcPr marL="7364" marR="7364" marT="7364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u="none" strike="noStrike">
                          <a:effectLst/>
                        </a:rPr>
                        <a:t>10.7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Sylfaen"/>
                      </a:endParaRPr>
                    </a:p>
                  </a:txBody>
                  <a:tcPr marL="7364" marR="7364" marT="73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u="none" strike="noStrike">
                          <a:effectLst/>
                        </a:rPr>
                        <a:t>8.7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Sylfaen"/>
                      </a:endParaRPr>
                    </a:p>
                  </a:txBody>
                  <a:tcPr marL="7364" marR="7364" marT="7364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u="none" strike="noStrike">
                          <a:effectLst/>
                        </a:rPr>
                        <a:t>7.6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Sylfaen"/>
                      </a:endParaRPr>
                    </a:p>
                  </a:txBody>
                  <a:tcPr marL="7364" marR="7364" marT="7364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u="none" strike="noStrike" dirty="0">
                          <a:effectLst/>
                        </a:rPr>
                        <a:t>10.2</a:t>
                      </a:r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Sylfaen"/>
                      </a:endParaRPr>
                    </a:p>
                  </a:txBody>
                  <a:tcPr marL="7364" marR="7364" marT="7364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u="none" strike="noStrike">
                          <a:effectLst/>
                        </a:rPr>
                        <a:t>-18.7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364" marR="7364" marT="73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u="none" strike="noStrike">
                          <a:effectLst/>
                        </a:rPr>
                        <a:t>-12.6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364" marR="7364" marT="7364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u="none" strike="noStrike" dirty="0">
                          <a:effectLst/>
                        </a:rPr>
                        <a:t>34.2</a:t>
                      </a:r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364" marR="7364" marT="7364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 dirty="0">
                          <a:effectLst/>
                        </a:rPr>
                        <a:t>-4.7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64" marR="7364" marT="7364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  <a:tr h="198200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1" u="none" strike="noStrike" dirty="0" err="1">
                          <a:effectLst/>
                        </a:rPr>
                        <a:t>Spain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Sylfaen"/>
                      </a:endParaRPr>
                    </a:p>
                  </a:txBody>
                  <a:tcPr marL="7364" marR="7364" marT="7364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u="none" strike="noStrike">
                          <a:effectLst/>
                        </a:rPr>
                        <a:t>20.0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Sylfaen"/>
                      </a:endParaRPr>
                    </a:p>
                  </a:txBody>
                  <a:tcPr marL="7364" marR="7364" marT="73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u="none" strike="noStrike">
                          <a:effectLst/>
                        </a:rPr>
                        <a:t>11.7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Sylfaen"/>
                      </a:endParaRPr>
                    </a:p>
                  </a:txBody>
                  <a:tcPr marL="7364" marR="7364" marT="736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u="none" strike="noStrike">
                          <a:effectLst/>
                        </a:rPr>
                        <a:t>8.3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Sylfaen"/>
                      </a:endParaRPr>
                    </a:p>
                  </a:txBody>
                  <a:tcPr marL="7364" marR="7364" marT="736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u="none" strike="noStrike" dirty="0">
                          <a:effectLst/>
                        </a:rPr>
                        <a:t>21.7</a:t>
                      </a:r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Sylfaen"/>
                      </a:endParaRPr>
                    </a:p>
                  </a:txBody>
                  <a:tcPr marL="7364" marR="7364" marT="7364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u="none" strike="noStrike">
                          <a:effectLst/>
                        </a:rPr>
                        <a:t>-41.5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364" marR="7364" marT="73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u="none" strike="noStrike">
                          <a:effectLst/>
                        </a:rPr>
                        <a:t>-29.1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364" marR="7364" marT="7364" marB="0" anchor="ctr"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u="none" strike="noStrike">
                          <a:effectLst/>
                        </a:rPr>
                        <a:t>161.4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364" marR="7364" marT="7364" marB="0" anchor="ctr"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 dirty="0">
                          <a:effectLst/>
                        </a:rPr>
                        <a:t>8.5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64" marR="7364" marT="7364" marB="0" anchor="ctr">
                    <a:solidFill>
                      <a:srgbClr val="FF99CC"/>
                    </a:solidFill>
                  </a:tcPr>
                </a:tc>
              </a:tr>
              <a:tr h="198200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1" u="none" strike="noStrike" dirty="0" err="1">
                          <a:effectLst/>
                        </a:rPr>
                        <a:t>United</a:t>
                      </a:r>
                      <a:r>
                        <a:rPr lang="es-ES" sz="1200" b="1" u="none" strike="noStrike" dirty="0">
                          <a:effectLst/>
                        </a:rPr>
                        <a:t> </a:t>
                      </a:r>
                      <a:r>
                        <a:rPr lang="es-ES" sz="1200" b="1" u="none" strike="noStrike" dirty="0" err="1">
                          <a:effectLst/>
                        </a:rPr>
                        <a:t>States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Sylfaen"/>
                      </a:endParaRPr>
                    </a:p>
                  </a:txBody>
                  <a:tcPr marL="7364" marR="7364" marT="7364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u="none" strike="noStrike">
                          <a:effectLst/>
                        </a:rPr>
                        <a:t>5.6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Sylfaen"/>
                      </a:endParaRPr>
                    </a:p>
                  </a:txBody>
                  <a:tcPr marL="7364" marR="7364" marT="73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u="none" strike="noStrike">
                          <a:effectLst/>
                        </a:rPr>
                        <a:t>4.0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Sylfaen"/>
                      </a:endParaRPr>
                    </a:p>
                  </a:txBody>
                  <a:tcPr marL="7364" marR="7364" marT="736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u="none" strike="noStrike">
                          <a:effectLst/>
                        </a:rPr>
                        <a:t>4.6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Sylfaen"/>
                      </a:endParaRPr>
                    </a:p>
                  </a:txBody>
                  <a:tcPr marL="7364" marR="7364" marT="736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u="none" strike="noStrike" dirty="0">
                          <a:effectLst/>
                        </a:rPr>
                        <a:t>8.9</a:t>
                      </a:r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Sylfaen"/>
                      </a:endParaRPr>
                    </a:p>
                  </a:txBody>
                  <a:tcPr marL="7364" marR="7364" marT="7364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u="none" strike="noStrike">
                          <a:effectLst/>
                        </a:rPr>
                        <a:t>-28.6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364" marR="7364" marT="73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u="none" strike="noStrike">
                          <a:effectLst/>
                        </a:rPr>
                        <a:t>15.0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364" marR="7364" marT="736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u="none" strike="noStrike">
                          <a:effectLst/>
                        </a:rPr>
                        <a:t>93.5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364" marR="7364" marT="736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 dirty="0">
                          <a:effectLst/>
                        </a:rPr>
                        <a:t>58.9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64" marR="7364" marT="7364" marB="0" anchor="ctr">
                    <a:noFill/>
                  </a:tcPr>
                </a:tc>
              </a:tr>
              <a:tr h="198200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1" u="none" strike="noStrike" dirty="0" err="1">
                          <a:effectLst/>
                        </a:rPr>
                        <a:t>Japan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Sylfaen"/>
                      </a:endParaRPr>
                    </a:p>
                  </a:txBody>
                  <a:tcPr marL="7364" marR="7364" marT="7364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u="none" strike="noStrike">
                          <a:effectLst/>
                        </a:rPr>
                        <a:t>3.1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Sylfaen"/>
                      </a:endParaRPr>
                    </a:p>
                  </a:txBody>
                  <a:tcPr marL="7364" marR="7364" marT="73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u="none" strike="noStrike" dirty="0">
                          <a:effectLst/>
                        </a:rPr>
                        <a:t>4.7</a:t>
                      </a:r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Sylfaen"/>
                      </a:endParaRPr>
                    </a:p>
                  </a:txBody>
                  <a:tcPr marL="7364" marR="7364" marT="736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u="none" strike="noStrike" dirty="0">
                          <a:effectLst/>
                        </a:rPr>
                        <a:t>3.9</a:t>
                      </a:r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Sylfaen"/>
                      </a:endParaRPr>
                    </a:p>
                  </a:txBody>
                  <a:tcPr marL="7364" marR="7364" marT="736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u="none" strike="noStrike" dirty="0">
                          <a:effectLst/>
                        </a:rPr>
                        <a:t>4.6</a:t>
                      </a:r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Sylfaen"/>
                      </a:endParaRPr>
                    </a:p>
                  </a:txBody>
                  <a:tcPr marL="7364" marR="7364" marT="7364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u="none" strike="noStrike" dirty="0">
                          <a:effectLst/>
                        </a:rPr>
                        <a:t>51.6</a:t>
                      </a:r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364" marR="7364" marT="73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u="none" strike="noStrike">
                          <a:effectLst/>
                        </a:rPr>
                        <a:t>-17.0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364" marR="7364" marT="736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u="none" strike="noStrike">
                          <a:effectLst/>
                        </a:rPr>
                        <a:t>17.9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364" marR="7364" marT="736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 dirty="0">
                          <a:effectLst/>
                        </a:rPr>
                        <a:t>48.4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64" marR="7364" marT="7364" marB="0" anchor="ctr"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62768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538288" y="260350"/>
            <a:ext cx="7497762" cy="5619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sz="2800" dirty="0" err="1"/>
              <a:t>The</a:t>
            </a:r>
            <a:r>
              <a:rPr lang="es-ES" sz="2800" dirty="0"/>
              <a:t> </a:t>
            </a:r>
            <a:r>
              <a:rPr lang="es-ES" sz="2800" dirty="0" err="1"/>
              <a:t>Spanish</a:t>
            </a:r>
            <a:r>
              <a:rPr lang="es-ES" sz="2800" dirty="0"/>
              <a:t> case. </a:t>
            </a:r>
            <a:r>
              <a:rPr lang="es-ES" sz="2800" dirty="0" err="1"/>
              <a:t>Some</a:t>
            </a:r>
            <a:r>
              <a:rPr lang="es-ES" sz="2800" dirty="0"/>
              <a:t> </a:t>
            </a:r>
            <a:r>
              <a:rPr lang="es-ES" sz="2800" dirty="0" err="1"/>
              <a:t>facts</a:t>
            </a:r>
            <a:r>
              <a:rPr lang="es-ES" sz="2800" dirty="0"/>
              <a:t> and figures</a:t>
            </a:r>
            <a:endParaRPr lang="es-MX" sz="2800" dirty="0">
              <a:solidFill>
                <a:schemeClr val="tx2">
                  <a:satMod val="130000"/>
                </a:schemeClr>
              </a:solidFill>
              <a:latin typeface="Sylfaen" pitchFamily="18" charset="0"/>
            </a:endParaRPr>
          </a:p>
        </p:txBody>
      </p:sp>
      <p:grpSp>
        <p:nvGrpSpPr>
          <p:cNvPr id="16386" name="13 Grupo"/>
          <p:cNvGrpSpPr>
            <a:grpSpLocks/>
          </p:cNvGrpSpPr>
          <p:nvPr/>
        </p:nvGrpSpPr>
        <p:grpSpPr bwMode="auto">
          <a:xfrm>
            <a:off x="1116013" y="981075"/>
            <a:ext cx="3600450" cy="2709863"/>
            <a:chOff x="1116016" y="980728"/>
            <a:chExt cx="3600000" cy="2710210"/>
          </a:xfrm>
        </p:grpSpPr>
        <p:sp>
          <p:nvSpPr>
            <p:cNvPr id="7" name="1 Título"/>
            <p:cNvSpPr txBox="1">
              <a:spLocks/>
            </p:cNvSpPr>
            <p:nvPr/>
          </p:nvSpPr>
          <p:spPr>
            <a:xfrm>
              <a:off x="1423953" y="980728"/>
              <a:ext cx="2720635" cy="360409"/>
            </a:xfrm>
            <a:prstGeom prst="rect">
              <a:avLst/>
            </a:prstGeom>
          </p:spPr>
          <p:txBody>
            <a:bodyPr anchor="ctr">
              <a:normAutofit fontScale="92500" lnSpcReduction="10000"/>
            </a:bodyPr>
            <a:lstStyle>
              <a:lvl1pPr algn="l" rtl="0" eaLnBrk="1" latinLnBrk="0" hangingPunct="1">
                <a:spcBef>
                  <a:spcPct val="0"/>
                </a:spcBef>
                <a:buNone/>
                <a:defRPr kumimoji="0" sz="4300" kern="1200">
                  <a:solidFill>
                    <a:schemeClr val="tx2">
                      <a:satMod val="130000"/>
                    </a:schemeClr>
                  </a:solidFill>
                  <a:effectLst>
                    <a:outerShdw blurRad="50000" dist="30000" dir="5400000" algn="tl" rotWithShape="0">
                      <a:srgbClr val="000000">
                        <a:alpha val="30000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  <a:extLst/>
            </a:lstStyle>
            <a:p>
              <a:pPr fontAlgn="auto">
                <a:spcAft>
                  <a:spcPts val="0"/>
                </a:spcAft>
                <a:defRPr/>
              </a:pPr>
              <a:r>
                <a:rPr lang="es-MX" sz="2000" dirty="0" err="1" smtClean="0">
                  <a:latin typeface="Sylfaen" pitchFamily="18" charset="0"/>
                </a:rPr>
                <a:t>House</a:t>
              </a:r>
              <a:r>
                <a:rPr lang="es-MX" sz="2000" dirty="0" smtClean="0">
                  <a:latin typeface="Sylfaen" pitchFamily="18" charset="0"/>
                </a:rPr>
                <a:t> </a:t>
              </a:r>
              <a:r>
                <a:rPr lang="es-MX" sz="2000" dirty="0" err="1" smtClean="0">
                  <a:latin typeface="Sylfaen" pitchFamily="18" charset="0"/>
                </a:rPr>
                <a:t>prices</a:t>
              </a:r>
              <a:r>
                <a:rPr lang="es-MX" sz="2000" dirty="0" smtClean="0">
                  <a:latin typeface="Sylfaen" pitchFamily="18" charset="0"/>
                </a:rPr>
                <a:t>. 2005=100</a:t>
              </a:r>
              <a:endParaRPr lang="es-MX" sz="2000" dirty="0">
                <a:latin typeface="Sylfaen" pitchFamily="18" charset="0"/>
              </a:endParaRPr>
            </a:p>
          </p:txBody>
        </p:sp>
        <p:pic>
          <p:nvPicPr>
            <p:cNvPr id="16394" name="Picture 5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116016" y="1340768"/>
              <a:ext cx="3600000" cy="23501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6387" name="12 Grupo"/>
          <p:cNvGrpSpPr>
            <a:grpSpLocks/>
          </p:cNvGrpSpPr>
          <p:nvPr/>
        </p:nvGrpSpPr>
        <p:grpSpPr bwMode="auto">
          <a:xfrm>
            <a:off x="5364163" y="1341438"/>
            <a:ext cx="3600450" cy="2698750"/>
            <a:chOff x="5364488" y="1710872"/>
            <a:chExt cx="3600000" cy="2700146"/>
          </a:xfrm>
        </p:grpSpPr>
        <p:sp>
          <p:nvSpPr>
            <p:cNvPr id="10" name="1 Título"/>
            <p:cNvSpPr txBox="1">
              <a:spLocks/>
            </p:cNvSpPr>
            <p:nvPr/>
          </p:nvSpPr>
          <p:spPr>
            <a:xfrm>
              <a:off x="5804170" y="1710872"/>
              <a:ext cx="2720635" cy="360548"/>
            </a:xfrm>
            <a:prstGeom prst="rect">
              <a:avLst/>
            </a:prstGeom>
          </p:spPr>
          <p:txBody>
            <a:bodyPr anchor="ctr">
              <a:normAutofit fontScale="92500" lnSpcReduction="10000"/>
            </a:bodyPr>
            <a:lstStyle>
              <a:lvl1pPr algn="l" rtl="0" eaLnBrk="1" latinLnBrk="0" hangingPunct="1">
                <a:spcBef>
                  <a:spcPct val="0"/>
                </a:spcBef>
                <a:buNone/>
                <a:defRPr kumimoji="0" sz="4300" kern="1200">
                  <a:solidFill>
                    <a:schemeClr val="tx2">
                      <a:satMod val="130000"/>
                    </a:schemeClr>
                  </a:solidFill>
                  <a:effectLst>
                    <a:outerShdw blurRad="50000" dist="30000" dir="5400000" algn="tl" rotWithShape="0">
                      <a:srgbClr val="000000">
                        <a:alpha val="30000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  <a:extLst/>
            </a:lstStyle>
            <a:p>
              <a:pPr fontAlgn="auto">
                <a:spcAft>
                  <a:spcPts val="0"/>
                </a:spcAft>
                <a:defRPr/>
              </a:pPr>
              <a:r>
                <a:rPr lang="es-MX" sz="2000" dirty="0" err="1" smtClean="0">
                  <a:latin typeface="Sylfaen" pitchFamily="18" charset="0"/>
                </a:rPr>
                <a:t>Unemployment</a:t>
              </a:r>
              <a:r>
                <a:rPr lang="es-MX" sz="2000" dirty="0" smtClean="0">
                  <a:latin typeface="Sylfaen" pitchFamily="18" charset="0"/>
                </a:rPr>
                <a:t> </a:t>
              </a:r>
              <a:r>
                <a:rPr lang="es-MX" sz="2000" dirty="0" err="1" smtClean="0">
                  <a:latin typeface="Sylfaen" pitchFamily="18" charset="0"/>
                </a:rPr>
                <a:t>Rate</a:t>
              </a:r>
              <a:endParaRPr lang="es-MX" sz="2000" dirty="0">
                <a:latin typeface="Sylfaen" pitchFamily="18" charset="0"/>
              </a:endParaRPr>
            </a:p>
          </p:txBody>
        </p:sp>
        <p:pic>
          <p:nvPicPr>
            <p:cNvPr id="16392" name="Picture 6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364488" y="2060848"/>
              <a:ext cx="3600000" cy="23501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6388" name="11 Grupo"/>
          <p:cNvGrpSpPr>
            <a:grpSpLocks/>
          </p:cNvGrpSpPr>
          <p:nvPr/>
        </p:nvGrpSpPr>
        <p:grpSpPr bwMode="auto">
          <a:xfrm>
            <a:off x="2557314" y="3857625"/>
            <a:ext cx="3598862" cy="2713038"/>
            <a:chOff x="1044008" y="3857925"/>
            <a:chExt cx="3600000" cy="2713333"/>
          </a:xfrm>
        </p:grpSpPr>
        <p:sp>
          <p:nvSpPr>
            <p:cNvPr id="11" name="1 Título"/>
            <p:cNvSpPr txBox="1">
              <a:spLocks/>
            </p:cNvSpPr>
            <p:nvPr/>
          </p:nvSpPr>
          <p:spPr>
            <a:xfrm>
              <a:off x="1575988" y="3857925"/>
              <a:ext cx="2720248" cy="360402"/>
            </a:xfrm>
            <a:prstGeom prst="rect">
              <a:avLst/>
            </a:prstGeom>
          </p:spPr>
          <p:txBody>
            <a:bodyPr anchor="ctr">
              <a:normAutofit fontScale="77500" lnSpcReduction="20000"/>
            </a:bodyPr>
            <a:lstStyle>
              <a:lvl1pPr algn="l" rtl="0" eaLnBrk="1" latinLnBrk="0" hangingPunct="1">
                <a:spcBef>
                  <a:spcPct val="0"/>
                </a:spcBef>
                <a:buNone/>
                <a:defRPr kumimoji="0" sz="4300" kern="1200">
                  <a:solidFill>
                    <a:schemeClr val="tx2">
                      <a:satMod val="130000"/>
                    </a:schemeClr>
                  </a:solidFill>
                  <a:effectLst>
                    <a:outerShdw blurRad="50000" dist="30000" dir="5400000" algn="tl" rotWithShape="0">
                      <a:srgbClr val="000000">
                        <a:alpha val="30000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  <a:extLst/>
            </a:lstStyle>
            <a:p>
              <a:pPr fontAlgn="auto">
                <a:spcAft>
                  <a:spcPts val="0"/>
                </a:spcAft>
                <a:defRPr/>
              </a:pPr>
              <a:r>
                <a:rPr lang="es-MX" sz="2000" dirty="0" err="1" smtClean="0">
                  <a:latin typeface="Sylfaen" pitchFamily="18" charset="0"/>
                </a:rPr>
                <a:t>Income</a:t>
              </a:r>
              <a:r>
                <a:rPr lang="es-MX" sz="2000" dirty="0" smtClean="0">
                  <a:latin typeface="Sylfaen" pitchFamily="18" charset="0"/>
                </a:rPr>
                <a:t> per </a:t>
              </a:r>
              <a:r>
                <a:rPr lang="es-MX" sz="2000" dirty="0" err="1" smtClean="0">
                  <a:latin typeface="Sylfaen" pitchFamily="18" charset="0"/>
                </a:rPr>
                <a:t>capita</a:t>
              </a:r>
              <a:r>
                <a:rPr lang="es-MX" sz="2000" dirty="0" smtClean="0">
                  <a:latin typeface="Sylfaen" pitchFamily="18" charset="0"/>
                </a:rPr>
                <a:t>. 2005=100</a:t>
              </a:r>
              <a:endParaRPr lang="es-MX" sz="2000" dirty="0">
                <a:latin typeface="Sylfaen" pitchFamily="18" charset="0"/>
              </a:endParaRPr>
            </a:p>
          </p:txBody>
        </p:sp>
        <p:pic>
          <p:nvPicPr>
            <p:cNvPr id="16390" name="Picture 7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044008" y="4221088"/>
              <a:ext cx="3600000" cy="23501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" name="4 Grupo"/>
          <p:cNvGrpSpPr/>
          <p:nvPr/>
        </p:nvGrpSpPr>
        <p:grpSpPr>
          <a:xfrm>
            <a:off x="6804248" y="4509120"/>
            <a:ext cx="2016224" cy="648072"/>
            <a:chOff x="6804248" y="4509120"/>
            <a:chExt cx="2016224" cy="648072"/>
          </a:xfrm>
        </p:grpSpPr>
        <p:cxnSp>
          <p:nvCxnSpPr>
            <p:cNvPr id="4" name="3 Conector recto"/>
            <p:cNvCxnSpPr/>
            <p:nvPr/>
          </p:nvCxnSpPr>
          <p:spPr>
            <a:xfrm>
              <a:off x="6804248" y="4653136"/>
              <a:ext cx="504056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13 Conector recto"/>
            <p:cNvCxnSpPr/>
            <p:nvPr/>
          </p:nvCxnSpPr>
          <p:spPr>
            <a:xfrm>
              <a:off x="6804248" y="5013176"/>
              <a:ext cx="504056" cy="0"/>
            </a:xfrm>
            <a:prstGeom prst="line">
              <a:avLst/>
            </a:prstGeom>
            <a:ln w="25400">
              <a:solidFill>
                <a:srgbClr val="C0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2 Marcador de contenido"/>
            <p:cNvSpPr txBox="1">
              <a:spLocks/>
            </p:cNvSpPr>
            <p:nvPr/>
          </p:nvSpPr>
          <p:spPr bwMode="auto">
            <a:xfrm>
              <a:off x="7524328" y="4869160"/>
              <a:ext cx="1296144" cy="2880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65125" indent="-282575" algn="l" rtl="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2" pitchFamily="18" charset="2"/>
                <a:buChar char="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39763" indent="-236538" algn="l" rtl="0" eaLnBrk="0" fontAlgn="base" hangingPunct="0">
                <a:spcBef>
                  <a:spcPts val="550"/>
                </a:spcBef>
                <a:spcAft>
                  <a:spcPct val="0"/>
                </a:spcAft>
                <a:buClr>
                  <a:schemeClr val="accent1"/>
                </a:buClr>
                <a:buFont typeface="Verdana" pitchFamily="34" charset="0"/>
                <a:buChar char="◦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85825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96963" indent="-173038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32D2E"/>
                </a:buClr>
                <a:buFont typeface="Wingdings 2" pitchFamily="18" charset="2"/>
                <a:buChar char="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96988" indent="-182563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itchFamily="18" charset="2"/>
                <a:buChar char="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508760" indent="-182880" algn="l" rtl="0" eaLnBrk="1" latinLnBrk="0" hangingPunct="1">
                <a:lnSpc>
                  <a:spcPct val="100000"/>
                </a:lnSpc>
                <a:spcBef>
                  <a:spcPct val="20000"/>
                </a:spcBef>
                <a:buClr>
                  <a:schemeClr val="accent5"/>
                </a:buClr>
                <a:buFont typeface="Wingdings 2"/>
                <a:buChar char=""/>
                <a:defRPr kumimoji="0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719072" indent="-182880" algn="l" rtl="0" eaLnBrk="1" latinLnBrk="0" hangingPunct="1">
                <a:lnSpc>
                  <a:spcPct val="100000"/>
                </a:lnSpc>
                <a:spcBef>
                  <a:spcPct val="20000"/>
                </a:spcBef>
                <a:buClr>
                  <a:schemeClr val="accent6"/>
                </a:buClr>
                <a:buFont typeface="Wingdings 2"/>
                <a:buChar char=""/>
                <a:defRPr kumimoji="0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920240" indent="-182880" algn="l" rtl="0" eaLnBrk="1" latinLnBrk="0" hangingPunct="1">
                <a:lnSpc>
                  <a:spcPct val="100000"/>
                </a:lnSpc>
                <a:spcBef>
                  <a:spcPct val="20000"/>
                </a:spcBef>
                <a:buClr>
                  <a:schemeClr val="accent6"/>
                </a:buClr>
                <a:buFont typeface="Wingdings 2"/>
                <a:buChar char=""/>
                <a:defRPr kumimoji="0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130552" indent="-182880" algn="l" rtl="0" eaLnBrk="1" latinLnBrk="0" hangingPunct="1">
                <a:lnSpc>
                  <a:spcPct val="100000"/>
                </a:lnSpc>
                <a:spcBef>
                  <a:spcPct val="20000"/>
                </a:spcBef>
                <a:buClr>
                  <a:schemeClr val="accent6"/>
                </a:buClr>
                <a:buFont typeface="Wingdings 2"/>
                <a:buChar char=""/>
                <a:defRPr kumimoji="0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  <a:extLst/>
            </a:lstStyle>
            <a:p>
              <a:pPr marL="82550" indent="0">
                <a:buFont typeface="Wingdings 2" pitchFamily="18" charset="2"/>
                <a:buNone/>
              </a:pPr>
              <a:r>
                <a:rPr lang="en-GB" sz="1200" b="1" dirty="0" smtClean="0">
                  <a:solidFill>
                    <a:srgbClr val="C00000"/>
                  </a:solidFill>
                </a:rPr>
                <a:t>SPAIN</a:t>
              </a:r>
              <a:endParaRPr lang="es-ES" sz="1200" b="1" dirty="0">
                <a:solidFill>
                  <a:srgbClr val="C00000"/>
                </a:solidFill>
              </a:endParaRPr>
            </a:p>
          </p:txBody>
        </p:sp>
        <p:sp>
          <p:nvSpPr>
            <p:cNvPr id="19" name="2 Marcador de contenido"/>
            <p:cNvSpPr txBox="1">
              <a:spLocks/>
            </p:cNvSpPr>
            <p:nvPr/>
          </p:nvSpPr>
          <p:spPr bwMode="auto">
            <a:xfrm>
              <a:off x="7524328" y="4509120"/>
              <a:ext cx="1296144" cy="2880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65125" indent="-282575" algn="l" rtl="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2" pitchFamily="18" charset="2"/>
                <a:buChar char="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39763" indent="-236538" algn="l" rtl="0" eaLnBrk="0" fontAlgn="base" hangingPunct="0">
                <a:spcBef>
                  <a:spcPts val="550"/>
                </a:spcBef>
                <a:spcAft>
                  <a:spcPct val="0"/>
                </a:spcAft>
                <a:buClr>
                  <a:schemeClr val="accent1"/>
                </a:buClr>
                <a:buFont typeface="Verdana" pitchFamily="34" charset="0"/>
                <a:buChar char="◦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85825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96963" indent="-173038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32D2E"/>
                </a:buClr>
                <a:buFont typeface="Wingdings 2" pitchFamily="18" charset="2"/>
                <a:buChar char="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96988" indent="-182563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itchFamily="18" charset="2"/>
                <a:buChar char="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508760" indent="-182880" algn="l" rtl="0" eaLnBrk="1" latinLnBrk="0" hangingPunct="1">
                <a:lnSpc>
                  <a:spcPct val="100000"/>
                </a:lnSpc>
                <a:spcBef>
                  <a:spcPct val="20000"/>
                </a:spcBef>
                <a:buClr>
                  <a:schemeClr val="accent5"/>
                </a:buClr>
                <a:buFont typeface="Wingdings 2"/>
                <a:buChar char=""/>
                <a:defRPr kumimoji="0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719072" indent="-182880" algn="l" rtl="0" eaLnBrk="1" latinLnBrk="0" hangingPunct="1">
                <a:lnSpc>
                  <a:spcPct val="100000"/>
                </a:lnSpc>
                <a:spcBef>
                  <a:spcPct val="20000"/>
                </a:spcBef>
                <a:buClr>
                  <a:schemeClr val="accent6"/>
                </a:buClr>
                <a:buFont typeface="Wingdings 2"/>
                <a:buChar char=""/>
                <a:defRPr kumimoji="0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920240" indent="-182880" algn="l" rtl="0" eaLnBrk="1" latinLnBrk="0" hangingPunct="1">
                <a:lnSpc>
                  <a:spcPct val="100000"/>
                </a:lnSpc>
                <a:spcBef>
                  <a:spcPct val="20000"/>
                </a:spcBef>
                <a:buClr>
                  <a:schemeClr val="accent6"/>
                </a:buClr>
                <a:buFont typeface="Wingdings 2"/>
                <a:buChar char=""/>
                <a:defRPr kumimoji="0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130552" indent="-182880" algn="l" rtl="0" eaLnBrk="1" latinLnBrk="0" hangingPunct="1">
                <a:lnSpc>
                  <a:spcPct val="100000"/>
                </a:lnSpc>
                <a:spcBef>
                  <a:spcPct val="20000"/>
                </a:spcBef>
                <a:buClr>
                  <a:schemeClr val="accent6"/>
                </a:buClr>
                <a:buFont typeface="Wingdings 2"/>
                <a:buChar char=""/>
                <a:defRPr kumimoji="0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  <a:extLst/>
            </a:lstStyle>
            <a:p>
              <a:pPr marL="82550" indent="0">
                <a:buFont typeface="Wingdings 2" pitchFamily="18" charset="2"/>
                <a:buNone/>
              </a:pPr>
              <a:r>
                <a:rPr lang="en-GB" sz="1200" b="1" dirty="0" smtClean="0"/>
                <a:t>EURO</a:t>
              </a:r>
              <a:endParaRPr lang="es-ES" sz="1200" b="1" dirty="0"/>
            </a:p>
          </p:txBody>
        </p:sp>
      </p:grpSp>
      <p:sp>
        <p:nvSpPr>
          <p:cNvPr id="22" name="2 Marcador de contenido"/>
          <p:cNvSpPr txBox="1">
            <a:spLocks/>
          </p:cNvSpPr>
          <p:nvPr/>
        </p:nvSpPr>
        <p:spPr bwMode="auto">
          <a:xfrm>
            <a:off x="2136403" y="2865710"/>
            <a:ext cx="1296144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65125" indent="-282575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36538" algn="l" rtl="0" eaLnBrk="0" fontAlgn="base" hangingPunct="0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58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1730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32D2E"/>
              </a:buClr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6988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82550" indent="0">
              <a:buFont typeface="Wingdings 2" pitchFamily="18" charset="2"/>
              <a:buNone/>
            </a:pPr>
            <a:r>
              <a:rPr lang="en-GB" sz="1200" b="1" dirty="0" smtClean="0">
                <a:solidFill>
                  <a:srgbClr val="C00000"/>
                </a:solidFill>
              </a:rPr>
              <a:t>BOOM</a:t>
            </a:r>
            <a:endParaRPr lang="es-ES" sz="1200" b="1" dirty="0">
              <a:solidFill>
                <a:srgbClr val="C00000"/>
              </a:solidFill>
            </a:endParaRPr>
          </a:p>
        </p:txBody>
      </p:sp>
      <p:sp>
        <p:nvSpPr>
          <p:cNvPr id="23" name="2 Marcador de contenido"/>
          <p:cNvSpPr txBox="1">
            <a:spLocks/>
          </p:cNvSpPr>
          <p:nvPr/>
        </p:nvSpPr>
        <p:spPr bwMode="auto">
          <a:xfrm>
            <a:off x="3928170" y="2204864"/>
            <a:ext cx="859854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65125" indent="-282575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36538" algn="l" rtl="0" eaLnBrk="0" fontAlgn="base" hangingPunct="0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58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1730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32D2E"/>
              </a:buClr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6988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82550" indent="0">
              <a:buFont typeface="Wingdings 2" pitchFamily="18" charset="2"/>
              <a:buNone/>
            </a:pPr>
            <a:r>
              <a:rPr lang="en-GB" sz="1200" b="1" dirty="0" smtClean="0">
                <a:solidFill>
                  <a:srgbClr val="C00000"/>
                </a:solidFill>
              </a:rPr>
              <a:t>BLUST</a:t>
            </a:r>
            <a:endParaRPr lang="es-ES" sz="1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4023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6297908"/>
              </p:ext>
            </p:extLst>
          </p:nvPr>
        </p:nvGraphicFramePr>
        <p:xfrm>
          <a:off x="851899" y="1916832"/>
          <a:ext cx="7968573" cy="247523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28000"/>
                <a:gridCol w="701397"/>
                <a:gridCol w="701397"/>
                <a:gridCol w="701397"/>
                <a:gridCol w="701397"/>
                <a:gridCol w="701397"/>
                <a:gridCol w="828000"/>
                <a:gridCol w="701397"/>
                <a:gridCol w="701397"/>
                <a:gridCol w="701397"/>
                <a:gridCol w="701397"/>
              </a:tblGrid>
              <a:tr h="312956">
                <a:tc gridSpan="11"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 Experimental House Price Indices: Index levels (2005=100)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55" marR="6955" marT="695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55" marR="6955" marT="6955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55" marR="6955" marT="6955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55" marR="6955" marT="6955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55" marR="6955" marT="6955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55" marR="6955" marT="6955" marB="0" anchor="ctr"/>
                </a:tc>
              </a:tr>
              <a:tr h="166910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1" u="none" strike="noStrike" dirty="0">
                          <a:effectLst/>
                        </a:rPr>
                        <a:t>  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55" marR="6955" marT="695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s-ES" sz="1000" b="1" u="none" strike="noStrike" dirty="0" smtClean="0">
                          <a:effectLst/>
                        </a:rPr>
                        <a:t>VALUE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55" marR="6955" marT="69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55" marR="6955" marT="6955" marB="0" anchor="b"/>
                </a:tc>
                <a:tc hMerge="1">
                  <a:txBody>
                    <a:bodyPr/>
                    <a:lstStyle/>
                    <a:p>
                      <a:pPr algn="r" fontAlgn="b"/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55" marR="6955" marT="6955" marB="0" anchor="b"/>
                </a:tc>
                <a:tc hMerge="1">
                  <a:txBody>
                    <a:bodyPr/>
                    <a:lstStyle/>
                    <a:p>
                      <a:pPr algn="r" fontAlgn="b"/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55" marR="6955" marT="6955" marB="0" anchor="b"/>
                </a:tc>
                <a:tc hMerge="1">
                  <a:txBody>
                    <a:bodyPr/>
                    <a:lstStyle/>
                    <a:p>
                      <a:pPr algn="r" fontAlgn="b"/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55" marR="6955" marT="6955" marB="0" anchor="b"/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s-ES" sz="1000" b="1" u="none" strike="noStrike" dirty="0" smtClean="0">
                          <a:effectLst/>
                        </a:rPr>
                        <a:t>GROWTH</a:t>
                      </a:r>
                      <a:r>
                        <a:rPr lang="es-ES" sz="1000" b="1" u="none" strike="noStrike" baseline="0" dirty="0" smtClean="0">
                          <a:effectLst/>
                        </a:rPr>
                        <a:t> RATE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55" marR="6955" marT="69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55" marR="6955" marT="6955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55" marR="6955" marT="6955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55" marR="6955" marT="6955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55" marR="6955" marT="6955" marB="0" anchor="ctr"/>
                </a:tc>
              </a:tr>
              <a:tr h="166910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1" u="none" strike="noStrike" dirty="0">
                          <a:effectLst/>
                        </a:rPr>
                        <a:t>  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55" marR="6955" marT="695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u="none" strike="noStrike" dirty="0">
                          <a:effectLst/>
                        </a:rPr>
                        <a:t>1995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55" marR="6955" marT="69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u="none" strike="noStrike" dirty="0">
                          <a:effectLst/>
                        </a:rPr>
                        <a:t>2000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55" marR="6955" marT="695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u="none" strike="noStrike" dirty="0">
                          <a:effectLst/>
                        </a:rPr>
                        <a:t>2007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55" marR="6955" marT="695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u="none" strike="noStrike" dirty="0">
                          <a:effectLst/>
                        </a:rPr>
                        <a:t>2010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55" marR="6955" marT="695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u="none" strike="noStrike" dirty="0">
                          <a:effectLst/>
                        </a:rPr>
                        <a:t>2011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55" marR="6955" marT="695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u="none" strike="noStrike" dirty="0">
                          <a:effectLst/>
                        </a:rPr>
                        <a:t>  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55" marR="6955" marT="69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u="none" strike="noStrike" dirty="0">
                          <a:effectLst/>
                        </a:rPr>
                        <a:t>2000-1995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55" marR="6955" marT="695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u="none" strike="noStrike" dirty="0">
                          <a:effectLst/>
                        </a:rPr>
                        <a:t>2007-2000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55" marR="6955" marT="695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u="none" strike="noStrike" dirty="0">
                          <a:effectLst/>
                        </a:rPr>
                        <a:t>2010-2007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55" marR="6955" marT="695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u="none" strike="noStrike" dirty="0">
                          <a:effectLst/>
                        </a:rPr>
                        <a:t>2010-1995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55" marR="6955" marT="695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66910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1" u="none" strike="noStrike" dirty="0" err="1">
                          <a:effectLst/>
                        </a:rPr>
                        <a:t>Belgium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55" marR="6955" marT="695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u="none" strike="noStrike" dirty="0">
                          <a:effectLst/>
                        </a:rPr>
                        <a:t>54.5</a:t>
                      </a:r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55" marR="6955" marT="69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u="none" strike="noStrike" dirty="0">
                          <a:effectLst/>
                        </a:rPr>
                        <a:t>68.5</a:t>
                      </a:r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55" marR="6955" marT="695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u="none" strike="noStrike" dirty="0">
                          <a:effectLst/>
                        </a:rPr>
                        <a:t>116.7</a:t>
                      </a:r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55" marR="6955" marT="695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u="none" strike="noStrike">
                          <a:effectLst/>
                        </a:rPr>
                        <a:t>124.0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55" marR="6955" marT="695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u="none" strike="noStrike">
                          <a:effectLst/>
                        </a:rPr>
                        <a:t>127.8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55" marR="6955" marT="695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u="none" strike="noStrike" dirty="0" err="1">
                          <a:effectLst/>
                        </a:rPr>
                        <a:t>Belgium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55" marR="6955" marT="69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u="none" strike="noStrike" dirty="0">
                          <a:effectLst/>
                        </a:rPr>
                        <a:t>25.7</a:t>
                      </a:r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55" marR="6955" marT="69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u="none" strike="noStrike">
                          <a:effectLst/>
                        </a:rPr>
                        <a:t>70.5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55" marR="6955" marT="695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u="none" strike="noStrike">
                          <a:effectLst/>
                        </a:rPr>
                        <a:t>6.3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55" marR="6955" marT="695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u="none" strike="noStrike" dirty="0">
                          <a:effectLst/>
                        </a:rPr>
                        <a:t>127.7</a:t>
                      </a:r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55" marR="6955" marT="695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</a:tr>
              <a:tr h="166910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1" u="none" strike="noStrike" dirty="0" err="1">
                          <a:effectLst/>
                        </a:rPr>
                        <a:t>Germany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55" marR="6955" marT="695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u="none" strike="noStrike" dirty="0">
                          <a:effectLst/>
                        </a:rPr>
                        <a:t>108.1</a:t>
                      </a:r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55" marR="6955" marT="69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u="none" strike="noStrike">
                          <a:effectLst/>
                        </a:rPr>
                        <a:t>104.4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55" marR="6955" marT="695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u="none" strike="noStrike" dirty="0">
                          <a:effectLst/>
                        </a:rPr>
                        <a:t>97.7</a:t>
                      </a:r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55" marR="6955" marT="695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u="none" strike="noStrike" dirty="0">
                          <a:effectLst/>
                        </a:rPr>
                        <a:t>101.1</a:t>
                      </a:r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55" marR="6955" marT="695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u="none" strike="noStrike">
                          <a:effectLst/>
                        </a:rPr>
                        <a:t>: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55" marR="6955" marT="695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u="none" strike="noStrike" dirty="0" err="1">
                          <a:effectLst/>
                        </a:rPr>
                        <a:t>Germany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55" marR="6955" marT="69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u="none" strike="noStrike">
                          <a:effectLst/>
                        </a:rPr>
                        <a:t>-3.4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55" marR="6955" marT="69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u="none" strike="noStrike">
                          <a:effectLst/>
                        </a:rPr>
                        <a:t>-6.4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55" marR="6955" marT="695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u="none" strike="noStrike">
                          <a:effectLst/>
                        </a:rPr>
                        <a:t>3.5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55" marR="6955" marT="695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u="none" strike="noStrike" dirty="0">
                          <a:effectLst/>
                        </a:rPr>
                        <a:t>-6.4</a:t>
                      </a:r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55" marR="6955" marT="6955" marB="0" anchor="ctr">
                    <a:solidFill>
                      <a:schemeClr val="bg1"/>
                    </a:solidFill>
                  </a:tcPr>
                </a:tc>
              </a:tr>
              <a:tr h="166910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1" u="none" strike="noStrike" dirty="0" err="1">
                          <a:effectLst/>
                        </a:rPr>
                        <a:t>Ireland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55" marR="6955" marT="695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u="none" strike="noStrike" dirty="0">
                          <a:effectLst/>
                        </a:rPr>
                        <a:t>26.7</a:t>
                      </a:r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55" marR="6955" marT="69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u="none" strike="noStrike">
                          <a:effectLst/>
                        </a:rPr>
                        <a:t>60.6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55" marR="6955" marT="695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u="none" strike="noStrike">
                          <a:effectLst/>
                        </a:rPr>
                        <a:t>123.2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55" marR="6955" marT="695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u="none" strike="noStrike">
                          <a:effectLst/>
                        </a:rPr>
                        <a:t>81.6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55" marR="6955" marT="695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u="none" strike="noStrike">
                          <a:effectLst/>
                        </a:rPr>
                        <a:t>: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55" marR="6955" marT="695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u="none" strike="noStrike" dirty="0" err="1">
                          <a:effectLst/>
                        </a:rPr>
                        <a:t>Ireland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55" marR="6955" marT="69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u="none" strike="noStrike" dirty="0">
                          <a:effectLst/>
                        </a:rPr>
                        <a:t>126.6</a:t>
                      </a:r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55" marR="6955" marT="69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u="none" strike="noStrike">
                          <a:effectLst/>
                        </a:rPr>
                        <a:t>103.4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55" marR="6955" marT="695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u="none" strike="noStrike" dirty="0">
                          <a:effectLst/>
                        </a:rPr>
                        <a:t>-33.8</a:t>
                      </a:r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55" marR="6955" marT="695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u="none" strike="noStrike" dirty="0">
                          <a:effectLst/>
                        </a:rPr>
                        <a:t>205.1</a:t>
                      </a:r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55" marR="6955" marT="6955" marB="0" anchor="ctr">
                    <a:solidFill>
                      <a:schemeClr val="bg1"/>
                    </a:solidFill>
                  </a:tcPr>
                </a:tc>
              </a:tr>
              <a:tr h="166910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1" u="none" strike="noStrike">
                          <a:effectLst/>
                        </a:rPr>
                        <a:t>Greece</a:t>
                      </a:r>
                      <a:endParaRPr lang="es-E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55" marR="6955" marT="695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u="none" strike="noStrike" dirty="0">
                          <a:effectLst/>
                        </a:rPr>
                        <a:t>43.6</a:t>
                      </a:r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55" marR="6955" marT="69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u="none" strike="noStrike" dirty="0">
                          <a:effectLst/>
                        </a:rPr>
                        <a:t>64.2</a:t>
                      </a:r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55" marR="6955" marT="695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u="none" strike="noStrike">
                          <a:effectLst/>
                        </a:rPr>
                        <a:t>118.8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55" marR="6955" marT="695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u="none" strike="noStrike" dirty="0">
                          <a:effectLst/>
                        </a:rPr>
                        <a:t>122.2</a:t>
                      </a:r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55" marR="6955" marT="695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u="none" strike="noStrike">
                          <a:effectLst/>
                        </a:rPr>
                        <a:t>107.5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55" marR="6955" marT="695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u="none" strike="noStrike" dirty="0" err="1">
                          <a:effectLst/>
                        </a:rPr>
                        <a:t>Greece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55" marR="6955" marT="69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u="none" strike="noStrike" dirty="0">
                          <a:effectLst/>
                        </a:rPr>
                        <a:t>47.2</a:t>
                      </a:r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55" marR="6955" marT="69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u="none" strike="noStrike" dirty="0">
                          <a:effectLst/>
                        </a:rPr>
                        <a:t>85.0</a:t>
                      </a:r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55" marR="6955" marT="695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u="none" strike="noStrike" dirty="0">
                          <a:effectLst/>
                        </a:rPr>
                        <a:t>2.9</a:t>
                      </a:r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55" marR="6955" marT="695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u="none" strike="noStrike" dirty="0">
                          <a:effectLst/>
                        </a:rPr>
                        <a:t>180.1</a:t>
                      </a:r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55" marR="6955" marT="6955" marB="0" anchor="ctr">
                    <a:solidFill>
                      <a:schemeClr val="bg1"/>
                    </a:solidFill>
                  </a:tcPr>
                </a:tc>
              </a:tr>
              <a:tr h="166910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1" u="none" strike="noStrike" dirty="0" err="1">
                          <a:effectLst/>
                        </a:rPr>
                        <a:t>Spain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55" marR="6955" marT="695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u="none" strike="noStrike">
                          <a:effectLst/>
                        </a:rPr>
                        <a:t>38.8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55" marR="6955" marT="69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u="none" strike="noStrike" dirty="0">
                          <a:effectLst/>
                        </a:rPr>
                        <a:t>50.0</a:t>
                      </a:r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55" marR="6955" marT="6955" marB="0" anchor="ctr"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u="none" strike="noStrike">
                          <a:effectLst/>
                        </a:rPr>
                        <a:t>116.8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55" marR="6955" marT="6955" marB="0" anchor="ctr"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u="none" strike="noStrike" dirty="0">
                          <a:effectLst/>
                        </a:rPr>
                        <a:t>104.7</a:t>
                      </a:r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55" marR="6955" marT="6955" marB="0" anchor="ctr"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u="none" strike="noStrike" dirty="0">
                          <a:effectLst/>
                        </a:rPr>
                        <a:t>98.8</a:t>
                      </a:r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55" marR="6955" marT="695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u="none" strike="noStrike" dirty="0" err="1">
                          <a:effectLst/>
                        </a:rPr>
                        <a:t>Spain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55" marR="6955" marT="69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u="none" strike="noStrike" dirty="0">
                          <a:effectLst/>
                        </a:rPr>
                        <a:t>28.9</a:t>
                      </a:r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55" marR="6955" marT="69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u="none" strike="noStrike">
                          <a:effectLst/>
                        </a:rPr>
                        <a:t>133.6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55" marR="6955" marT="6955" marB="0" anchor="ctr"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u="none" strike="noStrike">
                          <a:effectLst/>
                        </a:rPr>
                        <a:t>-10.4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55" marR="6955" marT="6955" marB="0" anchor="ctr"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u="none" strike="noStrike" dirty="0">
                          <a:effectLst/>
                        </a:rPr>
                        <a:t>169.8</a:t>
                      </a:r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55" marR="6955" marT="6955" marB="0" anchor="ctr">
                    <a:solidFill>
                      <a:srgbClr val="FF99CC"/>
                    </a:solidFill>
                  </a:tcPr>
                </a:tc>
              </a:tr>
              <a:tr h="166910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1" u="none" strike="noStrike" dirty="0">
                          <a:effectLst/>
                        </a:rPr>
                        <a:t>France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55" marR="6955" marT="695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u="none" strike="noStrike" dirty="0">
                          <a:effectLst/>
                        </a:rPr>
                        <a:t>49.4</a:t>
                      </a:r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55" marR="6955" marT="69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u="none" strike="noStrike" dirty="0">
                          <a:effectLst/>
                        </a:rPr>
                        <a:t>57.4</a:t>
                      </a:r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55" marR="6955" marT="695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u="none" strike="noStrike" dirty="0">
                          <a:effectLst/>
                        </a:rPr>
                        <a:t>119.4</a:t>
                      </a:r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55" marR="6955" marT="695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u="none" strike="noStrike" dirty="0">
                          <a:effectLst/>
                        </a:rPr>
                        <a:t>117.6</a:t>
                      </a:r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55" marR="6955" marT="695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u="none" strike="noStrike" dirty="0">
                          <a:effectLst/>
                        </a:rPr>
                        <a:t>:</a:t>
                      </a:r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55" marR="6955" marT="695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u="none" strike="noStrike" dirty="0">
                          <a:effectLst/>
                        </a:rPr>
                        <a:t>France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55" marR="6955" marT="69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u="none" strike="noStrike">
                          <a:effectLst/>
                        </a:rPr>
                        <a:t>16.1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55" marR="6955" marT="69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u="none" strike="noStrike" dirty="0">
                          <a:effectLst/>
                        </a:rPr>
                        <a:t>108.0</a:t>
                      </a:r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55" marR="6955" marT="695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u="none" strike="noStrike" dirty="0">
                          <a:effectLst/>
                        </a:rPr>
                        <a:t>-1.5</a:t>
                      </a:r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55" marR="6955" marT="695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u="none" strike="noStrike" dirty="0">
                          <a:effectLst/>
                        </a:rPr>
                        <a:t>137.9</a:t>
                      </a:r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55" marR="6955" marT="6955" marB="0" anchor="ctr">
                    <a:solidFill>
                      <a:schemeClr val="bg1"/>
                    </a:solidFill>
                  </a:tcPr>
                </a:tc>
              </a:tr>
              <a:tr h="166910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1" u="none" strike="noStrike" dirty="0" err="1">
                          <a:effectLst/>
                        </a:rPr>
                        <a:t>Italy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55" marR="6955" marT="695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u="none" strike="noStrike">
                          <a:effectLst/>
                        </a:rPr>
                        <a:t>60.1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55" marR="6955" marT="69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u="none" strike="noStrike" dirty="0">
                          <a:effectLst/>
                        </a:rPr>
                        <a:t>64.7</a:t>
                      </a:r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55" marR="6955" marT="695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u="none" strike="noStrike">
                          <a:effectLst/>
                        </a:rPr>
                        <a:t>111.9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55" marR="6955" marT="695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u="none" strike="noStrike">
                          <a:effectLst/>
                        </a:rPr>
                        <a:t>107.4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55" marR="6955" marT="695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u="none" strike="noStrike" dirty="0">
                          <a:effectLst/>
                        </a:rPr>
                        <a:t>:</a:t>
                      </a:r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55" marR="6955" marT="695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u="none" strike="noStrike" dirty="0" err="1">
                          <a:effectLst/>
                        </a:rPr>
                        <a:t>Italy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55" marR="6955" marT="69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u="none" strike="noStrike">
                          <a:effectLst/>
                        </a:rPr>
                        <a:t>7.6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55" marR="6955" marT="69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u="none" strike="noStrike" dirty="0">
                          <a:effectLst/>
                        </a:rPr>
                        <a:t>73.0</a:t>
                      </a:r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55" marR="6955" marT="695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u="none" strike="noStrike">
                          <a:effectLst/>
                        </a:rPr>
                        <a:t>-4.0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55" marR="6955" marT="695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u="none" strike="noStrike">
                          <a:effectLst/>
                        </a:rPr>
                        <a:t>78.7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55" marR="6955" marT="6955" marB="0" anchor="ctr">
                    <a:solidFill>
                      <a:schemeClr val="bg1"/>
                    </a:solidFill>
                  </a:tcPr>
                </a:tc>
              </a:tr>
              <a:tr h="166910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1" u="none" strike="noStrike" dirty="0" err="1">
                          <a:effectLst/>
                        </a:rPr>
                        <a:t>Netherlands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55" marR="6955" marT="695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u="none" strike="noStrike">
                          <a:effectLst/>
                        </a:rPr>
                        <a:t>39.9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55" marR="6955" marT="69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u="none" strike="noStrike">
                          <a:effectLst/>
                        </a:rPr>
                        <a:t>75.4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55" marR="6955" marT="695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u="none" strike="noStrike" dirty="0">
                          <a:effectLst/>
                        </a:rPr>
                        <a:t>109.4</a:t>
                      </a:r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55" marR="6955" marT="695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u="none" strike="noStrike" dirty="0">
                          <a:effectLst/>
                        </a:rPr>
                        <a:t>105.2</a:t>
                      </a:r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55" marR="6955" marT="695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u="none" strike="noStrike" dirty="0">
                          <a:effectLst/>
                        </a:rPr>
                        <a:t>106.5</a:t>
                      </a:r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55" marR="6955" marT="695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u="none" strike="noStrike" dirty="0" err="1" smtClean="0">
                          <a:effectLst/>
                        </a:rPr>
                        <a:t>Netherlands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55" marR="6955" marT="69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u="none" strike="noStrike">
                          <a:effectLst/>
                        </a:rPr>
                        <a:t>89.1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55" marR="6955" marT="69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u="none" strike="noStrike" dirty="0">
                          <a:effectLst/>
                        </a:rPr>
                        <a:t>45.1</a:t>
                      </a:r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55" marR="6955" marT="695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u="none" strike="noStrike">
                          <a:effectLst/>
                        </a:rPr>
                        <a:t>-3.8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55" marR="6955" marT="695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u="none" strike="noStrike">
                          <a:effectLst/>
                        </a:rPr>
                        <a:t>164.0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55" marR="6955" marT="6955" marB="0" anchor="ctr">
                    <a:solidFill>
                      <a:schemeClr val="bg1"/>
                    </a:solidFill>
                  </a:tcPr>
                </a:tc>
              </a:tr>
              <a:tr h="166910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1" u="none" strike="noStrike" dirty="0">
                          <a:effectLst/>
                        </a:rPr>
                        <a:t>Euro </a:t>
                      </a:r>
                      <a:r>
                        <a:rPr lang="es-ES" sz="1000" b="1" u="none" strike="noStrike" dirty="0" err="1">
                          <a:effectLst/>
                        </a:rPr>
                        <a:t>area</a:t>
                      </a:r>
                      <a:r>
                        <a:rPr lang="es-ES" sz="1000" b="1" u="none" strike="noStrike" dirty="0">
                          <a:effectLst/>
                        </a:rPr>
                        <a:t> 16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55" marR="6955" marT="695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u="none" strike="noStrike" dirty="0">
                          <a:effectLst/>
                        </a:rPr>
                        <a:t>68.3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55" marR="6955" marT="69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u="none" strike="noStrike" dirty="0">
                          <a:effectLst/>
                        </a:rPr>
                        <a:t>74.3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55" marR="6955" marT="6955" marB="0" anchor="ctr"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u="none" strike="noStrike" dirty="0">
                          <a:effectLst/>
                        </a:rPr>
                        <a:t>110.9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55" marR="6955" marT="6955" marB="0" anchor="ctr"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u="none" strike="noStrike" dirty="0">
                          <a:effectLst/>
                        </a:rPr>
                        <a:t>111.4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55" marR="6955" marT="6955" marB="0" anchor="ctr"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u="none" strike="noStrike" dirty="0">
                          <a:effectLst/>
                        </a:rPr>
                        <a:t>113.4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55" marR="6955" marT="695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u="none" strike="noStrike" dirty="0">
                          <a:effectLst/>
                        </a:rPr>
                        <a:t>Euro </a:t>
                      </a:r>
                      <a:r>
                        <a:rPr lang="es-ES" sz="1000" b="1" u="none" strike="noStrike" dirty="0" err="1">
                          <a:effectLst/>
                        </a:rPr>
                        <a:t>area</a:t>
                      </a:r>
                      <a:r>
                        <a:rPr lang="es-ES" sz="1000" b="1" u="none" strike="noStrike" dirty="0">
                          <a:effectLst/>
                        </a:rPr>
                        <a:t> 16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55" marR="6955" marT="69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u="none" strike="noStrike" dirty="0">
                          <a:effectLst/>
                        </a:rPr>
                        <a:t>8.8</a:t>
                      </a:r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55" marR="6955" marT="69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u="none" strike="noStrike" dirty="0">
                          <a:effectLst/>
                        </a:rPr>
                        <a:t>49.4</a:t>
                      </a:r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55" marR="6955" marT="6955" marB="0" anchor="ctr"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u="none" strike="noStrike" dirty="0">
                          <a:effectLst/>
                        </a:rPr>
                        <a:t>0.4</a:t>
                      </a:r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55" marR="6955" marT="6955" marB="0" anchor="ctr"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u="none" strike="noStrike" dirty="0">
                          <a:effectLst/>
                        </a:rPr>
                        <a:t>63.2</a:t>
                      </a:r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55" marR="6955" marT="6955" marB="0" anchor="ctr">
                    <a:solidFill>
                      <a:srgbClr val="FF99CC"/>
                    </a:solidFill>
                  </a:tcPr>
                </a:tc>
              </a:tr>
              <a:tr h="32510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1" u="none" strike="noStrike" dirty="0" smtClean="0">
                          <a:effectLst/>
                        </a:rPr>
                        <a:t>U.</a:t>
                      </a:r>
                      <a:r>
                        <a:rPr lang="es-ES" sz="1000" b="1" u="none" strike="noStrike" baseline="0" dirty="0" smtClean="0">
                          <a:effectLst/>
                        </a:rPr>
                        <a:t> </a:t>
                      </a:r>
                      <a:r>
                        <a:rPr lang="es-ES" sz="1000" b="1" u="none" strike="noStrike" dirty="0" err="1" smtClean="0">
                          <a:effectLst/>
                        </a:rPr>
                        <a:t>Kingdom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55" marR="6955" marT="695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u="none" strike="noStrike">
                          <a:effectLst/>
                        </a:rPr>
                        <a:t>36.4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55" marR="6955" marT="69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u="none" strike="noStrike">
                          <a:effectLst/>
                        </a:rPr>
                        <a:t>58.3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55" marR="6955" marT="695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u="none" strike="noStrike">
                          <a:effectLst/>
                        </a:rPr>
                        <a:t>117.9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55" marR="6955" marT="695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u="none" strike="noStrike" dirty="0">
                          <a:effectLst/>
                        </a:rPr>
                        <a:t>115.4</a:t>
                      </a:r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55" marR="6955" marT="695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u="none" strike="noStrike" dirty="0">
                          <a:effectLst/>
                        </a:rPr>
                        <a:t>114.6</a:t>
                      </a:r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55" marR="6955" marT="695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u="none" strike="noStrike" dirty="0" smtClean="0">
                          <a:effectLst/>
                        </a:rPr>
                        <a:t>U.</a:t>
                      </a:r>
                      <a:r>
                        <a:rPr lang="es-ES" sz="1000" b="1" u="none" strike="noStrike" baseline="0" dirty="0" smtClean="0">
                          <a:effectLst/>
                        </a:rPr>
                        <a:t> </a:t>
                      </a:r>
                      <a:r>
                        <a:rPr lang="es-ES" sz="1000" b="1" u="none" strike="noStrike" dirty="0" err="1" smtClean="0">
                          <a:effectLst/>
                        </a:rPr>
                        <a:t>Kingdom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55" marR="6955" marT="69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u="none" strike="noStrike">
                          <a:effectLst/>
                        </a:rPr>
                        <a:t>60.2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55" marR="6955" marT="69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u="none" strike="noStrike" dirty="0">
                          <a:effectLst/>
                        </a:rPr>
                        <a:t>102.2</a:t>
                      </a:r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55" marR="6955" marT="695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u="none" strike="noStrike" dirty="0">
                          <a:effectLst/>
                        </a:rPr>
                        <a:t>-2.1</a:t>
                      </a:r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55" marR="6955" marT="695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u="none" strike="noStrike" dirty="0">
                          <a:effectLst/>
                        </a:rPr>
                        <a:t>217.0</a:t>
                      </a:r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55" marR="6955" marT="6955" marB="0" anchor="ctr">
                    <a:solidFill>
                      <a:schemeClr val="bg1"/>
                    </a:solidFill>
                  </a:tcPr>
                </a:tc>
              </a:tr>
              <a:tr h="166910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1" u="none" strike="noStrike" dirty="0" err="1">
                          <a:effectLst/>
                        </a:rPr>
                        <a:t>Norway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55" marR="6955" marT="695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u="none" strike="noStrike">
                          <a:effectLst/>
                        </a:rPr>
                        <a:t>42.1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55" marR="6955" marT="69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u="none" strike="noStrike">
                          <a:effectLst/>
                        </a:rPr>
                        <a:t>73.4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55" marR="6955" marT="695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u="none" strike="noStrike">
                          <a:effectLst/>
                        </a:rPr>
                        <a:t>128.0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55" marR="6955" marT="695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u="none" strike="noStrike">
                          <a:effectLst/>
                        </a:rPr>
                        <a:t>139.7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55" marR="6955" marT="695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u="none" strike="noStrike" dirty="0">
                          <a:effectLst/>
                        </a:rPr>
                        <a:t>150.8</a:t>
                      </a:r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55" marR="6955" marT="695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u="none" strike="noStrike" dirty="0" err="1">
                          <a:effectLst/>
                        </a:rPr>
                        <a:t>Norway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55" marR="6955" marT="69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u="none" strike="noStrike" dirty="0">
                          <a:effectLst/>
                        </a:rPr>
                        <a:t>74.6</a:t>
                      </a:r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55" marR="6955" marT="69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u="none" strike="noStrike">
                          <a:effectLst/>
                        </a:rPr>
                        <a:t>74.3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55" marR="6955" marT="695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u="none" strike="noStrike" dirty="0">
                          <a:effectLst/>
                        </a:rPr>
                        <a:t>9.1</a:t>
                      </a:r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55" marR="6955" marT="695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u="none" strike="noStrike" dirty="0">
                          <a:effectLst/>
                        </a:rPr>
                        <a:t>232.1</a:t>
                      </a:r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55" marR="6955" marT="6955" marB="0"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" name="1 Título"/>
          <p:cNvSpPr txBox="1">
            <a:spLocks/>
          </p:cNvSpPr>
          <p:nvPr/>
        </p:nvSpPr>
        <p:spPr>
          <a:xfrm>
            <a:off x="2043113" y="274638"/>
            <a:ext cx="5842000" cy="561975"/>
          </a:xfrm>
          <a:prstGeom prst="rect">
            <a:avLst/>
          </a:prstGeom>
        </p:spPr>
        <p:txBody>
          <a:bodyPr anchor="ctr">
            <a:normAutofit fontScale="975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300" kern="1200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9pPr>
            <a:extLst/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s-ES" sz="2800" smtClean="0"/>
              <a:t>The Spanish case. Some facts and figures</a:t>
            </a:r>
            <a:endParaRPr lang="es-MX" sz="2800" dirty="0">
              <a:solidFill>
                <a:schemeClr val="tx2">
                  <a:satMod val="130000"/>
                </a:schemeClr>
              </a:solidFill>
              <a:latin typeface="Sylfaen" pitchFamily="18" charset="0"/>
            </a:endParaRPr>
          </a:p>
        </p:txBody>
      </p:sp>
      <p:sp>
        <p:nvSpPr>
          <p:cNvPr id="5" name="2 Marcador de contenido"/>
          <p:cNvSpPr txBox="1">
            <a:spLocks/>
          </p:cNvSpPr>
          <p:nvPr/>
        </p:nvSpPr>
        <p:spPr bwMode="auto">
          <a:xfrm>
            <a:off x="6444208" y="4797152"/>
            <a:ext cx="1296144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65125" indent="-282575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36538" algn="l" rtl="0" eaLnBrk="0" fontAlgn="base" hangingPunct="0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58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1730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32D2E"/>
              </a:buClr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6988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82550" indent="0">
              <a:buFont typeface="Wingdings 2" pitchFamily="18" charset="2"/>
              <a:buNone/>
            </a:pPr>
            <a:r>
              <a:rPr lang="en-GB" sz="1200" b="1" dirty="0" smtClean="0">
                <a:solidFill>
                  <a:srgbClr val="C00000"/>
                </a:solidFill>
              </a:rPr>
              <a:t>BOOM</a:t>
            </a:r>
            <a:endParaRPr lang="es-ES" sz="1200" b="1" dirty="0">
              <a:solidFill>
                <a:srgbClr val="C00000"/>
              </a:solidFill>
            </a:endParaRPr>
          </a:p>
        </p:txBody>
      </p:sp>
      <p:sp>
        <p:nvSpPr>
          <p:cNvPr id="6" name="2 Marcador de contenido"/>
          <p:cNvSpPr txBox="1">
            <a:spLocks/>
          </p:cNvSpPr>
          <p:nvPr/>
        </p:nvSpPr>
        <p:spPr bwMode="auto">
          <a:xfrm>
            <a:off x="7960618" y="4869160"/>
            <a:ext cx="859854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65125" indent="-282575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36538" algn="l" rtl="0" eaLnBrk="0" fontAlgn="base" hangingPunct="0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58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1730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32D2E"/>
              </a:buClr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6988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82550" indent="0">
              <a:buFont typeface="Wingdings 2" pitchFamily="18" charset="2"/>
              <a:buNone/>
            </a:pPr>
            <a:r>
              <a:rPr lang="en-GB" sz="1200" b="1" dirty="0" smtClean="0">
                <a:solidFill>
                  <a:srgbClr val="C00000"/>
                </a:solidFill>
              </a:rPr>
              <a:t>BLUST</a:t>
            </a:r>
            <a:endParaRPr lang="es-ES" sz="1200" b="1" dirty="0">
              <a:solidFill>
                <a:srgbClr val="C00000"/>
              </a:solidFill>
            </a:endParaRPr>
          </a:p>
        </p:txBody>
      </p:sp>
      <p:sp>
        <p:nvSpPr>
          <p:cNvPr id="2" name="1 Elipse"/>
          <p:cNvSpPr/>
          <p:nvPr/>
        </p:nvSpPr>
        <p:spPr>
          <a:xfrm>
            <a:off x="6012160" y="3212404"/>
            <a:ext cx="1368152" cy="288603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Elipse"/>
          <p:cNvSpPr/>
          <p:nvPr/>
        </p:nvSpPr>
        <p:spPr>
          <a:xfrm>
            <a:off x="7524328" y="3212976"/>
            <a:ext cx="432048" cy="28803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9" name="8 Conector recto de flecha"/>
          <p:cNvCxnSpPr/>
          <p:nvPr/>
        </p:nvCxnSpPr>
        <p:spPr>
          <a:xfrm>
            <a:off x="6804248" y="3501008"/>
            <a:ext cx="0" cy="1296144"/>
          </a:xfrm>
          <a:prstGeom prst="straightConnector1">
            <a:avLst/>
          </a:prstGeom>
          <a:ln w="317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9 Conector recto de flecha"/>
          <p:cNvCxnSpPr>
            <a:endCxn id="6" idx="0"/>
          </p:cNvCxnSpPr>
          <p:nvPr/>
        </p:nvCxnSpPr>
        <p:spPr>
          <a:xfrm>
            <a:off x="7740352" y="3501008"/>
            <a:ext cx="650193" cy="1368152"/>
          </a:xfrm>
          <a:prstGeom prst="straightConnector1">
            <a:avLst/>
          </a:prstGeom>
          <a:ln w="317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4296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2" grpId="0" animBg="1"/>
      <p:bldP spid="7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S030005596">
  <a:themeElements>
    <a:clrScheme name="Solsticio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io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io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TS030005596</Template>
  <TotalTime>3125</TotalTime>
  <Words>5632</Words>
  <Application>Microsoft Office PowerPoint</Application>
  <PresentationFormat>Presentación en pantalla (4:3)</PresentationFormat>
  <Paragraphs>3411</Paragraphs>
  <Slides>37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37</vt:i4>
      </vt:variant>
    </vt:vector>
  </HeadingPairs>
  <TitlesOfParts>
    <vt:vector size="39" baseType="lpstr">
      <vt:lpstr>TS030005596</vt:lpstr>
      <vt:lpstr>Equation</vt:lpstr>
      <vt:lpstr>Structural breaks in the Spanish housing market. Evidence from a spatial panel for the period 1995-2010</vt:lpstr>
      <vt:lpstr>Overview</vt:lpstr>
      <vt:lpstr>Theoretical framework</vt:lpstr>
      <vt:lpstr>Theoretical framework</vt:lpstr>
      <vt:lpstr>Theoretical framework</vt:lpstr>
      <vt:lpstr>Variables  REG. UNIT: SPANISH PROVINCES</vt:lpstr>
      <vt:lpstr>The Spanish case. Some facts and figures </vt:lpstr>
      <vt:lpstr>The Spanish case. Some facts and figures</vt:lpstr>
      <vt:lpstr>Presentación de PowerPoint</vt:lpstr>
      <vt:lpstr>The Spanish case. Some facts and figures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VALUES: Strong Spatial Structure. Moran’s I</vt:lpstr>
      <vt:lpstr>Presentación de PowerPoint</vt:lpstr>
      <vt:lpstr>Presentación de PowerPoint</vt:lpstr>
      <vt:lpstr>Presentación de PowerPoint</vt:lpstr>
      <vt:lpstr>‘First Generation’ Unit Root Tests. No robust to cross-sectional dependence</vt:lpstr>
      <vt:lpstr>‘First Generation’ Unit Root Tests. No robust to cross-sectional dependence</vt:lpstr>
      <vt:lpstr>Pesaran’s CIPS.  Most of the series are I(1)</vt:lpstr>
      <vt:lpstr>Presentación de PowerPoint</vt:lpstr>
      <vt:lpstr>Presentación de PowerPoint</vt:lpstr>
      <vt:lpstr>Presentación de PowerPoint</vt:lpstr>
      <vt:lpstr>Presentación de PowerPoint</vt:lpstr>
      <vt:lpstr>Provisional estimates</vt:lpstr>
      <vt:lpstr>Provisional estimates</vt:lpstr>
      <vt:lpstr>Provisional estimates</vt:lpstr>
      <vt:lpstr>Presentación de PowerPoint</vt:lpstr>
      <vt:lpstr>Presentación de PowerPoint</vt:lpstr>
      <vt:lpstr>Pooled model with spatially lagged dependent variable and spatial fixed effects  Dependent Variable =  lpvr </vt:lpstr>
      <vt:lpstr>Pooled model with spatial error dependence and spatial fixed effects  Dependent Variable =  lpvr </vt:lpstr>
      <vt:lpstr>Pooled dynamic model with spatially lagged dependent variable Dependent Variable =  lpvr </vt:lpstr>
      <vt:lpstr>Pooled dynamic model with spatially lagged dependent variable and a BREAK in 2007. Dependent Variable =  lpvr.  INCREMENTS </vt:lpstr>
      <vt:lpstr>Pooled dynamic model with spatially lagged dependent variable and a BREAK in 2007. Dependent Variable =  lpvr.  INCREMENTS 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Usuario</cp:lastModifiedBy>
  <cp:revision>164</cp:revision>
  <dcterms:created xsi:type="dcterms:W3CDTF">2012-05-25T19:10:27Z</dcterms:created>
  <dcterms:modified xsi:type="dcterms:W3CDTF">2012-06-14T21:57:42Z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TC300055969990</vt:lpwstr>
  </property>
</Properties>
</file>