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7"/>
  </p:notesMasterIdLst>
  <p:sldIdLst>
    <p:sldId id="317" r:id="rId2"/>
    <p:sldId id="318" r:id="rId3"/>
    <p:sldId id="319" r:id="rId4"/>
    <p:sldId id="320" r:id="rId5"/>
    <p:sldId id="342" r:id="rId6"/>
    <p:sldId id="341"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3" r:id="rId27"/>
    <p:sldId id="350" r:id="rId28"/>
    <p:sldId id="351" r:id="rId29"/>
    <p:sldId id="352" r:id="rId30"/>
    <p:sldId id="344" r:id="rId31"/>
    <p:sldId id="346" r:id="rId32"/>
    <p:sldId id="347" r:id="rId33"/>
    <p:sldId id="349" r:id="rId34"/>
    <p:sldId id="353" r:id="rId35"/>
    <p:sldId id="340" r:id="rId36"/>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79" autoAdjust="0"/>
  </p:normalViewPr>
  <p:slideViewPr>
    <p:cSldViewPr snapToObjects="1">
      <p:cViewPr>
        <p:scale>
          <a:sx n="80" d="100"/>
          <a:sy n="80" d="100"/>
        </p:scale>
        <p:origin x="768"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warren\My%20Documents\Research\Energy%20Efficiency\NABERS_Jan_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cwarren\My%20Documents\Research\Energy%20Efficiency\NABERS_Jan_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nl-NL"/>
  <c:chart>
    <c:title>
      <c:tx>
        <c:rich>
          <a:bodyPr/>
          <a:lstStyle/>
          <a:p>
            <a:pPr>
              <a:defRPr/>
            </a:pPr>
            <a:r>
              <a:rPr lang="en-GB"/>
              <a:t>Base Building Rating by State</a:t>
            </a:r>
          </a:p>
        </c:rich>
      </c:tx>
      <c:layout>
        <c:manualLayout>
          <c:xMode val="edge"/>
          <c:yMode val="edge"/>
          <c:x val="2.7430008748906358E-3"/>
          <c:y val="0"/>
        </c:manualLayout>
      </c:layout>
    </c:title>
    <c:plotArea>
      <c:layout/>
      <c:barChart>
        <c:barDir val="col"/>
        <c:grouping val="clustered"/>
        <c:ser>
          <c:idx val="0"/>
          <c:order val="0"/>
          <c:tx>
            <c:v>% Rated</c:v>
          </c:tx>
          <c:cat>
            <c:strRef>
              <c:f>BaseBuilding!$C$488:$C$495</c:f>
              <c:strCache>
                <c:ptCount val="8"/>
                <c:pt idx="0">
                  <c:v>NSW</c:v>
                </c:pt>
                <c:pt idx="1">
                  <c:v>VIC</c:v>
                </c:pt>
                <c:pt idx="2">
                  <c:v>QLD</c:v>
                </c:pt>
                <c:pt idx="3">
                  <c:v>ACT</c:v>
                </c:pt>
                <c:pt idx="4">
                  <c:v>WA</c:v>
                </c:pt>
                <c:pt idx="5">
                  <c:v>SA</c:v>
                </c:pt>
                <c:pt idx="6">
                  <c:v>TAS</c:v>
                </c:pt>
                <c:pt idx="7">
                  <c:v>NT</c:v>
                </c:pt>
              </c:strCache>
            </c:strRef>
          </c:cat>
          <c:val>
            <c:numRef>
              <c:f>BaseBuilding!$E$488:$E$495</c:f>
              <c:numCache>
                <c:formatCode>0%</c:formatCode>
                <c:ptCount val="8"/>
                <c:pt idx="0">
                  <c:v>0.48347107438016551</c:v>
                </c:pt>
                <c:pt idx="1">
                  <c:v>0.15909090909090923</c:v>
                </c:pt>
                <c:pt idx="2">
                  <c:v>0.13223140495867769</c:v>
                </c:pt>
                <c:pt idx="3">
                  <c:v>0.10330578512396696</c:v>
                </c:pt>
                <c:pt idx="4">
                  <c:v>8.6776859504132289E-2</c:v>
                </c:pt>
                <c:pt idx="5">
                  <c:v>2.0661157024793413E-2</c:v>
                </c:pt>
                <c:pt idx="6">
                  <c:v>6.1983471074380202E-3</c:v>
                </c:pt>
                <c:pt idx="7">
                  <c:v>8.264462809917366E-3</c:v>
                </c:pt>
              </c:numCache>
            </c:numRef>
          </c:val>
        </c:ser>
        <c:ser>
          <c:idx val="1"/>
          <c:order val="1"/>
          <c:tx>
            <c:v>PCA % Office Market</c:v>
          </c:tx>
          <c:cat>
            <c:strRef>
              <c:f>BaseBuilding!$C$488:$C$495</c:f>
              <c:strCache>
                <c:ptCount val="8"/>
                <c:pt idx="0">
                  <c:v>NSW</c:v>
                </c:pt>
                <c:pt idx="1">
                  <c:v>VIC</c:v>
                </c:pt>
                <c:pt idx="2">
                  <c:v>QLD</c:v>
                </c:pt>
                <c:pt idx="3">
                  <c:v>ACT</c:v>
                </c:pt>
                <c:pt idx="4">
                  <c:v>WA</c:v>
                </c:pt>
                <c:pt idx="5">
                  <c:v>SA</c:v>
                </c:pt>
                <c:pt idx="6">
                  <c:v>TAS</c:v>
                </c:pt>
                <c:pt idx="7">
                  <c:v>NT</c:v>
                </c:pt>
              </c:strCache>
            </c:strRef>
          </c:cat>
          <c:val>
            <c:numRef>
              <c:f>BaseBuilding!$F$488:$F$495</c:f>
              <c:numCache>
                <c:formatCode>0%</c:formatCode>
                <c:ptCount val="8"/>
                <c:pt idx="0">
                  <c:v>0.35054734413372929</c:v>
                </c:pt>
                <c:pt idx="1">
                  <c:v>0.23186892690592131</c:v>
                </c:pt>
                <c:pt idx="2">
                  <c:v>0.16455559882386661</c:v>
                </c:pt>
                <c:pt idx="3">
                  <c:v>8.7685578046388865E-2</c:v>
                </c:pt>
                <c:pt idx="4">
                  <c:v>7.6449284239613349E-2</c:v>
                </c:pt>
                <c:pt idx="5">
                  <c:v>6.4348493055088635E-2</c:v>
                </c:pt>
                <c:pt idx="6">
                  <c:v>1.5065148348618879E-2</c:v>
                </c:pt>
                <c:pt idx="7">
                  <c:v>9.4796264467732986E-3</c:v>
                </c:pt>
              </c:numCache>
            </c:numRef>
          </c:val>
        </c:ser>
        <c:axId val="59351808"/>
        <c:axId val="59353344"/>
      </c:barChart>
      <c:catAx>
        <c:axId val="59351808"/>
        <c:scaling>
          <c:orientation val="minMax"/>
        </c:scaling>
        <c:axPos val="b"/>
        <c:majorTickMark val="none"/>
        <c:tickLblPos val="nextTo"/>
        <c:txPr>
          <a:bodyPr/>
          <a:lstStyle/>
          <a:p>
            <a:pPr>
              <a:defRPr sz="1600"/>
            </a:pPr>
            <a:endParaRPr lang="nl-NL"/>
          </a:p>
        </c:txPr>
        <c:crossAx val="59353344"/>
        <c:crosses val="autoZero"/>
        <c:auto val="1"/>
        <c:lblAlgn val="ctr"/>
        <c:lblOffset val="100"/>
      </c:catAx>
      <c:valAx>
        <c:axId val="59353344"/>
        <c:scaling>
          <c:orientation val="minMax"/>
        </c:scaling>
        <c:axPos val="l"/>
        <c:majorGridlines/>
        <c:numFmt formatCode="0%" sourceLinked="0"/>
        <c:majorTickMark val="none"/>
        <c:tickLblPos val="nextTo"/>
        <c:txPr>
          <a:bodyPr/>
          <a:lstStyle/>
          <a:p>
            <a:pPr>
              <a:defRPr sz="1600"/>
            </a:pPr>
            <a:endParaRPr lang="nl-NL"/>
          </a:p>
        </c:txPr>
        <c:crossAx val="59351808"/>
        <c:crosses val="autoZero"/>
        <c:crossBetween val="between"/>
      </c:valAx>
    </c:plotArea>
    <c:legend>
      <c:legendPos val="r"/>
      <c:layout/>
      <c:txPr>
        <a:bodyPr/>
        <a:lstStyle/>
        <a:p>
          <a:pPr>
            <a:defRPr sz="1800"/>
          </a:pPr>
          <a:endParaRPr lang="nl-NL"/>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l-NL"/>
  <c:chart>
    <c:title>
      <c:tx>
        <c:rich>
          <a:bodyPr/>
          <a:lstStyle/>
          <a:p>
            <a:pPr>
              <a:defRPr/>
            </a:pPr>
            <a:r>
              <a:rPr lang="en-GB"/>
              <a:t>Base</a:t>
            </a:r>
            <a:r>
              <a:rPr lang="en-GB" baseline="0"/>
              <a:t> Building Star Rating</a:t>
            </a:r>
            <a:endParaRPr lang="en-GB"/>
          </a:p>
        </c:rich>
      </c:tx>
      <c:layout/>
    </c:title>
    <c:plotArea>
      <c:layout/>
      <c:barChart>
        <c:barDir val="col"/>
        <c:grouping val="clustered"/>
        <c:ser>
          <c:idx val="0"/>
          <c:order val="0"/>
          <c:cat>
            <c:strRef>
              <c:f>BaseBuilding!$B$496:$B$505</c:f>
              <c:strCache>
                <c:ptCount val="10"/>
                <c:pt idx="0">
                  <c:v>0*</c:v>
                </c:pt>
                <c:pt idx="1">
                  <c:v>1*</c:v>
                </c:pt>
                <c:pt idx="2">
                  <c:v>1.5*</c:v>
                </c:pt>
                <c:pt idx="3">
                  <c:v>2*</c:v>
                </c:pt>
                <c:pt idx="4">
                  <c:v>2.5*</c:v>
                </c:pt>
                <c:pt idx="5">
                  <c:v>3*</c:v>
                </c:pt>
                <c:pt idx="6">
                  <c:v>3.5*</c:v>
                </c:pt>
                <c:pt idx="7">
                  <c:v>4*</c:v>
                </c:pt>
                <c:pt idx="8">
                  <c:v>4.5*</c:v>
                </c:pt>
                <c:pt idx="9">
                  <c:v>5*</c:v>
                </c:pt>
              </c:strCache>
            </c:strRef>
          </c:cat>
          <c:val>
            <c:numRef>
              <c:f>BaseBuilding!$E$496:$E$505</c:f>
              <c:numCache>
                <c:formatCode>0%</c:formatCode>
                <c:ptCount val="10"/>
                <c:pt idx="0">
                  <c:v>7.4380165289256214E-2</c:v>
                </c:pt>
                <c:pt idx="1">
                  <c:v>3.099173553719009E-2</c:v>
                </c:pt>
                <c:pt idx="2">
                  <c:v>3.9256198347107439E-2</c:v>
                </c:pt>
                <c:pt idx="3">
                  <c:v>6.6115702479338859E-2</c:v>
                </c:pt>
                <c:pt idx="4">
                  <c:v>6.8181818181818177E-2</c:v>
                </c:pt>
                <c:pt idx="5">
                  <c:v>0.1239669421487604</c:v>
                </c:pt>
                <c:pt idx="6">
                  <c:v>0.15082644628099182</c:v>
                </c:pt>
                <c:pt idx="7">
                  <c:v>0.15082644628099182</c:v>
                </c:pt>
                <c:pt idx="8">
                  <c:v>0.17148760330578514</c:v>
                </c:pt>
                <c:pt idx="9">
                  <c:v>0.1239669421487604</c:v>
                </c:pt>
              </c:numCache>
            </c:numRef>
          </c:val>
        </c:ser>
        <c:axId val="59451264"/>
        <c:axId val="59457536"/>
      </c:barChart>
      <c:catAx>
        <c:axId val="59451264"/>
        <c:scaling>
          <c:orientation val="minMax"/>
        </c:scaling>
        <c:axPos val="b"/>
        <c:title>
          <c:tx>
            <c:rich>
              <a:bodyPr/>
              <a:lstStyle/>
              <a:p>
                <a:pPr>
                  <a:defRPr/>
                </a:pPr>
                <a:r>
                  <a:rPr lang="en-US"/>
                  <a:t>Star Rating</a:t>
                </a:r>
              </a:p>
            </c:rich>
          </c:tx>
          <c:layout/>
        </c:title>
        <c:majorTickMark val="none"/>
        <c:tickLblPos val="nextTo"/>
        <c:txPr>
          <a:bodyPr/>
          <a:lstStyle/>
          <a:p>
            <a:pPr>
              <a:defRPr sz="1600"/>
            </a:pPr>
            <a:endParaRPr lang="nl-NL"/>
          </a:p>
        </c:txPr>
        <c:crossAx val="59457536"/>
        <c:crosses val="autoZero"/>
        <c:auto val="1"/>
        <c:lblAlgn val="ctr"/>
        <c:lblOffset val="100"/>
      </c:catAx>
      <c:valAx>
        <c:axId val="59457536"/>
        <c:scaling>
          <c:orientation val="minMax"/>
        </c:scaling>
        <c:axPos val="l"/>
        <c:majorGridlines/>
        <c:title>
          <c:tx>
            <c:rich>
              <a:bodyPr rot="0" vert="wordArtVert"/>
              <a:lstStyle/>
              <a:p>
                <a:pPr>
                  <a:defRPr/>
                </a:pPr>
                <a:r>
                  <a:rPr lang="en-GB"/>
                  <a:t>% Buildings</a:t>
                </a:r>
              </a:p>
            </c:rich>
          </c:tx>
          <c:layout/>
        </c:title>
        <c:numFmt formatCode="0%" sourceLinked="1"/>
        <c:majorTickMark val="none"/>
        <c:tickLblPos val="nextTo"/>
        <c:crossAx val="59451264"/>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983ED-42AF-40FA-9A0F-7FE45DC2D079}" type="datetimeFigureOut">
              <a:rPr lang="en-US" smtClean="0"/>
              <a:pPr/>
              <a:t>6/16/2011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24431-3A04-48F3-AEA4-3102BF020826}" type="slidenum">
              <a:rPr lang="en-GB" smtClean="0"/>
              <a:pPr/>
              <a:t>‹#›</a:t>
            </a:fld>
            <a:endParaRPr lang="en-GB"/>
          </a:p>
        </p:txBody>
      </p:sp>
    </p:spTree>
    <p:extLst>
      <p:ext uri="{BB962C8B-B14F-4D97-AF65-F5344CB8AC3E}">
        <p14:creationId xmlns="" xmlns:p14="http://schemas.microsoft.com/office/powerpoint/2010/main" val="233997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This is an early draft paper looking at the implications of CBD Commercial Building Disclosure.  </a:t>
            </a:r>
            <a:endParaRPr lang="en-GB" dirty="0"/>
          </a:p>
        </p:txBody>
      </p:sp>
      <p:sp>
        <p:nvSpPr>
          <p:cNvPr id="4" name="Slide Number Placeholder 3"/>
          <p:cNvSpPr>
            <a:spLocks noGrp="1"/>
          </p:cNvSpPr>
          <p:nvPr>
            <p:ph type="sldNum" sz="quarter" idx="10"/>
          </p:nvPr>
        </p:nvSpPr>
        <p:spPr/>
        <p:txBody>
          <a:bodyPr/>
          <a:lstStyle/>
          <a:p>
            <a:fld id="{FA624431-3A04-48F3-AEA4-3102BF02082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10</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AU" dirty="0" smtClean="0"/>
              <a:t>Consultation draft by Allen Consulting Dec 08</a:t>
            </a:r>
          </a:p>
          <a:p>
            <a:r>
              <a:rPr lang="en-AU" dirty="0" smtClean="0"/>
              <a:t>Meetings in major cities </a:t>
            </a:r>
            <a:r>
              <a:rPr lang="en-AU" baseline="0" dirty="0" smtClean="0"/>
              <a:t>Jan &amp; Feb</a:t>
            </a:r>
          </a:p>
          <a:p>
            <a:endParaRPr lang="en-AU" baseline="0" dirty="0" smtClean="0"/>
          </a:p>
          <a:p>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11</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AU" dirty="0" smtClean="0"/>
              <a:t>Consultation draft by Allen Consulting Dec 08</a:t>
            </a:r>
          </a:p>
          <a:p>
            <a:r>
              <a:rPr lang="en-AU" dirty="0" smtClean="0"/>
              <a:t>Meetings in major cities </a:t>
            </a:r>
            <a:r>
              <a:rPr lang="en-AU" baseline="0" dirty="0" smtClean="0"/>
              <a:t>Jan </a:t>
            </a:r>
            <a:r>
              <a:rPr lang="en-AU" baseline="0" smtClean="0"/>
              <a:t>&amp; Feb</a:t>
            </a:r>
          </a:p>
          <a:p>
            <a:endParaRPr lang="en-AU" baseline="0" dirty="0" smtClean="0"/>
          </a:p>
          <a:p>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12</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GB" sz="1200" kern="1200" dirty="0" smtClean="0">
                <a:solidFill>
                  <a:schemeClr val="tx1"/>
                </a:solidFill>
                <a:latin typeface="+mn-lt"/>
                <a:ea typeface="+mn-ea"/>
                <a:cs typeface="+mn-cs"/>
              </a:rPr>
              <a:t>Support  whole heartedly or with certain reservations.</a:t>
            </a:r>
          </a:p>
          <a:p>
            <a:r>
              <a:rPr lang="en-GB" sz="1200" kern="1200" dirty="0" smtClean="0">
                <a:solidFill>
                  <a:schemeClr val="tx1"/>
                </a:solidFill>
                <a:latin typeface="+mn-lt"/>
                <a:ea typeface="+mn-ea"/>
                <a:cs typeface="+mn-cs"/>
              </a:rPr>
              <a:t>National Australian Built Environment Rating System (NABERS)</a:t>
            </a:r>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13</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GB" sz="1200" kern="1200" dirty="0" smtClean="0">
                <a:solidFill>
                  <a:schemeClr val="tx1"/>
                </a:solidFill>
                <a:latin typeface="+mn-lt"/>
                <a:ea typeface="+mn-ea"/>
                <a:cs typeface="+mn-cs"/>
              </a:rPr>
              <a:t>Support  whole heartedly or with certain reservations.</a:t>
            </a:r>
          </a:p>
          <a:p>
            <a:r>
              <a:rPr lang="en-GB" sz="1200" kern="1200" dirty="0" smtClean="0">
                <a:solidFill>
                  <a:schemeClr val="tx1"/>
                </a:solidFill>
                <a:latin typeface="+mn-lt"/>
                <a:ea typeface="+mn-ea"/>
                <a:cs typeface="+mn-cs"/>
              </a:rPr>
              <a:t>National Australian Built Environment Rating System (NABERS)</a:t>
            </a:r>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14</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GB" sz="1200" kern="1200" dirty="0" smtClean="0">
                <a:solidFill>
                  <a:schemeClr val="tx1"/>
                </a:solidFill>
                <a:latin typeface="+mn-lt"/>
                <a:ea typeface="+mn-ea"/>
                <a:cs typeface="+mn-cs"/>
              </a:rPr>
              <a:t>Support  whole heartedly or with certain reservations.</a:t>
            </a:r>
          </a:p>
          <a:p>
            <a:r>
              <a:rPr lang="en-GB" sz="1200" kern="1200" smtClean="0">
                <a:solidFill>
                  <a:schemeClr val="tx1"/>
                </a:solidFill>
                <a:latin typeface="+mn-lt"/>
                <a:ea typeface="+mn-ea"/>
                <a:cs typeface="+mn-cs"/>
              </a:rPr>
              <a:t>National Australian Built Environment Rating System (NABERS)</a:t>
            </a:r>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15</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GB" sz="1200" kern="1200" dirty="0" smtClean="0">
                <a:solidFill>
                  <a:schemeClr val="tx1"/>
                </a:solidFill>
                <a:latin typeface="+mn-lt"/>
                <a:ea typeface="+mn-ea"/>
                <a:cs typeface="+mn-cs"/>
              </a:rPr>
              <a:t>Support  whole heartedly or with certain reservations.</a:t>
            </a:r>
          </a:p>
          <a:p>
            <a:r>
              <a:rPr lang="en-GB" sz="1200" kern="1200" smtClean="0">
                <a:solidFill>
                  <a:schemeClr val="tx1"/>
                </a:solidFill>
                <a:latin typeface="+mn-lt"/>
                <a:ea typeface="+mn-ea"/>
                <a:cs typeface="+mn-cs"/>
              </a:rPr>
              <a:t>National Australian Built Environment Rating System (NABERS)</a:t>
            </a:r>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16</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US" dirty="0" smtClean="0"/>
              <a:t>IPCC  </a:t>
            </a:r>
            <a:r>
              <a:rPr lang="en-US" sz="1200" i="1" dirty="0" smtClean="0"/>
              <a:t>Intergovernmental Panel on Climate Change</a:t>
            </a:r>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17</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US" dirty="0" smtClean="0"/>
              <a:t>IPCC  </a:t>
            </a:r>
            <a:r>
              <a:rPr lang="en-US" sz="1200" i="1" dirty="0" smtClean="0"/>
              <a:t>Intergovernmental Panel on Climate Change</a:t>
            </a:r>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18</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AU" sz="1200" kern="1200" baseline="0" dirty="0" smtClean="0">
                <a:solidFill>
                  <a:schemeClr val="tx1"/>
                </a:solidFill>
                <a:latin typeface="+mn-lt"/>
                <a:ea typeface="+mn-ea"/>
                <a:cs typeface="+mn-cs"/>
              </a:rPr>
              <a:t>in the second year of the scheme (around October 2011) and will include three components:</a:t>
            </a:r>
          </a:p>
          <a:p>
            <a:r>
              <a:rPr lang="en-AU" sz="1200" kern="1200" baseline="0" dirty="0" smtClean="0">
                <a:solidFill>
                  <a:schemeClr val="tx1"/>
                </a:solidFill>
                <a:latin typeface="+mn-lt"/>
                <a:ea typeface="+mn-ea"/>
                <a:cs typeface="+mn-cs"/>
              </a:rPr>
              <a:t>1. a NABERS Energy base building rating1</a:t>
            </a:r>
          </a:p>
          <a:p>
            <a:r>
              <a:rPr lang="en-AU" sz="1200" kern="1200" baseline="0" dirty="0" smtClean="0">
                <a:solidFill>
                  <a:schemeClr val="tx1"/>
                </a:solidFill>
                <a:latin typeface="+mn-lt"/>
                <a:ea typeface="+mn-ea"/>
                <a:cs typeface="+mn-cs"/>
              </a:rPr>
              <a:t>2. a tenancy lighting assessment</a:t>
            </a:r>
          </a:p>
          <a:p>
            <a:r>
              <a:rPr lang="en-GB" sz="1200" kern="1200" baseline="0" dirty="0" smtClean="0">
                <a:solidFill>
                  <a:schemeClr val="tx1"/>
                </a:solidFill>
                <a:latin typeface="+mn-lt"/>
                <a:ea typeface="+mn-ea"/>
                <a:cs typeface="+mn-cs"/>
              </a:rPr>
              <a:t>3. energy efficiency guidance.</a:t>
            </a:r>
          </a:p>
          <a:p>
            <a:r>
              <a:rPr lang="en-AU" sz="1200" kern="1200" baseline="0" dirty="0" smtClean="0">
                <a:solidFill>
                  <a:schemeClr val="tx1"/>
                </a:solidFill>
                <a:latin typeface="+mn-lt"/>
                <a:ea typeface="+mn-ea"/>
                <a:cs typeface="+mn-cs"/>
              </a:rPr>
              <a:t>The BEEC will be valid for up to 12 months. At the time of disclosure, the certificate will need</a:t>
            </a:r>
          </a:p>
          <a:p>
            <a:r>
              <a:rPr lang="en-AU" sz="1200" kern="1200" baseline="0" dirty="0" smtClean="0">
                <a:solidFill>
                  <a:schemeClr val="tx1"/>
                </a:solidFill>
                <a:latin typeface="+mn-lt"/>
                <a:ea typeface="+mn-ea"/>
                <a:cs typeface="+mn-cs"/>
              </a:rPr>
              <a:t>to be valid, current and registered on the scheme’s online central registry (currently being</a:t>
            </a:r>
          </a:p>
          <a:p>
            <a:r>
              <a:rPr lang="en-AU" sz="1200" kern="1200" baseline="0" dirty="0" smtClean="0">
                <a:solidFill>
                  <a:schemeClr val="tx1"/>
                </a:solidFill>
                <a:latin typeface="+mn-lt"/>
                <a:ea typeface="+mn-ea"/>
                <a:cs typeface="+mn-cs"/>
              </a:rPr>
              <a:t>developed). The NABERS Energy star rating will need to be disclosed in any advertisement</a:t>
            </a:r>
          </a:p>
          <a:p>
            <a:r>
              <a:rPr lang="en-AU" sz="1200" kern="1200" baseline="0" dirty="0" smtClean="0">
                <a:solidFill>
                  <a:schemeClr val="tx1"/>
                </a:solidFill>
                <a:latin typeface="+mn-lt"/>
                <a:ea typeface="+mn-ea"/>
                <a:cs typeface="+mn-cs"/>
              </a:rPr>
              <a:t>about the sale, lease or sublease of the office.</a:t>
            </a:r>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19</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AU" sz="1200" kern="1200" baseline="0" dirty="0" smtClean="0">
                <a:solidFill>
                  <a:schemeClr val="tx1"/>
                </a:solidFill>
                <a:latin typeface="+mn-lt"/>
                <a:ea typeface="+mn-ea"/>
                <a:cs typeface="+mn-cs"/>
              </a:rPr>
              <a:t>in the second year of the scheme (around October 2011) and will include three components:</a:t>
            </a:r>
          </a:p>
          <a:p>
            <a:r>
              <a:rPr lang="en-AU" sz="1200" kern="1200" baseline="0" dirty="0" smtClean="0">
                <a:solidFill>
                  <a:schemeClr val="tx1"/>
                </a:solidFill>
                <a:latin typeface="+mn-lt"/>
                <a:ea typeface="+mn-ea"/>
                <a:cs typeface="+mn-cs"/>
              </a:rPr>
              <a:t>1. a NABERS Energy base building rating1</a:t>
            </a:r>
          </a:p>
          <a:p>
            <a:r>
              <a:rPr lang="en-AU" sz="1200" kern="1200" baseline="0" dirty="0" smtClean="0">
                <a:solidFill>
                  <a:schemeClr val="tx1"/>
                </a:solidFill>
                <a:latin typeface="+mn-lt"/>
                <a:ea typeface="+mn-ea"/>
                <a:cs typeface="+mn-cs"/>
              </a:rPr>
              <a:t>2. a tenancy lighting assessment</a:t>
            </a:r>
          </a:p>
          <a:p>
            <a:r>
              <a:rPr lang="en-GB" sz="1200" kern="1200" baseline="0" dirty="0" smtClean="0">
                <a:solidFill>
                  <a:schemeClr val="tx1"/>
                </a:solidFill>
                <a:latin typeface="+mn-lt"/>
                <a:ea typeface="+mn-ea"/>
                <a:cs typeface="+mn-cs"/>
              </a:rPr>
              <a:t>3. energy efficiency guidance.</a:t>
            </a:r>
          </a:p>
          <a:p>
            <a:r>
              <a:rPr lang="en-AU" sz="1200" kern="1200" baseline="0" dirty="0" smtClean="0">
                <a:solidFill>
                  <a:schemeClr val="tx1"/>
                </a:solidFill>
                <a:latin typeface="+mn-lt"/>
                <a:ea typeface="+mn-ea"/>
                <a:cs typeface="+mn-cs"/>
              </a:rPr>
              <a:t>The BEEC will be valid for up to 12 months. At the time of disclosure, the certificate will need</a:t>
            </a:r>
          </a:p>
          <a:p>
            <a:r>
              <a:rPr lang="en-AU" sz="1200" kern="1200" baseline="0" dirty="0" smtClean="0">
                <a:solidFill>
                  <a:schemeClr val="tx1"/>
                </a:solidFill>
                <a:latin typeface="+mn-lt"/>
                <a:ea typeface="+mn-ea"/>
                <a:cs typeface="+mn-cs"/>
              </a:rPr>
              <a:t>to be valid, current and registered on the scheme’s online central registry (currently being</a:t>
            </a:r>
          </a:p>
          <a:p>
            <a:r>
              <a:rPr lang="en-AU" sz="1200" kern="1200" baseline="0" dirty="0" smtClean="0">
                <a:solidFill>
                  <a:schemeClr val="tx1"/>
                </a:solidFill>
                <a:latin typeface="+mn-lt"/>
                <a:ea typeface="+mn-ea"/>
                <a:cs typeface="+mn-cs"/>
              </a:rPr>
              <a:t>developed). The NABERS Energy star rating will need to be disclosed in any advertisement</a:t>
            </a:r>
          </a:p>
          <a:p>
            <a:r>
              <a:rPr lang="en-AU" sz="1200" kern="1200" baseline="0" dirty="0" smtClean="0">
                <a:solidFill>
                  <a:schemeClr val="tx1"/>
                </a:solidFill>
                <a:latin typeface="+mn-lt"/>
                <a:ea typeface="+mn-ea"/>
                <a:cs typeface="+mn-cs"/>
              </a:rPr>
              <a:t>about the sale, lease or sublease of the office.</a:t>
            </a:r>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What is sustainability? </a:t>
            </a:r>
          </a:p>
          <a:p>
            <a:r>
              <a:rPr lang="en-AU" dirty="0" smtClean="0"/>
              <a:t>500 definitions +</a:t>
            </a:r>
          </a:p>
          <a:p>
            <a:r>
              <a:rPr lang="en-AU" dirty="0" err="1" smtClean="0"/>
              <a:t>Brundtland</a:t>
            </a:r>
            <a:r>
              <a:rPr lang="en-AU" dirty="0" smtClean="0"/>
              <a:t> Commission – UN  definition widely adopted. </a:t>
            </a:r>
          </a:p>
          <a:p>
            <a:r>
              <a:rPr lang="en-GB" sz="1200" kern="1200" dirty="0" smtClean="0">
                <a:solidFill>
                  <a:schemeClr val="tx1"/>
                </a:solidFill>
                <a:latin typeface="Arial" charset="0"/>
                <a:ea typeface="+mn-ea"/>
                <a:cs typeface="+mn-cs"/>
              </a:rPr>
              <a:t>endorsed by the 1992 UN Earth Summit in Rio which culminated in the global agreement within the Rio Declaration and Agenda 21 </a:t>
            </a:r>
          </a:p>
          <a:p>
            <a:r>
              <a:rPr lang="en-GB" sz="1200" kern="1200" dirty="0" smtClean="0">
                <a:solidFill>
                  <a:schemeClr val="tx1"/>
                </a:solidFill>
                <a:latin typeface="+mn-lt"/>
                <a:ea typeface="+mn-ea"/>
                <a:cs typeface="+mn-cs"/>
              </a:rPr>
              <a:t>Rio Declaration and Agenda 21 requiring all member states to develop a national sustainability development strategy (UN 1992). </a:t>
            </a:r>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20</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AU" sz="1200" kern="1200" baseline="0" dirty="0" smtClean="0">
                <a:solidFill>
                  <a:schemeClr val="tx1"/>
                </a:solidFill>
                <a:latin typeface="+mn-lt"/>
                <a:ea typeface="+mn-ea"/>
                <a:cs typeface="+mn-cs"/>
              </a:rPr>
              <a:t>in the second year of the scheme (around October 2011) and will include three components:</a:t>
            </a:r>
          </a:p>
          <a:p>
            <a:r>
              <a:rPr lang="en-AU" sz="1200" kern="1200" baseline="0" dirty="0" smtClean="0">
                <a:solidFill>
                  <a:schemeClr val="tx1"/>
                </a:solidFill>
                <a:latin typeface="+mn-lt"/>
                <a:ea typeface="+mn-ea"/>
                <a:cs typeface="+mn-cs"/>
              </a:rPr>
              <a:t>1. a NABERS Energy base building rating1</a:t>
            </a:r>
          </a:p>
          <a:p>
            <a:r>
              <a:rPr lang="en-AU" sz="1200" kern="1200" baseline="0" dirty="0" smtClean="0">
                <a:solidFill>
                  <a:schemeClr val="tx1"/>
                </a:solidFill>
                <a:latin typeface="+mn-lt"/>
                <a:ea typeface="+mn-ea"/>
                <a:cs typeface="+mn-cs"/>
              </a:rPr>
              <a:t>2. a tenancy lighting assessment</a:t>
            </a:r>
          </a:p>
          <a:p>
            <a:r>
              <a:rPr lang="en-GB" sz="1200" kern="1200" baseline="0" dirty="0" smtClean="0">
                <a:solidFill>
                  <a:schemeClr val="tx1"/>
                </a:solidFill>
                <a:latin typeface="+mn-lt"/>
                <a:ea typeface="+mn-ea"/>
                <a:cs typeface="+mn-cs"/>
              </a:rPr>
              <a:t>3. energy efficiency guidance.</a:t>
            </a:r>
          </a:p>
          <a:p>
            <a:r>
              <a:rPr lang="en-AU" sz="1200" kern="1200" baseline="0" dirty="0" smtClean="0">
                <a:solidFill>
                  <a:schemeClr val="tx1"/>
                </a:solidFill>
                <a:latin typeface="+mn-lt"/>
                <a:ea typeface="+mn-ea"/>
                <a:cs typeface="+mn-cs"/>
              </a:rPr>
              <a:t>The BEEC will be valid for up to 12 months. At the time of disclosure, the certificate will need</a:t>
            </a:r>
          </a:p>
          <a:p>
            <a:r>
              <a:rPr lang="en-AU" sz="1200" kern="1200" baseline="0" dirty="0" smtClean="0">
                <a:solidFill>
                  <a:schemeClr val="tx1"/>
                </a:solidFill>
                <a:latin typeface="+mn-lt"/>
                <a:ea typeface="+mn-ea"/>
                <a:cs typeface="+mn-cs"/>
              </a:rPr>
              <a:t>to be valid, current and registered on the scheme’s online central registry (currently being</a:t>
            </a:r>
          </a:p>
          <a:p>
            <a:r>
              <a:rPr lang="en-AU" sz="1200" kern="1200" baseline="0" dirty="0" smtClean="0">
                <a:solidFill>
                  <a:schemeClr val="tx1"/>
                </a:solidFill>
                <a:latin typeface="+mn-lt"/>
                <a:ea typeface="+mn-ea"/>
                <a:cs typeface="+mn-cs"/>
              </a:rPr>
              <a:t>developed). The NABERS Energy star rating will need to be disclosed in any advertisement</a:t>
            </a:r>
          </a:p>
          <a:p>
            <a:r>
              <a:rPr lang="en-AU" sz="1200" kern="1200" baseline="0" dirty="0" smtClean="0">
                <a:solidFill>
                  <a:schemeClr val="tx1"/>
                </a:solidFill>
                <a:latin typeface="+mn-lt"/>
                <a:ea typeface="+mn-ea"/>
                <a:cs typeface="+mn-cs"/>
              </a:rPr>
              <a:t>about the sale, lease or sublease of the office.</a:t>
            </a:r>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21</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AU" sz="1200" kern="1200" baseline="0" dirty="0" smtClean="0">
                <a:solidFill>
                  <a:schemeClr val="tx1"/>
                </a:solidFill>
                <a:latin typeface="+mn-lt"/>
                <a:ea typeface="+mn-ea"/>
                <a:cs typeface="+mn-cs"/>
              </a:rPr>
              <a:t>in the second year of the scheme (around October 2011) and will include three components:</a:t>
            </a:r>
          </a:p>
          <a:p>
            <a:r>
              <a:rPr lang="en-AU" sz="1200" kern="1200" baseline="0" dirty="0" smtClean="0">
                <a:solidFill>
                  <a:schemeClr val="tx1"/>
                </a:solidFill>
                <a:latin typeface="+mn-lt"/>
                <a:ea typeface="+mn-ea"/>
                <a:cs typeface="+mn-cs"/>
              </a:rPr>
              <a:t>1. a NABERS Energy base building rating1</a:t>
            </a:r>
          </a:p>
          <a:p>
            <a:r>
              <a:rPr lang="en-AU" sz="1200" kern="1200" baseline="0" dirty="0" smtClean="0">
                <a:solidFill>
                  <a:schemeClr val="tx1"/>
                </a:solidFill>
                <a:latin typeface="+mn-lt"/>
                <a:ea typeface="+mn-ea"/>
                <a:cs typeface="+mn-cs"/>
              </a:rPr>
              <a:t>2. a tenancy lighting assessment</a:t>
            </a:r>
          </a:p>
          <a:p>
            <a:r>
              <a:rPr lang="en-GB" sz="1200" kern="1200" baseline="0" dirty="0" smtClean="0">
                <a:solidFill>
                  <a:schemeClr val="tx1"/>
                </a:solidFill>
                <a:latin typeface="+mn-lt"/>
                <a:ea typeface="+mn-ea"/>
                <a:cs typeface="+mn-cs"/>
              </a:rPr>
              <a:t>3. energy efficiency guidance.</a:t>
            </a:r>
          </a:p>
          <a:p>
            <a:r>
              <a:rPr lang="en-AU" sz="1200" kern="1200" baseline="0" dirty="0" smtClean="0">
                <a:solidFill>
                  <a:schemeClr val="tx1"/>
                </a:solidFill>
                <a:latin typeface="+mn-lt"/>
                <a:ea typeface="+mn-ea"/>
                <a:cs typeface="+mn-cs"/>
              </a:rPr>
              <a:t>The BEEC will be valid for up to 12 months. At the time of disclosure, the certificate will need</a:t>
            </a:r>
          </a:p>
          <a:p>
            <a:r>
              <a:rPr lang="en-AU" sz="1200" kern="1200" baseline="0" dirty="0" smtClean="0">
                <a:solidFill>
                  <a:schemeClr val="tx1"/>
                </a:solidFill>
                <a:latin typeface="+mn-lt"/>
                <a:ea typeface="+mn-ea"/>
                <a:cs typeface="+mn-cs"/>
              </a:rPr>
              <a:t>to be valid, current and registered on the scheme’s online central registry (currently being</a:t>
            </a:r>
          </a:p>
          <a:p>
            <a:r>
              <a:rPr lang="en-AU" sz="1200" kern="1200" baseline="0" dirty="0" smtClean="0">
                <a:solidFill>
                  <a:schemeClr val="tx1"/>
                </a:solidFill>
                <a:latin typeface="+mn-lt"/>
                <a:ea typeface="+mn-ea"/>
                <a:cs typeface="+mn-cs"/>
              </a:rPr>
              <a:t>developed). The NABERS Energy star rating will need to be disclosed in any advertisement</a:t>
            </a:r>
          </a:p>
          <a:p>
            <a:r>
              <a:rPr lang="en-AU" sz="1200" kern="1200" baseline="0" dirty="0" smtClean="0">
                <a:solidFill>
                  <a:schemeClr val="tx1"/>
                </a:solidFill>
                <a:latin typeface="+mn-lt"/>
                <a:ea typeface="+mn-ea"/>
                <a:cs typeface="+mn-cs"/>
              </a:rPr>
              <a:t>about the sale, lease or sublease of the office.</a:t>
            </a:r>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22</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AU" sz="1200" kern="1200" baseline="0" dirty="0" smtClean="0">
                <a:solidFill>
                  <a:schemeClr val="tx1"/>
                </a:solidFill>
                <a:latin typeface="+mn-lt"/>
                <a:ea typeface="+mn-ea"/>
                <a:cs typeface="+mn-cs"/>
              </a:rPr>
              <a:t>in the second year of the scheme (around October 2011) and will include three components:</a:t>
            </a:r>
          </a:p>
          <a:p>
            <a:r>
              <a:rPr lang="en-AU" sz="1200" kern="1200" baseline="0" dirty="0" smtClean="0">
                <a:solidFill>
                  <a:schemeClr val="tx1"/>
                </a:solidFill>
                <a:latin typeface="+mn-lt"/>
                <a:ea typeface="+mn-ea"/>
                <a:cs typeface="+mn-cs"/>
              </a:rPr>
              <a:t>1. a NABERS Energy base building rating1</a:t>
            </a:r>
          </a:p>
          <a:p>
            <a:r>
              <a:rPr lang="en-AU" sz="1200" kern="1200" baseline="0" dirty="0" smtClean="0">
                <a:solidFill>
                  <a:schemeClr val="tx1"/>
                </a:solidFill>
                <a:latin typeface="+mn-lt"/>
                <a:ea typeface="+mn-ea"/>
                <a:cs typeface="+mn-cs"/>
              </a:rPr>
              <a:t>2. a tenancy lighting assessment</a:t>
            </a:r>
          </a:p>
          <a:p>
            <a:r>
              <a:rPr lang="en-GB" sz="1200" kern="1200" baseline="0" dirty="0" smtClean="0">
                <a:solidFill>
                  <a:schemeClr val="tx1"/>
                </a:solidFill>
                <a:latin typeface="+mn-lt"/>
                <a:ea typeface="+mn-ea"/>
                <a:cs typeface="+mn-cs"/>
              </a:rPr>
              <a:t>3. energy efficiency guidance.</a:t>
            </a:r>
          </a:p>
          <a:p>
            <a:r>
              <a:rPr lang="en-AU" sz="1200" kern="1200" baseline="0" dirty="0" smtClean="0">
                <a:solidFill>
                  <a:schemeClr val="tx1"/>
                </a:solidFill>
                <a:latin typeface="+mn-lt"/>
                <a:ea typeface="+mn-ea"/>
                <a:cs typeface="+mn-cs"/>
              </a:rPr>
              <a:t>The BEEC will be valid for up to 12 months. At the time of disclosure, the certificate will need</a:t>
            </a:r>
          </a:p>
          <a:p>
            <a:r>
              <a:rPr lang="en-AU" sz="1200" kern="1200" baseline="0" dirty="0" smtClean="0">
                <a:solidFill>
                  <a:schemeClr val="tx1"/>
                </a:solidFill>
                <a:latin typeface="+mn-lt"/>
                <a:ea typeface="+mn-ea"/>
                <a:cs typeface="+mn-cs"/>
              </a:rPr>
              <a:t>to be valid, current and registered on the scheme’s online central registry (currently being</a:t>
            </a:r>
          </a:p>
          <a:p>
            <a:r>
              <a:rPr lang="en-AU" sz="1200" kern="1200" baseline="0" dirty="0" smtClean="0">
                <a:solidFill>
                  <a:schemeClr val="tx1"/>
                </a:solidFill>
                <a:latin typeface="+mn-lt"/>
                <a:ea typeface="+mn-ea"/>
                <a:cs typeface="+mn-cs"/>
              </a:rPr>
              <a:t>developed). The NABERS Energy star rating will need to be disclosed in any advertisement</a:t>
            </a:r>
          </a:p>
          <a:p>
            <a:r>
              <a:rPr lang="en-AU" sz="1200" kern="1200" baseline="0" dirty="0" smtClean="0">
                <a:solidFill>
                  <a:schemeClr val="tx1"/>
                </a:solidFill>
                <a:latin typeface="+mn-lt"/>
                <a:ea typeface="+mn-ea"/>
                <a:cs typeface="+mn-cs"/>
              </a:rPr>
              <a:t>about the sale, lease or sublease of the office.</a:t>
            </a:r>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23</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AU" sz="1200" kern="1200" baseline="0" dirty="0" smtClean="0">
                <a:solidFill>
                  <a:schemeClr val="tx1"/>
                </a:solidFill>
                <a:latin typeface="+mn-lt"/>
                <a:ea typeface="+mn-ea"/>
                <a:cs typeface="+mn-cs"/>
              </a:rPr>
              <a:t>in the second year of the scheme (around October 2011) and will include three components:</a:t>
            </a:r>
          </a:p>
          <a:p>
            <a:r>
              <a:rPr lang="en-AU" sz="1200" kern="1200" baseline="0" dirty="0" smtClean="0">
                <a:solidFill>
                  <a:schemeClr val="tx1"/>
                </a:solidFill>
                <a:latin typeface="+mn-lt"/>
                <a:ea typeface="+mn-ea"/>
                <a:cs typeface="+mn-cs"/>
              </a:rPr>
              <a:t>1. a NABERS Energy base building rating1</a:t>
            </a:r>
          </a:p>
          <a:p>
            <a:r>
              <a:rPr lang="en-AU" sz="1200" kern="1200" baseline="0" dirty="0" smtClean="0">
                <a:solidFill>
                  <a:schemeClr val="tx1"/>
                </a:solidFill>
                <a:latin typeface="+mn-lt"/>
                <a:ea typeface="+mn-ea"/>
                <a:cs typeface="+mn-cs"/>
              </a:rPr>
              <a:t>2. a tenancy lighting assessment</a:t>
            </a:r>
          </a:p>
          <a:p>
            <a:r>
              <a:rPr lang="en-GB" sz="1200" kern="1200" baseline="0" dirty="0" smtClean="0">
                <a:solidFill>
                  <a:schemeClr val="tx1"/>
                </a:solidFill>
                <a:latin typeface="+mn-lt"/>
                <a:ea typeface="+mn-ea"/>
                <a:cs typeface="+mn-cs"/>
              </a:rPr>
              <a:t>3. energy efficiency guidance.</a:t>
            </a:r>
          </a:p>
          <a:p>
            <a:r>
              <a:rPr lang="en-AU" sz="1200" kern="1200" baseline="0" dirty="0" smtClean="0">
                <a:solidFill>
                  <a:schemeClr val="tx1"/>
                </a:solidFill>
                <a:latin typeface="+mn-lt"/>
                <a:ea typeface="+mn-ea"/>
                <a:cs typeface="+mn-cs"/>
              </a:rPr>
              <a:t>The BEEC will be valid for up to 12 months. At the time of disclosure, the certificate will need</a:t>
            </a:r>
          </a:p>
          <a:p>
            <a:r>
              <a:rPr lang="en-AU" sz="1200" kern="1200" baseline="0" dirty="0" smtClean="0">
                <a:solidFill>
                  <a:schemeClr val="tx1"/>
                </a:solidFill>
                <a:latin typeface="+mn-lt"/>
                <a:ea typeface="+mn-ea"/>
                <a:cs typeface="+mn-cs"/>
              </a:rPr>
              <a:t>to be valid, current and registered on the scheme’s online central registry (currently being</a:t>
            </a:r>
          </a:p>
          <a:p>
            <a:r>
              <a:rPr lang="en-AU" sz="1200" kern="1200" baseline="0" dirty="0" smtClean="0">
                <a:solidFill>
                  <a:schemeClr val="tx1"/>
                </a:solidFill>
                <a:latin typeface="+mn-lt"/>
                <a:ea typeface="+mn-ea"/>
                <a:cs typeface="+mn-cs"/>
              </a:rPr>
              <a:t>developed). The NABERS Energy star rating will need to be disclosed in any advertisement</a:t>
            </a:r>
          </a:p>
          <a:p>
            <a:r>
              <a:rPr lang="en-AU" sz="1200" kern="1200" baseline="0" dirty="0" smtClean="0">
                <a:solidFill>
                  <a:schemeClr val="tx1"/>
                </a:solidFill>
                <a:latin typeface="+mn-lt"/>
                <a:ea typeface="+mn-ea"/>
                <a:cs typeface="+mn-cs"/>
              </a:rPr>
              <a:t>about the sale, lease or sublease of the office.</a:t>
            </a:r>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35E9F9-13BC-4220-B42E-C2AA814DE2FB}" type="slidenum">
              <a:rPr lang="en-AU" smtClean="0"/>
              <a:pPr/>
              <a:t>24</a:t>
            </a:fld>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35E9F9-13BC-4220-B42E-C2AA814DE2FB}" type="slidenum">
              <a:rPr lang="en-AU" smtClean="0"/>
              <a:pPr/>
              <a:t>25</a:t>
            </a:fld>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spcBef>
                <a:spcPct val="0"/>
              </a:spcBef>
            </a:pPr>
            <a:r>
              <a:rPr lang="en-AU" dirty="0" smtClean="0"/>
              <a:t>Low take up of </a:t>
            </a:r>
            <a:r>
              <a:rPr lang="en-AU" dirty="0" err="1" smtClean="0"/>
              <a:t>Nabers</a:t>
            </a:r>
            <a:r>
              <a:rPr lang="en-AU" dirty="0" smtClean="0"/>
              <a:t> drop off in first time total on of measures 1999-2007</a:t>
            </a:r>
          </a:p>
        </p:txBody>
      </p:sp>
      <p:sp>
        <p:nvSpPr>
          <p:cNvPr id="57348" name="Slide Number Placeholder 3"/>
          <p:cNvSpPr>
            <a:spLocks noGrp="1"/>
          </p:cNvSpPr>
          <p:nvPr>
            <p:ph type="sldNum" sz="quarter" idx="5"/>
          </p:nvPr>
        </p:nvSpPr>
        <p:spPr>
          <a:noFill/>
        </p:spPr>
        <p:txBody>
          <a:bodyPr/>
          <a:lstStyle/>
          <a:p>
            <a:fld id="{9FD189AF-0623-4875-B2EF-1AA1D8E424C9}" type="slidenum">
              <a:rPr lang="en-GB" smtClean="0"/>
              <a:pPr/>
              <a:t>26</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Disparity of NSW Buildings compared to other states.  Base Building Measure,  </a:t>
            </a:r>
            <a:r>
              <a:rPr lang="en-GB" dirty="0" err="1" smtClean="0"/>
              <a:t>ie</a:t>
            </a:r>
            <a:r>
              <a:rPr lang="en-GB" dirty="0" smtClean="0"/>
              <a:t> those building owners able to se  </a:t>
            </a:r>
            <a:r>
              <a:rPr lang="en-GB" dirty="0" err="1" smtClean="0"/>
              <a:t>parate</a:t>
            </a:r>
            <a:r>
              <a:rPr lang="en-GB" dirty="0" smtClean="0"/>
              <a:t> the Central</a:t>
            </a:r>
            <a:r>
              <a:rPr lang="en-GB" baseline="0" dirty="0" smtClean="0"/>
              <a:t> Services (HVAC, Lifts, Common L/P) from Tenant L/P  </a:t>
            </a:r>
          </a:p>
          <a:p>
            <a:r>
              <a:rPr lang="en-GB" baseline="0" dirty="0" smtClean="0"/>
              <a:t>Just 484 buildings currently assessed. </a:t>
            </a:r>
            <a:endParaRPr lang="en-GB" dirty="0"/>
          </a:p>
        </p:txBody>
      </p:sp>
      <p:sp>
        <p:nvSpPr>
          <p:cNvPr id="4" name="Slide Number Placeholder 3"/>
          <p:cNvSpPr>
            <a:spLocks noGrp="1"/>
          </p:cNvSpPr>
          <p:nvPr>
            <p:ph type="sldNum" sz="quarter" idx="10"/>
          </p:nvPr>
        </p:nvSpPr>
        <p:spPr/>
        <p:txBody>
          <a:bodyPr/>
          <a:lstStyle/>
          <a:p>
            <a:fld id="{FA624431-3A04-48F3-AEA4-3102BF020826}"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100" dirty="0" smtClean="0">
              <a:latin typeface="Arial" pitchFamily="34" charset="0"/>
            </a:endParaRPr>
          </a:p>
          <a:p>
            <a:r>
              <a:rPr lang="en-US" sz="1100" dirty="0" smtClean="0">
                <a:latin typeface="Arial" pitchFamily="34" charset="0"/>
              </a:rPr>
              <a:t></a:t>
            </a:r>
            <a:r>
              <a:rPr lang="en-US" sz="1100" b="1" dirty="0" smtClean="0">
                <a:latin typeface="Arial" pitchFamily="34" charset="0"/>
              </a:rPr>
              <a:t>The Australian IPD database currently has c1,500 of commercial assets with an asset value of c$117bn. It represents c60% of investment-grade property in Australia.</a:t>
            </a:r>
          </a:p>
          <a:p>
            <a:endParaRPr lang="en-GB" sz="1100" dirty="0" smtClean="0">
              <a:latin typeface="Arial" pitchFamily="34" charset="0"/>
            </a:endParaRPr>
          </a:p>
          <a:p>
            <a:r>
              <a:rPr lang="en-US" sz="1100" dirty="0" smtClean="0">
                <a:latin typeface="Arial" pitchFamily="34" charset="0"/>
              </a:rPr>
              <a:t></a:t>
            </a:r>
            <a:r>
              <a:rPr lang="en-US" sz="1100" b="1" dirty="0" smtClean="0">
                <a:latin typeface="Arial" pitchFamily="34" charset="0"/>
              </a:rPr>
              <a:t>Commercial office assets account for c570 assets with a combined asset value of $51 bn.</a:t>
            </a:r>
          </a:p>
          <a:p>
            <a:endParaRPr lang="en-GB" sz="1100" dirty="0" smtClean="0">
              <a:latin typeface="Arial" pitchFamily="34" charset="0"/>
            </a:endParaRPr>
          </a:p>
          <a:p>
            <a:r>
              <a:rPr lang="en-US" sz="1100" dirty="0" smtClean="0">
                <a:latin typeface="Arial" pitchFamily="34" charset="0"/>
              </a:rPr>
              <a:t></a:t>
            </a:r>
            <a:r>
              <a:rPr lang="en-US" sz="1100" b="1" dirty="0" smtClean="0">
                <a:latin typeface="Arial" pitchFamily="34" charset="0"/>
              </a:rPr>
              <a:t>Rated office assets (c$36 </a:t>
            </a:r>
            <a:r>
              <a:rPr lang="en-US" sz="1100" b="1" dirty="0" err="1" smtClean="0">
                <a:latin typeface="Arial" pitchFamily="34" charset="0"/>
              </a:rPr>
              <a:t>bn</a:t>
            </a:r>
            <a:r>
              <a:rPr lang="en-US" sz="1100" b="1" dirty="0" smtClean="0">
                <a:latin typeface="Arial" pitchFamily="34" charset="0"/>
              </a:rPr>
              <a:t>) now represent a significant share of the office asset database.</a:t>
            </a:r>
          </a:p>
          <a:p>
            <a:endParaRPr lang="en-GB" dirty="0"/>
          </a:p>
        </p:txBody>
      </p:sp>
      <p:sp>
        <p:nvSpPr>
          <p:cNvPr id="4" name="Slide Number Placeholder 3"/>
          <p:cNvSpPr>
            <a:spLocks noGrp="1"/>
          </p:cNvSpPr>
          <p:nvPr>
            <p:ph type="sldNum" sz="quarter" idx="10"/>
          </p:nvPr>
        </p:nvSpPr>
        <p:spPr/>
        <p:txBody>
          <a:bodyPr/>
          <a:lstStyle/>
          <a:p>
            <a:pPr>
              <a:defRPr/>
            </a:pPr>
            <a:fld id="{0D2AC4A0-A895-41F0-9EAD-789DC0A05AD0}" type="slidenum">
              <a:rPr lang="en-AU" smtClean="0"/>
              <a:pPr>
                <a:defRPr/>
              </a:pPr>
              <a:t>30</a:t>
            </a:fld>
            <a:endParaRPr lang="en-A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100" dirty="0" smtClean="0">
              <a:latin typeface="Arial" pitchFamily="34" charset="0"/>
            </a:endParaRPr>
          </a:p>
          <a:p>
            <a:r>
              <a:rPr lang="en-US" sz="1100" dirty="0" smtClean="0">
                <a:latin typeface="Arial" pitchFamily="34" charset="0"/>
              </a:rPr>
              <a:t></a:t>
            </a:r>
            <a:r>
              <a:rPr lang="en-US" sz="1100" b="1" dirty="0" smtClean="0">
                <a:latin typeface="Arial" pitchFamily="34" charset="0"/>
              </a:rPr>
              <a:t>The return spread between rated and non-rated buildings with a Green Star rating is c400bps.</a:t>
            </a:r>
          </a:p>
          <a:p>
            <a:endParaRPr lang="en-GB" sz="1100" dirty="0" smtClean="0">
              <a:latin typeface="Arial" pitchFamily="34" charset="0"/>
            </a:endParaRPr>
          </a:p>
          <a:p>
            <a:r>
              <a:rPr lang="en-US" sz="1100" dirty="0" smtClean="0">
                <a:latin typeface="Arial" pitchFamily="34" charset="0"/>
              </a:rPr>
              <a:t></a:t>
            </a:r>
            <a:r>
              <a:rPr lang="en-US" sz="1100" b="1" dirty="0" smtClean="0">
                <a:latin typeface="Arial" pitchFamily="34" charset="0"/>
              </a:rPr>
              <a:t>Rated office buildings have lower cap rates –an average of 40bps.</a:t>
            </a:r>
          </a:p>
          <a:p>
            <a:endParaRPr lang="en-GB" dirty="0"/>
          </a:p>
        </p:txBody>
      </p:sp>
      <p:sp>
        <p:nvSpPr>
          <p:cNvPr id="4" name="Slide Number Placeholder 3"/>
          <p:cNvSpPr>
            <a:spLocks noGrp="1"/>
          </p:cNvSpPr>
          <p:nvPr>
            <p:ph type="sldNum" sz="quarter" idx="10"/>
          </p:nvPr>
        </p:nvSpPr>
        <p:spPr/>
        <p:txBody>
          <a:bodyPr/>
          <a:lstStyle/>
          <a:p>
            <a:pPr>
              <a:defRPr/>
            </a:pPr>
            <a:fld id="{0D2AC4A0-A895-41F0-9EAD-789DC0A05AD0}" type="slidenum">
              <a:rPr lang="en-AU" smtClean="0"/>
              <a:pPr>
                <a:defRPr/>
              </a:pPr>
              <a:t>31</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1BBB40-A91A-4711-B9AA-7064AB17B858}" type="slidenum">
              <a:rPr lang="en-AU"/>
              <a:pPr/>
              <a:t>3</a:t>
            </a:fld>
            <a:endParaRPr lang="en-AU"/>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AU" dirty="0" smtClean="0"/>
              <a:t>The growing awareness of climate change in recent years has been the driver for</a:t>
            </a:r>
            <a:r>
              <a:rPr lang="en-AU" baseline="0" dirty="0" smtClean="0"/>
              <a:t> the current sustainability agenda. </a:t>
            </a:r>
          </a:p>
          <a:p>
            <a:endParaRPr lang="en-AU" baseline="0" dirty="0" smtClean="0"/>
          </a:p>
          <a:p>
            <a:r>
              <a:rPr lang="en-GB" sz="1200" kern="1200" dirty="0" smtClean="0">
                <a:solidFill>
                  <a:schemeClr val="tx1"/>
                </a:solidFill>
                <a:latin typeface="Arial" charset="0"/>
                <a:ea typeface="+mn-ea"/>
                <a:cs typeface="+mn-cs"/>
              </a:rPr>
              <a:t>The single minded pursuit of short term profitability by business and the development industry, with a ‘couldn’t care less’ approach to the environment, can no longer be justified, the cancer like ideology of unlimited and unending growth can no longer be sustained (</a:t>
            </a:r>
            <a:r>
              <a:rPr lang="en-GB" sz="1200" kern="1200" dirty="0" err="1" smtClean="0">
                <a:solidFill>
                  <a:schemeClr val="tx1"/>
                </a:solidFill>
                <a:latin typeface="Arial" charset="0"/>
                <a:ea typeface="+mn-ea"/>
                <a:cs typeface="+mn-cs"/>
              </a:rPr>
              <a:t>Dunphy</a:t>
            </a:r>
            <a:r>
              <a:rPr lang="en-GB" sz="1200" kern="1200" dirty="0" smtClean="0">
                <a:solidFill>
                  <a:schemeClr val="tx1"/>
                </a:solidFill>
                <a:latin typeface="Arial" charset="0"/>
                <a:ea typeface="+mn-ea"/>
                <a:cs typeface="+mn-cs"/>
              </a:rPr>
              <a:t>, Griffiths &amp; Benn 2007, p. 5)</a:t>
            </a:r>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100" dirty="0" smtClean="0">
              <a:latin typeface="Arial" pitchFamily="34" charset="0"/>
            </a:endParaRPr>
          </a:p>
          <a:p>
            <a:r>
              <a:rPr lang="en-US" sz="1100" dirty="0" smtClean="0">
                <a:latin typeface="Arial" pitchFamily="34" charset="0"/>
              </a:rPr>
              <a:t></a:t>
            </a:r>
            <a:r>
              <a:rPr lang="en-US" sz="1100" b="1" dirty="0" smtClean="0">
                <a:latin typeface="Arial" pitchFamily="34" charset="0"/>
              </a:rPr>
              <a:t>The return spread between rated and non-rated buildings with a Green Star rating is c400bps.</a:t>
            </a:r>
          </a:p>
          <a:p>
            <a:endParaRPr lang="en-GB" sz="1100" dirty="0" smtClean="0">
              <a:latin typeface="Arial" pitchFamily="34" charset="0"/>
            </a:endParaRPr>
          </a:p>
          <a:p>
            <a:r>
              <a:rPr lang="en-US" sz="1100" dirty="0" smtClean="0">
                <a:latin typeface="Arial" pitchFamily="34" charset="0"/>
              </a:rPr>
              <a:t></a:t>
            </a:r>
            <a:r>
              <a:rPr lang="en-US" sz="1100" b="1" dirty="0" smtClean="0">
                <a:latin typeface="Arial" pitchFamily="34" charset="0"/>
              </a:rPr>
              <a:t>Rated office buildings have lower cap rates –an average of 40bps.</a:t>
            </a:r>
          </a:p>
          <a:p>
            <a:endParaRPr lang="en-GB" dirty="0"/>
          </a:p>
        </p:txBody>
      </p:sp>
      <p:sp>
        <p:nvSpPr>
          <p:cNvPr id="4" name="Slide Number Placeholder 3"/>
          <p:cNvSpPr>
            <a:spLocks noGrp="1"/>
          </p:cNvSpPr>
          <p:nvPr>
            <p:ph type="sldNum" sz="quarter" idx="10"/>
          </p:nvPr>
        </p:nvSpPr>
        <p:spPr/>
        <p:txBody>
          <a:bodyPr/>
          <a:lstStyle/>
          <a:p>
            <a:pPr>
              <a:defRPr/>
            </a:pPr>
            <a:fld id="{0D2AC4A0-A895-41F0-9EAD-789DC0A05AD0}" type="slidenum">
              <a:rPr lang="en-AU" smtClean="0"/>
              <a:pPr>
                <a:defRPr/>
              </a:pPr>
              <a:t>32</a:t>
            </a:fld>
            <a:endParaRPr lang="en-A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100" dirty="0" smtClean="0">
              <a:latin typeface="Arial" pitchFamily="34" charset="0"/>
            </a:endParaRPr>
          </a:p>
          <a:p>
            <a:endParaRPr lang="en-GB" sz="1100" dirty="0" smtClean="0">
              <a:latin typeface="Arial" pitchFamily="34" charset="0"/>
            </a:endParaRPr>
          </a:p>
          <a:p>
            <a:r>
              <a:rPr lang="en-US" sz="1100" b="1" dirty="0" smtClean="0">
                <a:latin typeface="Arial" pitchFamily="34" charset="0"/>
              </a:rPr>
              <a:t>The return spread between rated and non-rated buildings with a NABERS Energy rating is c60bps.</a:t>
            </a:r>
          </a:p>
          <a:p>
            <a:endParaRPr lang="en-GB" sz="1100" dirty="0" smtClean="0">
              <a:latin typeface="Arial" pitchFamily="34" charset="0"/>
            </a:endParaRPr>
          </a:p>
          <a:p>
            <a:r>
              <a:rPr lang="en-US" sz="1100" dirty="0" smtClean="0">
                <a:latin typeface="Arial" pitchFamily="34" charset="0"/>
              </a:rPr>
              <a:t></a:t>
            </a:r>
            <a:r>
              <a:rPr lang="en-US" sz="1100" b="1" dirty="0" smtClean="0">
                <a:latin typeface="Arial" pitchFamily="34" charset="0"/>
              </a:rPr>
              <a:t>Buildings with a rating of 4 star or above deliver significantly higher returns than buildings with a rating of 3.5 star or below. </a:t>
            </a:r>
          </a:p>
          <a:p>
            <a:endParaRPr lang="en-GB" sz="1100" dirty="0" smtClean="0">
              <a:latin typeface="Arial" pitchFamily="34" charset="0"/>
            </a:endParaRPr>
          </a:p>
          <a:p>
            <a:r>
              <a:rPr lang="en-US" sz="1100" dirty="0" smtClean="0">
                <a:latin typeface="Arial" pitchFamily="34" charset="0"/>
              </a:rPr>
              <a:t></a:t>
            </a:r>
            <a:r>
              <a:rPr lang="en-US" sz="1100" b="1" dirty="0" smtClean="0">
                <a:latin typeface="Arial" pitchFamily="34" charset="0"/>
              </a:rPr>
              <a:t>Rated office buildings have lower cap rates than the non-rated building pool.</a:t>
            </a:r>
          </a:p>
          <a:p>
            <a:endParaRPr lang="en-GB" dirty="0"/>
          </a:p>
        </p:txBody>
      </p:sp>
      <p:sp>
        <p:nvSpPr>
          <p:cNvPr id="4" name="Slide Number Placeholder 3"/>
          <p:cNvSpPr>
            <a:spLocks noGrp="1"/>
          </p:cNvSpPr>
          <p:nvPr>
            <p:ph type="sldNum" sz="quarter" idx="10"/>
          </p:nvPr>
        </p:nvSpPr>
        <p:spPr/>
        <p:txBody>
          <a:bodyPr/>
          <a:lstStyle/>
          <a:p>
            <a:pPr>
              <a:defRPr/>
            </a:pPr>
            <a:fld id="{0D2AC4A0-A895-41F0-9EAD-789DC0A05AD0}" type="slidenum">
              <a:rPr lang="en-AU" smtClean="0"/>
              <a:pPr>
                <a:defRPr/>
              </a:pPr>
              <a:t>33</a:t>
            </a:fld>
            <a:endParaRPr lang="en-A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F285A-0097-4121-9BDE-975ADC010E8A}" type="slidenum">
              <a:rPr lang="en-AU"/>
              <a:pPr/>
              <a:t>35</a:t>
            </a:fld>
            <a:endParaRPr lang="en-AU"/>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From world business council</a:t>
            </a:r>
          </a:p>
          <a:p>
            <a:endParaRPr lang="en-AU" dirty="0" smtClean="0"/>
          </a:p>
          <a:p>
            <a:r>
              <a:rPr lang="en-US" sz="1200" kern="1200" baseline="0" dirty="0" smtClean="0">
                <a:solidFill>
                  <a:schemeClr val="tx1"/>
                </a:solidFill>
                <a:latin typeface="+mn-lt"/>
                <a:ea typeface="+mn-ea"/>
                <a:cs typeface="+mn-cs"/>
              </a:rPr>
              <a:t>Australia has also set a target of a 60% emissions reduction by 2050 which CSIRO have estimated will require over 50% of energy to be from renewable sources (Manning, 2011). </a:t>
            </a:r>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Carbon Pollution reduction scheme. Source Budget 2009 for carbon trading scheme.  The </a:t>
            </a:r>
            <a:r>
              <a:rPr lang="en-AU" dirty="0" err="1" smtClean="0"/>
              <a:t>previouse</a:t>
            </a:r>
            <a:r>
              <a:rPr lang="en-AU" dirty="0" smtClean="0"/>
              <a:t> labour </a:t>
            </a:r>
            <a:r>
              <a:rPr lang="en-AU" dirty="0" err="1" smtClean="0"/>
              <a:t>govenments</a:t>
            </a:r>
            <a:r>
              <a:rPr lang="en-AU" dirty="0" smtClean="0"/>
              <a:t> scheme now transformed into a political debate over a Carbon Tax which is set to be a major issue at the next election, with a government currently hanging on by a thread which</a:t>
            </a:r>
            <a:r>
              <a:rPr lang="en-AU" baseline="0" dirty="0" smtClean="0"/>
              <a:t> is tied to the Green Party bold moves are not likely. </a:t>
            </a:r>
            <a:endParaRPr lang="en-GB" dirty="0"/>
          </a:p>
        </p:txBody>
      </p:sp>
      <p:sp>
        <p:nvSpPr>
          <p:cNvPr id="4" name="Slide Number Placeholder 3"/>
          <p:cNvSpPr>
            <a:spLocks noGrp="1"/>
          </p:cNvSpPr>
          <p:nvPr>
            <p:ph type="sldNum" sz="quarter" idx="10"/>
          </p:nvPr>
        </p:nvSpPr>
        <p:spPr/>
        <p:txBody>
          <a:bodyPr/>
          <a:lstStyle/>
          <a:p>
            <a:pPr>
              <a:defRPr/>
            </a:pPr>
            <a:fld id="{416AB351-6B11-40C7-AECF-285FA3C7DB0D}" type="slidenum">
              <a:rPr lang="en-AU" smtClean="0"/>
              <a:pPr>
                <a:defRPr/>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Australia has also set a target of a 60% emissions reduction by 2050 which CSIRO have estimated will require over 50% of energy to be from renewable sources (Manning, 2011). </a:t>
            </a:r>
            <a:endParaRPr lang="en-GB" dirty="0"/>
          </a:p>
        </p:txBody>
      </p:sp>
      <p:sp>
        <p:nvSpPr>
          <p:cNvPr id="4" name="Slide Number Placeholder 3"/>
          <p:cNvSpPr>
            <a:spLocks noGrp="1"/>
          </p:cNvSpPr>
          <p:nvPr>
            <p:ph type="sldNum" sz="quarter" idx="10"/>
          </p:nvPr>
        </p:nvSpPr>
        <p:spPr/>
        <p:txBody>
          <a:bodyPr/>
          <a:lstStyle/>
          <a:p>
            <a:fld id="{FA624431-3A04-48F3-AEA4-3102BF020826}"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Circle of blame is being addressed by Governments and some developers</a:t>
            </a:r>
            <a:r>
              <a:rPr lang="en-AU" baseline="0" dirty="0" smtClean="0"/>
              <a:t> showing leadership setting mandatory standards for new buildings to increase sustainable development parameters. </a:t>
            </a:r>
          </a:p>
          <a:p>
            <a:endParaRPr lang="en-AU" baseline="0" dirty="0" smtClean="0"/>
          </a:p>
          <a:p>
            <a:r>
              <a:rPr lang="en-GB" sz="1200" kern="1200" dirty="0" smtClean="0">
                <a:solidFill>
                  <a:schemeClr val="tx1"/>
                </a:solidFill>
                <a:latin typeface="+mn-lt"/>
                <a:ea typeface="+mn-ea"/>
                <a:cs typeface="+mn-cs"/>
              </a:rPr>
              <a:t>While uptake of sustainable measures may have slowed throughout the global financial crisis the sector still continues to grow (</a:t>
            </a:r>
            <a:r>
              <a:rPr lang="en-GB" sz="1200" kern="1200" dirty="0" err="1" smtClean="0">
                <a:solidFill>
                  <a:schemeClr val="tx1"/>
                </a:solidFill>
                <a:latin typeface="+mn-lt"/>
                <a:ea typeface="+mn-ea"/>
                <a:cs typeface="+mn-cs"/>
              </a:rPr>
              <a:t>Fuerst</a:t>
            </a:r>
            <a:r>
              <a:rPr lang="en-GB" sz="1200" kern="1200" dirty="0" smtClean="0">
                <a:solidFill>
                  <a:schemeClr val="tx1"/>
                </a:solidFill>
                <a:latin typeface="+mn-lt"/>
                <a:ea typeface="+mn-ea"/>
                <a:cs typeface="+mn-cs"/>
              </a:rPr>
              <a:t> 2009).</a:t>
            </a:r>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8</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US" dirty="0" smtClean="0"/>
              <a:t>IPCC  </a:t>
            </a:r>
            <a:r>
              <a:rPr lang="en-US" sz="1200" i="1" dirty="0" smtClean="0"/>
              <a:t>Intergovernmental Panel on Climate Change</a:t>
            </a:r>
          </a:p>
          <a:p>
            <a:r>
              <a:rPr lang="en-GB" sz="1200" kern="1200" dirty="0" smtClean="0">
                <a:solidFill>
                  <a:schemeClr val="tx1"/>
                </a:solidFill>
                <a:latin typeface="+mn-lt"/>
                <a:ea typeface="+mn-ea"/>
                <a:cs typeface="+mn-cs"/>
              </a:rPr>
              <a:t>European Union which, in its Directive 2002/91/EC, introduced a mandatory scheme for the evaluation of energy consumption in buildings, that came into force in January 2003.  The UK in response to this directive introduced Energy Performance Certificates for all commercial buildings in 2007.</a:t>
            </a:r>
          </a:p>
          <a:p>
            <a:r>
              <a:rPr lang="en-GB" sz="1200" kern="1200" dirty="0" smtClean="0">
                <a:solidFill>
                  <a:schemeClr val="tx1"/>
                </a:solidFill>
                <a:latin typeface="+mn-lt"/>
                <a:ea typeface="+mn-ea"/>
                <a:cs typeface="+mn-cs"/>
              </a:rPr>
              <a:t>Within this framework Federal </a:t>
            </a:r>
            <a:r>
              <a:rPr lang="en-GB" sz="1200" kern="1200" dirty="0" err="1" smtClean="0">
                <a:solidFill>
                  <a:schemeClr val="tx1"/>
                </a:solidFill>
                <a:latin typeface="+mn-lt"/>
                <a:ea typeface="+mn-ea"/>
                <a:cs typeface="+mn-cs"/>
              </a:rPr>
              <a:t>Govenment</a:t>
            </a:r>
            <a:r>
              <a:rPr lang="en-GB" sz="1200" kern="1200" dirty="0" smtClean="0">
                <a:solidFill>
                  <a:schemeClr val="tx1"/>
                </a:solidFill>
                <a:latin typeface="+mn-lt"/>
                <a:ea typeface="+mn-ea"/>
                <a:cs typeface="+mn-cs"/>
              </a:rPr>
              <a:t> established its own internal targets in 1990 and </a:t>
            </a:r>
            <a:r>
              <a:rPr lang="en-GB" sz="1200" kern="1200" dirty="0" err="1" smtClean="0">
                <a:solidFill>
                  <a:schemeClr val="tx1"/>
                </a:solidFill>
                <a:latin typeface="+mn-lt"/>
                <a:ea typeface="+mn-ea"/>
                <a:cs typeface="+mn-cs"/>
              </a:rPr>
              <a:t>reestablshed</a:t>
            </a:r>
            <a:r>
              <a:rPr lang="en-GB" sz="1200" kern="1200" dirty="0" smtClean="0">
                <a:solidFill>
                  <a:schemeClr val="tx1"/>
                </a:solidFill>
                <a:latin typeface="+mn-lt"/>
                <a:ea typeface="+mn-ea"/>
                <a:cs typeface="+mn-cs"/>
              </a:rPr>
              <a:t> these </a:t>
            </a:r>
            <a:r>
              <a:rPr lang="en-GB" sz="1200" kern="1200" smtClean="0">
                <a:solidFill>
                  <a:schemeClr val="tx1"/>
                </a:solidFill>
                <a:latin typeface="+mn-lt"/>
                <a:ea typeface="+mn-ea"/>
                <a:cs typeface="+mn-cs"/>
              </a:rPr>
              <a:t>benchmark reductions in 2006</a:t>
            </a:r>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9</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AU" dirty="0" smtClean="0"/>
              <a:t>Consultation draft by Allen Consulting Dec 08</a:t>
            </a:r>
          </a:p>
          <a:p>
            <a:r>
              <a:rPr lang="en-AU" dirty="0" smtClean="0"/>
              <a:t>Meetings in major cities </a:t>
            </a:r>
            <a:r>
              <a:rPr lang="en-AU" baseline="0" dirty="0" smtClean="0"/>
              <a:t>Jan &amp; Feb</a:t>
            </a:r>
          </a:p>
          <a:p>
            <a:endParaRPr lang="en-AU" baseline="0" dirty="0" smtClean="0"/>
          </a:p>
          <a:p>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313"/>
            <a:ext cx="6746875" cy="888985"/>
          </a:xfrm>
          <a:prstGeom prst="rect">
            <a:avLst/>
          </a:prstGeom>
        </p:spPr>
        <p:txBody>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a:xfrm>
            <a:off x="8286776" y="6500834"/>
            <a:ext cx="857224" cy="357166"/>
          </a:xfrm>
          <a:prstGeom prst="rect">
            <a:avLst/>
          </a:prstGeom>
        </p:spPr>
        <p:txBody>
          <a:bodyPr/>
          <a:lstStyle>
            <a:lvl1pPr>
              <a:defRPr/>
            </a:lvl1pPr>
          </a:lstStyle>
          <a:p>
            <a:fld id="{8B95666F-DFD2-45F3-AE07-55FCBA8376C5}" type="slidenum">
              <a:rPr lang="en-AU"/>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313"/>
            <a:ext cx="6746875" cy="1155700"/>
          </a:xfrm>
          <a:prstGeom prst="rect">
            <a:avLst/>
          </a:prstGeom>
        </p:spPr>
        <p:txBody>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2057400" y="2012950"/>
            <a:ext cx="3292475" cy="4427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02275" y="2012950"/>
            <a:ext cx="3294063" cy="4427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10"/>
          </p:nvPr>
        </p:nvSpPr>
        <p:spPr>
          <a:xfrm>
            <a:off x="8286776" y="6500834"/>
            <a:ext cx="857224" cy="357166"/>
          </a:xfrm>
          <a:prstGeom prst="rect">
            <a:avLst/>
          </a:prstGeom>
        </p:spPr>
        <p:txBody>
          <a:bodyPr/>
          <a:lstStyle>
            <a:lvl1pPr>
              <a:defRPr/>
            </a:lvl1pPr>
          </a:lstStyle>
          <a:p>
            <a:fld id="{8B95666F-DFD2-45F3-AE07-55FCBA8376C5}" type="slidenum">
              <a:rPr lang="en-AU"/>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313"/>
            <a:ext cx="6746875" cy="1155700"/>
          </a:xfrm>
          <a:prstGeom prst="rect">
            <a:avLst/>
          </a:prstGeom>
        </p:spPr>
        <p:txBody>
          <a:bodyPr/>
          <a:lstStyle>
            <a:lvl1pPr>
              <a:defRPr sz="3200" baseline="0"/>
            </a:lvl1pPr>
          </a:lstStyle>
          <a:p>
            <a:r>
              <a:rPr lang="en-US" dirty="0" smtClean="0"/>
              <a:t>Click to edit Master title style</a:t>
            </a:r>
            <a:endParaRPr lang="en-US" dirty="0"/>
          </a:p>
        </p:txBody>
      </p:sp>
      <p:sp>
        <p:nvSpPr>
          <p:cNvPr id="3" name="Slide Number Placeholder 1"/>
          <p:cNvSpPr>
            <a:spLocks noGrp="1"/>
          </p:cNvSpPr>
          <p:nvPr>
            <p:ph type="sldNum" sz="quarter" idx="10"/>
          </p:nvPr>
        </p:nvSpPr>
        <p:spPr>
          <a:xfrm>
            <a:off x="8286776" y="6500834"/>
            <a:ext cx="857224" cy="357166"/>
          </a:xfrm>
          <a:prstGeom prst="rect">
            <a:avLst/>
          </a:prstGeom>
        </p:spPr>
        <p:txBody>
          <a:bodyPr/>
          <a:lstStyle>
            <a:lvl1pPr>
              <a:defRPr/>
            </a:lvl1pPr>
          </a:lstStyle>
          <a:p>
            <a:fld id="{8B95666F-DFD2-45F3-AE07-55FCBA8376C5}" type="slidenum">
              <a:rPr lang="en-AU"/>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Line 5"/>
          <p:cNvSpPr>
            <a:spLocks noChangeShapeType="1"/>
          </p:cNvSpPr>
          <p:nvPr userDrawn="1"/>
        </p:nvSpPr>
        <p:spPr bwMode="auto">
          <a:xfrm>
            <a:off x="2171700" y="361950"/>
            <a:ext cx="6624638" cy="0"/>
          </a:xfrm>
          <a:prstGeom prst="line">
            <a:avLst/>
          </a:prstGeom>
          <a:noFill/>
          <a:ln w="9525">
            <a:solidFill>
              <a:schemeClr val="accent1"/>
            </a:solidFill>
            <a:round/>
            <a:headEnd/>
            <a:tailEnd/>
          </a:ln>
          <a:effectLst/>
        </p:spPr>
        <p:txBody>
          <a:bodyPr/>
          <a:lstStyle/>
          <a:p>
            <a:pPr>
              <a:defRPr/>
            </a:pPr>
            <a:endParaRPr lang="en-US"/>
          </a:p>
        </p:txBody>
      </p:sp>
      <p:sp>
        <p:nvSpPr>
          <p:cNvPr id="5" name="Line 6"/>
          <p:cNvSpPr>
            <a:spLocks noChangeShapeType="1"/>
          </p:cNvSpPr>
          <p:nvPr userDrawn="1"/>
        </p:nvSpPr>
        <p:spPr bwMode="auto">
          <a:xfrm>
            <a:off x="2171700" y="1635125"/>
            <a:ext cx="6624638" cy="0"/>
          </a:xfrm>
          <a:prstGeom prst="line">
            <a:avLst/>
          </a:prstGeom>
          <a:noFill/>
          <a:ln w="9525">
            <a:solidFill>
              <a:schemeClr val="accent1"/>
            </a:solidFill>
            <a:round/>
            <a:headEnd/>
            <a:tailEnd/>
          </a:ln>
          <a:effectLst/>
        </p:spPr>
        <p:txBody>
          <a:bodyPr/>
          <a:lstStyle/>
          <a:p>
            <a:pPr>
              <a:defRPr/>
            </a:pPr>
            <a:endParaRPr lang="en-US"/>
          </a:p>
        </p:txBody>
      </p:sp>
      <p:sp>
        <p:nvSpPr>
          <p:cNvPr id="4" name="Title 3"/>
          <p:cNvSpPr>
            <a:spLocks noGrp="1" noChangeArrowheads="1"/>
          </p:cNvSpPr>
          <p:nvPr>
            <p:ph type="title"/>
          </p:nvPr>
        </p:nvSpPr>
        <p:spPr bwMode="auto">
          <a:xfrm>
            <a:off x="2057400" y="468313"/>
            <a:ext cx="6746875" cy="1155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200"/>
            </a:lvl1pPr>
          </a:lstStyle>
          <a:p>
            <a:pPr lvl="0"/>
            <a:r>
              <a:rPr lang="en-US" dirty="0" smtClean="0"/>
              <a:t>Click to edit Master title style</a:t>
            </a:r>
          </a:p>
        </p:txBody>
      </p:sp>
      <p:sp>
        <p:nvSpPr>
          <p:cNvPr id="6" name="Slide Number Placeholder 1"/>
          <p:cNvSpPr>
            <a:spLocks noGrp="1"/>
          </p:cNvSpPr>
          <p:nvPr>
            <p:ph type="sldNum" sz="quarter" idx="10"/>
          </p:nvPr>
        </p:nvSpPr>
        <p:spPr>
          <a:xfrm>
            <a:off x="8286776" y="6500834"/>
            <a:ext cx="857224" cy="357166"/>
          </a:xfrm>
          <a:prstGeom prst="rect">
            <a:avLst/>
          </a:prstGeom>
        </p:spPr>
        <p:txBody>
          <a:bodyPr/>
          <a:lstStyle>
            <a:lvl1pPr>
              <a:defRPr/>
            </a:lvl1pPr>
          </a:lstStyle>
          <a:p>
            <a:fld id="{8B95666F-DFD2-45F3-AE07-55FCBA8376C5}" type="slidenum">
              <a:rPr lang="en-AU"/>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a:xfrm>
            <a:off x="8286776" y="6500834"/>
            <a:ext cx="857224" cy="357166"/>
          </a:xfrm>
          <a:prstGeom prst="rect">
            <a:avLst/>
          </a:prstGeom>
        </p:spPr>
        <p:txBody>
          <a:bodyPr/>
          <a:lstStyle>
            <a:lvl1pPr>
              <a:defRPr/>
            </a:lvl1pPr>
          </a:lstStyle>
          <a:p>
            <a:fld id="{8B95666F-DFD2-45F3-AE07-55FCBA8376C5}" type="slidenum">
              <a:rPr lang="en-AU"/>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2130425"/>
            <a:ext cx="674372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714480" y="3886200"/>
            <a:ext cx="605792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a:xfrm>
            <a:off x="8215338" y="6500834"/>
            <a:ext cx="928662" cy="357166"/>
          </a:xfrm>
          <a:prstGeom prst="rect">
            <a:avLst/>
          </a:prstGeom>
        </p:spPr>
        <p:txBody>
          <a:bodyPr/>
          <a:lstStyle>
            <a:lvl1pPr>
              <a:defRPr/>
            </a:lvl1pPr>
          </a:lstStyle>
          <a:p>
            <a:fld id="{0DBBD9E5-B470-4C78-96B3-9AC2B9DFACAC}"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286776" y="6500834"/>
            <a:ext cx="857224" cy="357166"/>
          </a:xfrm>
          <a:prstGeom prst="rect">
            <a:avLst/>
          </a:prstGeom>
        </p:spPr>
        <p:txBody>
          <a:bodyPr/>
          <a:lstStyle>
            <a:lvl1pPr>
              <a:defRPr/>
            </a:lvl1pPr>
          </a:lstStyle>
          <a:p>
            <a:fld id="{8B95666F-DFD2-45F3-AE07-55FCBA8376C5}" type="slidenum">
              <a:rPr lang="en-AU"/>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UQPPT_Background_Gold"/>
          <p:cNvPicPr>
            <a:picLocks noChangeAspect="1" noChangeArrowheads="1"/>
          </p:cNvPicPr>
          <p:nvPr/>
        </p:nvPicPr>
        <p:blipFill>
          <a:blip r:embed="rId9" cstate="print"/>
          <a:srcRect/>
          <a:stretch>
            <a:fillRect/>
          </a:stretch>
        </p:blipFill>
        <p:spPr bwMode="auto">
          <a:xfrm>
            <a:off x="-19050" y="0"/>
            <a:ext cx="9182100" cy="6859588"/>
          </a:xfrm>
          <a:prstGeom prst="rect">
            <a:avLst/>
          </a:prstGeom>
          <a:noFill/>
          <a:ln w="9525">
            <a:noFill/>
            <a:miter lim="800000"/>
            <a:headEnd/>
            <a:tailEnd/>
          </a:ln>
        </p:spPr>
      </p:pic>
      <p:sp>
        <p:nvSpPr>
          <p:cNvPr id="1027" name="Rectangle 4"/>
          <p:cNvSpPr>
            <a:spLocks noGrp="1" noChangeArrowheads="1"/>
          </p:cNvSpPr>
          <p:nvPr>
            <p:ph type="body" idx="1"/>
          </p:nvPr>
        </p:nvSpPr>
        <p:spPr bwMode="auto">
          <a:xfrm>
            <a:off x="2057400" y="2012950"/>
            <a:ext cx="6738938"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831" name="Line 7"/>
          <p:cNvSpPr>
            <a:spLocks noChangeShapeType="1"/>
          </p:cNvSpPr>
          <p:nvPr/>
        </p:nvSpPr>
        <p:spPr bwMode="auto">
          <a:xfrm>
            <a:off x="2171700" y="6507163"/>
            <a:ext cx="6624638" cy="0"/>
          </a:xfrm>
          <a:prstGeom prst="line">
            <a:avLst/>
          </a:prstGeom>
          <a:noFill/>
          <a:ln w="9525">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0" r:id="rId4"/>
    <p:sldLayoutId id="2147483679" r:id="rId5"/>
    <p:sldLayoutId id="2147483681" r:id="rId6"/>
    <p:sldLayoutId id="2147483682" r:id="rId7"/>
  </p:sldLayoutIdLst>
  <p:hf hdr="0" ftr="0" dt="0"/>
  <p:txStyles>
    <p:titleStyle>
      <a:lvl1pPr algn="l" rtl="0" eaLnBrk="0" fontAlgn="base" hangingPunct="0">
        <a:spcBef>
          <a:spcPct val="0"/>
        </a:spcBef>
        <a:spcAft>
          <a:spcPct val="0"/>
        </a:spcAft>
        <a:defRPr sz="2000">
          <a:solidFill>
            <a:schemeClr val="accent1"/>
          </a:solidFill>
          <a:latin typeface="+mj-lt"/>
          <a:ea typeface="+mj-ea"/>
          <a:cs typeface="+mj-cs"/>
        </a:defRPr>
      </a:lvl1pPr>
      <a:lvl2pPr algn="l" rtl="0" eaLnBrk="0" fontAlgn="base" hangingPunct="0">
        <a:spcBef>
          <a:spcPct val="0"/>
        </a:spcBef>
        <a:spcAft>
          <a:spcPct val="0"/>
        </a:spcAft>
        <a:defRPr sz="2000">
          <a:solidFill>
            <a:schemeClr val="accent1"/>
          </a:solidFill>
          <a:latin typeface="Arial" charset="0"/>
        </a:defRPr>
      </a:lvl2pPr>
      <a:lvl3pPr algn="l" rtl="0" eaLnBrk="0" fontAlgn="base" hangingPunct="0">
        <a:spcBef>
          <a:spcPct val="0"/>
        </a:spcBef>
        <a:spcAft>
          <a:spcPct val="0"/>
        </a:spcAft>
        <a:defRPr sz="2000">
          <a:solidFill>
            <a:schemeClr val="accent1"/>
          </a:solidFill>
          <a:latin typeface="Arial" charset="0"/>
        </a:defRPr>
      </a:lvl3pPr>
      <a:lvl4pPr algn="l" rtl="0" eaLnBrk="0" fontAlgn="base" hangingPunct="0">
        <a:spcBef>
          <a:spcPct val="0"/>
        </a:spcBef>
        <a:spcAft>
          <a:spcPct val="0"/>
        </a:spcAft>
        <a:defRPr sz="2000">
          <a:solidFill>
            <a:schemeClr val="accent1"/>
          </a:solidFill>
          <a:latin typeface="Arial" charset="0"/>
        </a:defRPr>
      </a:lvl4pPr>
      <a:lvl5pPr algn="l" rtl="0" eaLnBrk="0" fontAlgn="base" hangingPunct="0">
        <a:spcBef>
          <a:spcPct val="0"/>
        </a:spcBef>
        <a:spcAft>
          <a:spcPct val="0"/>
        </a:spcAft>
        <a:defRPr sz="2000">
          <a:solidFill>
            <a:schemeClr val="accent1"/>
          </a:solidFill>
          <a:latin typeface="Arial" charset="0"/>
        </a:defRPr>
      </a:lvl5pPr>
      <a:lvl6pPr marL="457200" algn="l" rtl="0" fontAlgn="base">
        <a:spcBef>
          <a:spcPct val="0"/>
        </a:spcBef>
        <a:spcAft>
          <a:spcPct val="0"/>
        </a:spcAft>
        <a:defRPr sz="2000">
          <a:solidFill>
            <a:schemeClr val="accent1"/>
          </a:solidFill>
          <a:latin typeface="Arial" charset="0"/>
        </a:defRPr>
      </a:lvl6pPr>
      <a:lvl7pPr marL="914400" algn="l" rtl="0" fontAlgn="base">
        <a:spcBef>
          <a:spcPct val="0"/>
        </a:spcBef>
        <a:spcAft>
          <a:spcPct val="0"/>
        </a:spcAft>
        <a:defRPr sz="2000">
          <a:solidFill>
            <a:schemeClr val="accent1"/>
          </a:solidFill>
          <a:latin typeface="Arial" charset="0"/>
        </a:defRPr>
      </a:lvl7pPr>
      <a:lvl8pPr marL="1371600" algn="l" rtl="0" fontAlgn="base">
        <a:spcBef>
          <a:spcPct val="0"/>
        </a:spcBef>
        <a:spcAft>
          <a:spcPct val="0"/>
        </a:spcAft>
        <a:defRPr sz="2000">
          <a:solidFill>
            <a:schemeClr val="accent1"/>
          </a:solidFill>
          <a:latin typeface="Arial" charset="0"/>
        </a:defRPr>
      </a:lvl8pPr>
      <a:lvl9pPr marL="1828800" algn="l" rtl="0" fontAlgn="base">
        <a:spcBef>
          <a:spcPct val="0"/>
        </a:spcBef>
        <a:spcAft>
          <a:spcPct val="0"/>
        </a:spcAft>
        <a:defRPr sz="2000">
          <a:solidFill>
            <a:schemeClr val="accent1"/>
          </a:solidFill>
          <a:latin typeface="Arial" charset="0"/>
        </a:defRPr>
      </a:lvl9pPr>
    </p:titleStyle>
    <p:bodyStyle>
      <a:lvl1pPr marL="342900" indent="-342900" algn="l" rtl="0" eaLnBrk="0" fontAlgn="base" hangingPunct="0">
        <a:spcBef>
          <a:spcPct val="50000"/>
        </a:spcBef>
        <a:spcAft>
          <a:spcPct val="0"/>
        </a:spcAft>
        <a:defRPr sz="2800">
          <a:solidFill>
            <a:schemeClr val="accent1"/>
          </a:solidFill>
          <a:latin typeface="+mn-lt"/>
          <a:ea typeface="+mn-ea"/>
          <a:cs typeface="+mn-cs"/>
        </a:defRPr>
      </a:lvl1pPr>
      <a:lvl2pPr marL="3175" indent="-1588" algn="l" rtl="0" eaLnBrk="0" fontAlgn="base" hangingPunct="0">
        <a:spcBef>
          <a:spcPct val="50000"/>
        </a:spcBef>
        <a:spcAft>
          <a:spcPct val="0"/>
        </a:spcAft>
        <a:defRPr sz="2400" b="0">
          <a:solidFill>
            <a:schemeClr val="tx1"/>
          </a:solidFill>
          <a:latin typeface="+mn-lt"/>
        </a:defRPr>
      </a:lvl2pPr>
      <a:lvl3pPr marL="233363" indent="-228600" algn="l" rtl="0" eaLnBrk="0" fontAlgn="base" hangingPunct="0">
        <a:spcBef>
          <a:spcPct val="50000"/>
        </a:spcBef>
        <a:spcAft>
          <a:spcPct val="0"/>
        </a:spcAft>
        <a:buChar char="•"/>
        <a:defRPr sz="2400" b="0">
          <a:solidFill>
            <a:schemeClr val="tx1"/>
          </a:solidFill>
          <a:latin typeface="+mn-lt"/>
        </a:defRPr>
      </a:lvl3pPr>
      <a:lvl4pPr marL="463550" indent="-228600" algn="l" rtl="0" eaLnBrk="0" fontAlgn="base" hangingPunct="0">
        <a:spcBef>
          <a:spcPct val="10000"/>
        </a:spcBef>
        <a:spcAft>
          <a:spcPct val="0"/>
        </a:spcAft>
        <a:buFont typeface="Arial" charset="0"/>
        <a:buChar char="–"/>
        <a:defRPr sz="2400" b="0">
          <a:solidFill>
            <a:schemeClr val="tx1"/>
          </a:solidFill>
          <a:latin typeface="+mn-lt"/>
        </a:defRPr>
      </a:lvl4pPr>
      <a:lvl5pPr marL="693738" indent="-228600" algn="l" rtl="0" eaLnBrk="0" fontAlgn="base" hangingPunct="0">
        <a:spcBef>
          <a:spcPct val="10000"/>
        </a:spcBef>
        <a:spcAft>
          <a:spcPct val="0"/>
        </a:spcAft>
        <a:buFont typeface="Arial" charset="0"/>
        <a:buChar char="–"/>
        <a:defRPr sz="2400" b="0">
          <a:solidFill>
            <a:schemeClr val="tx1"/>
          </a:solidFill>
          <a:latin typeface="+mn-lt"/>
        </a:defRPr>
      </a:lvl5pPr>
      <a:lvl6pPr marL="1150938" indent="-228600" algn="l" rtl="0" fontAlgn="base">
        <a:spcBef>
          <a:spcPct val="10000"/>
        </a:spcBef>
        <a:spcAft>
          <a:spcPct val="0"/>
        </a:spcAft>
        <a:buFont typeface="Arial" charset="0"/>
        <a:buChar char="–"/>
        <a:defRPr sz="1600">
          <a:solidFill>
            <a:schemeClr val="tx1"/>
          </a:solidFill>
          <a:latin typeface="+mn-lt"/>
        </a:defRPr>
      </a:lvl6pPr>
      <a:lvl7pPr marL="1608138" indent="-228600" algn="l" rtl="0" fontAlgn="base">
        <a:spcBef>
          <a:spcPct val="10000"/>
        </a:spcBef>
        <a:spcAft>
          <a:spcPct val="0"/>
        </a:spcAft>
        <a:buFont typeface="Arial" charset="0"/>
        <a:buChar char="–"/>
        <a:defRPr sz="1600">
          <a:solidFill>
            <a:schemeClr val="tx1"/>
          </a:solidFill>
          <a:latin typeface="+mn-lt"/>
        </a:defRPr>
      </a:lvl7pPr>
      <a:lvl8pPr marL="2065338" indent="-228600" algn="l" rtl="0" fontAlgn="base">
        <a:spcBef>
          <a:spcPct val="10000"/>
        </a:spcBef>
        <a:spcAft>
          <a:spcPct val="0"/>
        </a:spcAft>
        <a:buFont typeface="Arial" charset="0"/>
        <a:buChar char="–"/>
        <a:defRPr sz="1600">
          <a:solidFill>
            <a:schemeClr val="tx1"/>
          </a:solidFill>
          <a:latin typeface="+mn-lt"/>
        </a:defRPr>
      </a:lvl8pPr>
      <a:lvl9pPr marL="2522538" indent="-228600" algn="l" rtl="0" fontAlgn="base">
        <a:spcBef>
          <a:spcPct val="1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57400" y="468313"/>
            <a:ext cx="6746875" cy="960437"/>
          </a:xfrm>
          <a:noFill/>
          <a:ln>
            <a:miter lim="800000"/>
            <a:headEnd/>
            <a:tailEnd/>
          </a:ln>
        </p:spPr>
        <p:txBody>
          <a:bodyPr vert="horz" wrap="square" lIns="91440" tIns="45720" rIns="91440" bIns="45720" numCol="1" anchor="t" anchorCtr="0" compatLnSpc="1">
            <a:prstTxWarp prst="textNoShape">
              <a:avLst/>
            </a:prstTxWarp>
          </a:bodyPr>
          <a:lstStyle/>
          <a:p>
            <a:r>
              <a:rPr lang="en-GB" b="1" dirty="0" smtClean="0">
                <a:solidFill>
                  <a:schemeClr val="accent6"/>
                </a:solidFill>
              </a:rPr>
              <a:t>Energy Efficiency in Commercial Buildings – Implications of Compulsory Commercial Building Disclosure of Energy Efficiency for Property Managers</a:t>
            </a:r>
            <a:endParaRPr lang="en-US" dirty="0" smtClean="0"/>
          </a:p>
        </p:txBody>
      </p:sp>
      <p:sp>
        <p:nvSpPr>
          <p:cNvPr id="3075" name="Rectangle 3"/>
          <p:cNvSpPr>
            <a:spLocks noGrp="1" noChangeArrowheads="1"/>
          </p:cNvSpPr>
          <p:nvPr>
            <p:ph idx="1"/>
          </p:nvPr>
        </p:nvSpPr>
        <p:spPr>
          <a:xfrm>
            <a:off x="1835696" y="2756418"/>
            <a:ext cx="6968579" cy="3744416"/>
          </a:xfrm>
        </p:spPr>
        <p:txBody>
          <a:bodyPr/>
          <a:lstStyle/>
          <a:p>
            <a:pPr algn="ctr"/>
            <a:endParaRPr lang="en-GB" b="1" dirty="0" smtClean="0"/>
          </a:p>
          <a:p>
            <a:pPr algn="ctr"/>
            <a:r>
              <a:rPr lang="en-GB" b="1" dirty="0" smtClean="0"/>
              <a:t>Clive M J Warren </a:t>
            </a:r>
          </a:p>
          <a:p>
            <a:pPr algn="ctr"/>
            <a:r>
              <a:rPr lang="en-GB" b="1" dirty="0" smtClean="0"/>
              <a:t>University of Queensland </a:t>
            </a:r>
          </a:p>
          <a:p>
            <a:pPr algn="ctr"/>
            <a:r>
              <a:rPr lang="en-GB" b="1" dirty="0" smtClean="0"/>
              <a:t>Business School</a:t>
            </a:r>
          </a:p>
          <a:p>
            <a:pPr algn="ctr"/>
            <a:endParaRPr lang="en-AU" b="1" dirty="0" smtClean="0"/>
          </a:p>
          <a:p>
            <a:pPr algn="ctr"/>
            <a:r>
              <a:rPr lang="en-AU" b="1" dirty="0" smtClean="0">
                <a:solidFill>
                  <a:srgbClr val="002060"/>
                </a:solidFill>
              </a:rPr>
              <a:t>ERES 2011 – Eindhoven</a:t>
            </a:r>
            <a:endParaRPr lang="en-GB" b="1" dirty="0" smtClean="0">
              <a:solidFill>
                <a:srgbClr val="002060"/>
              </a:solidFill>
            </a:endParaRPr>
          </a:p>
          <a:p>
            <a:pPr algn="ctr"/>
            <a:endParaRPr lang="en-AU" dirty="0" smtClean="0"/>
          </a:p>
          <a:p>
            <a:pPr marL="0" indent="0"/>
            <a:endParaRPr lang="en-US" dirty="0" smtClean="0"/>
          </a:p>
        </p:txBody>
      </p:sp>
      <p:sp>
        <p:nvSpPr>
          <p:cNvPr id="6" name="Slide Number Placeholder 5"/>
          <p:cNvSpPr>
            <a:spLocks noGrp="1"/>
          </p:cNvSpPr>
          <p:nvPr>
            <p:ph type="sldNum" sz="quarter" idx="10"/>
          </p:nvPr>
        </p:nvSpPr>
        <p:spPr/>
        <p:txBody>
          <a:bodyPr/>
          <a:lstStyle/>
          <a:p>
            <a:fld id="{8B95666F-DFD2-45F3-AE07-55FCBA8376C5}" type="slidenum">
              <a:rPr lang="en-AU" smtClean="0"/>
              <a:pPr/>
              <a:t>1</a:t>
            </a:fld>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1619672" y="908720"/>
            <a:ext cx="7344816" cy="5084486"/>
          </a:xfrm>
        </p:spPr>
        <p:txBody>
          <a:bodyPr/>
          <a:lstStyle/>
          <a:p>
            <a:r>
              <a:rPr lang="en-AU" sz="2800" dirty="0"/>
              <a:t>   </a:t>
            </a:r>
            <a:r>
              <a:rPr lang="en-AU" b="1" dirty="0" smtClean="0"/>
              <a:t>Consultation Draft </a:t>
            </a:r>
          </a:p>
          <a:p>
            <a:r>
              <a:rPr lang="en-GB" i="1" dirty="0" smtClean="0"/>
              <a:t>Option 1 — Mandatory disclosure of NABERS energy efficiency ratings at the point of sale and lease</a:t>
            </a:r>
            <a:r>
              <a:rPr lang="en-GB" dirty="0" smtClean="0"/>
              <a:t>. (either Net Lettable Area [NLA] larger than 2000 m2 or larger than 5000 m2)</a:t>
            </a:r>
          </a:p>
          <a:p>
            <a:r>
              <a:rPr lang="en-GB" dirty="0" smtClean="0"/>
              <a:t> • </a:t>
            </a:r>
            <a:r>
              <a:rPr lang="en-GB" i="1" dirty="0" smtClean="0"/>
              <a:t>Option 2 — Industry code of practice. </a:t>
            </a:r>
            <a:r>
              <a:rPr lang="en-GB" dirty="0" smtClean="0"/>
              <a:t>This option is similar to option 1, except that there is no explicit regulation. </a:t>
            </a:r>
          </a:p>
          <a:p>
            <a:r>
              <a:rPr lang="en-GB" dirty="0" smtClean="0"/>
              <a:t> • </a:t>
            </a:r>
            <a:r>
              <a:rPr lang="en-GB" i="1" dirty="0" smtClean="0"/>
              <a:t>Option 3 — Mandatory minimum energy efficiency standards. </a:t>
            </a:r>
            <a:r>
              <a:rPr lang="en-AU" dirty="0" smtClean="0"/>
              <a:t/>
            </a:r>
            <a:br>
              <a:rPr lang="en-AU" dirty="0" smtClean="0"/>
            </a:br>
            <a:r>
              <a:rPr lang="en-AU" dirty="0" smtClean="0"/>
              <a:t/>
            </a:r>
            <a:br>
              <a:rPr lang="en-AU" dirty="0" smtClean="0"/>
            </a:br>
            <a:r>
              <a:rPr lang="en-AU" dirty="0" smtClean="0"/>
              <a:t>  </a:t>
            </a:r>
            <a:endParaRPr lang="en-US" sz="16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10</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Commercial Building Energy</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1619672" y="1196752"/>
            <a:ext cx="7344816" cy="5084486"/>
          </a:xfrm>
        </p:spPr>
        <p:txBody>
          <a:bodyPr/>
          <a:lstStyle/>
          <a:p>
            <a:r>
              <a:rPr lang="en-AU" sz="2800" dirty="0"/>
              <a:t> </a:t>
            </a:r>
            <a:r>
              <a:rPr lang="en-AU" dirty="0" smtClean="0"/>
              <a:t>Consultation Draft Dec 2008</a:t>
            </a:r>
          </a:p>
          <a:p>
            <a:pPr>
              <a:buFont typeface="Arial" pitchFamily="34" charset="0"/>
              <a:buChar char="•"/>
            </a:pPr>
            <a:r>
              <a:rPr lang="en-AU" dirty="0" smtClean="0"/>
              <a:t>Submissions Feb 2009 </a:t>
            </a:r>
            <a:br>
              <a:rPr lang="en-AU" dirty="0" smtClean="0"/>
            </a:br>
            <a:r>
              <a:rPr lang="en-AU" dirty="0" smtClean="0"/>
              <a:t/>
            </a:r>
            <a:br>
              <a:rPr lang="en-AU" dirty="0" smtClean="0"/>
            </a:br>
            <a:r>
              <a:rPr lang="en-AU" dirty="0" smtClean="0"/>
              <a:t/>
            </a:r>
            <a:br>
              <a:rPr lang="en-AU" dirty="0" smtClean="0"/>
            </a:br>
            <a:r>
              <a:rPr lang="en-AU" dirty="0" smtClean="0"/>
              <a:t>  </a:t>
            </a:r>
            <a:endParaRPr lang="en-US" sz="16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11</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Consultation Draft Responses</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graphicFrame>
        <p:nvGraphicFramePr>
          <p:cNvPr id="6" name="Table 5"/>
          <p:cNvGraphicFramePr>
            <a:graphicFrameLocks noGrp="1"/>
          </p:cNvGraphicFramePr>
          <p:nvPr/>
        </p:nvGraphicFramePr>
        <p:xfrm>
          <a:off x="2627784" y="2561465"/>
          <a:ext cx="5204486" cy="3785616"/>
        </p:xfrm>
        <a:graphic>
          <a:graphicData uri="http://schemas.openxmlformats.org/drawingml/2006/table">
            <a:tbl>
              <a:tblPr/>
              <a:tblGrid>
                <a:gridCol w="3632713"/>
                <a:gridCol w="1571773"/>
              </a:tblGrid>
              <a:tr h="413308">
                <a:tc>
                  <a:txBody>
                    <a:bodyPr/>
                    <a:lstStyle/>
                    <a:p>
                      <a:pPr>
                        <a:lnSpc>
                          <a:spcPct val="115000"/>
                        </a:lnSpc>
                        <a:spcBef>
                          <a:spcPts val="1200"/>
                        </a:spcBef>
                        <a:spcAft>
                          <a:spcPts val="0"/>
                        </a:spcAft>
                      </a:pPr>
                      <a:r>
                        <a:rPr lang="en-GB" sz="2400" dirty="0">
                          <a:solidFill>
                            <a:srgbClr val="000000"/>
                          </a:solidFill>
                          <a:latin typeface="Calibri"/>
                          <a:ea typeface="Times New Roman"/>
                          <a:cs typeface="Times New Roman"/>
                        </a:rPr>
                        <a:t>Academic</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200"/>
                        </a:spcBef>
                        <a:spcAft>
                          <a:spcPts val="0"/>
                        </a:spcAft>
                      </a:pPr>
                      <a:r>
                        <a:rPr lang="en-GB" sz="2400">
                          <a:solidFill>
                            <a:srgbClr val="000000"/>
                          </a:solidFill>
                          <a:latin typeface="Calibri"/>
                          <a:ea typeface="Times New Roman"/>
                          <a:cs typeface="Times New Roman"/>
                        </a:rPr>
                        <a:t>1</a:t>
                      </a:r>
                      <a:endParaRPr lang="en-GB"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08">
                <a:tc>
                  <a:txBody>
                    <a:bodyPr/>
                    <a:lstStyle/>
                    <a:p>
                      <a:pPr>
                        <a:lnSpc>
                          <a:spcPct val="115000"/>
                        </a:lnSpc>
                        <a:spcBef>
                          <a:spcPts val="1200"/>
                        </a:spcBef>
                        <a:spcAft>
                          <a:spcPts val="0"/>
                        </a:spcAft>
                      </a:pPr>
                      <a:r>
                        <a:rPr lang="en-GB" sz="2400" dirty="0">
                          <a:solidFill>
                            <a:srgbClr val="000000"/>
                          </a:solidFill>
                          <a:latin typeface="Calibri"/>
                          <a:ea typeface="Times New Roman"/>
                          <a:cs typeface="Times New Roman"/>
                        </a:rPr>
                        <a:t>Consultant</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200"/>
                        </a:spcBef>
                        <a:spcAft>
                          <a:spcPts val="0"/>
                        </a:spcAft>
                      </a:pPr>
                      <a:r>
                        <a:rPr lang="en-GB" sz="2400">
                          <a:solidFill>
                            <a:srgbClr val="000000"/>
                          </a:solidFill>
                          <a:latin typeface="Calibri"/>
                          <a:ea typeface="Times New Roman"/>
                          <a:cs typeface="Times New Roman"/>
                        </a:rPr>
                        <a:t>10</a:t>
                      </a:r>
                      <a:endParaRPr lang="en-GB"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08">
                <a:tc>
                  <a:txBody>
                    <a:bodyPr/>
                    <a:lstStyle/>
                    <a:p>
                      <a:pPr>
                        <a:lnSpc>
                          <a:spcPct val="115000"/>
                        </a:lnSpc>
                        <a:spcBef>
                          <a:spcPts val="1200"/>
                        </a:spcBef>
                        <a:spcAft>
                          <a:spcPts val="0"/>
                        </a:spcAft>
                      </a:pPr>
                      <a:r>
                        <a:rPr lang="en-GB" sz="2400" dirty="0">
                          <a:solidFill>
                            <a:srgbClr val="000000"/>
                          </a:solidFill>
                          <a:latin typeface="Calibri"/>
                          <a:ea typeface="Times New Roman"/>
                          <a:cs typeface="Times New Roman"/>
                        </a:rPr>
                        <a:t>Contractor/Supplier</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200"/>
                        </a:spcBef>
                        <a:spcAft>
                          <a:spcPts val="0"/>
                        </a:spcAft>
                      </a:pPr>
                      <a:r>
                        <a:rPr lang="en-GB" sz="2400">
                          <a:solidFill>
                            <a:srgbClr val="000000"/>
                          </a:solidFill>
                          <a:latin typeface="Calibri"/>
                          <a:ea typeface="Times New Roman"/>
                          <a:cs typeface="Times New Roman"/>
                        </a:rPr>
                        <a:t>4</a:t>
                      </a:r>
                      <a:endParaRPr lang="en-GB"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08">
                <a:tc>
                  <a:txBody>
                    <a:bodyPr/>
                    <a:lstStyle/>
                    <a:p>
                      <a:pPr>
                        <a:lnSpc>
                          <a:spcPct val="115000"/>
                        </a:lnSpc>
                        <a:spcBef>
                          <a:spcPts val="1200"/>
                        </a:spcBef>
                        <a:spcAft>
                          <a:spcPts val="0"/>
                        </a:spcAft>
                      </a:pPr>
                      <a:r>
                        <a:rPr lang="en-GB" sz="2400" dirty="0">
                          <a:solidFill>
                            <a:srgbClr val="000000"/>
                          </a:solidFill>
                          <a:latin typeface="Calibri"/>
                          <a:ea typeface="Times New Roman"/>
                          <a:cs typeface="Times New Roman"/>
                        </a:rPr>
                        <a:t>Individual</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200"/>
                        </a:spcBef>
                        <a:spcAft>
                          <a:spcPts val="0"/>
                        </a:spcAft>
                      </a:pPr>
                      <a:r>
                        <a:rPr lang="en-GB" sz="2400">
                          <a:solidFill>
                            <a:srgbClr val="000000"/>
                          </a:solidFill>
                          <a:latin typeface="Calibri"/>
                          <a:ea typeface="Times New Roman"/>
                          <a:cs typeface="Times New Roman"/>
                        </a:rPr>
                        <a:t>2</a:t>
                      </a:r>
                      <a:endParaRPr lang="en-GB"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08">
                <a:tc>
                  <a:txBody>
                    <a:bodyPr/>
                    <a:lstStyle/>
                    <a:p>
                      <a:pPr>
                        <a:lnSpc>
                          <a:spcPct val="115000"/>
                        </a:lnSpc>
                        <a:spcBef>
                          <a:spcPts val="1200"/>
                        </a:spcBef>
                        <a:spcAft>
                          <a:spcPts val="0"/>
                        </a:spcAft>
                      </a:pPr>
                      <a:r>
                        <a:rPr lang="en-GB" sz="2400" dirty="0">
                          <a:solidFill>
                            <a:srgbClr val="000000"/>
                          </a:solidFill>
                          <a:latin typeface="Calibri"/>
                          <a:ea typeface="Times New Roman"/>
                          <a:cs typeface="Times New Roman"/>
                        </a:rPr>
                        <a:t>Industry Association</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200"/>
                        </a:spcBef>
                        <a:spcAft>
                          <a:spcPts val="0"/>
                        </a:spcAft>
                      </a:pPr>
                      <a:r>
                        <a:rPr lang="en-GB" sz="2400">
                          <a:solidFill>
                            <a:srgbClr val="000000"/>
                          </a:solidFill>
                          <a:latin typeface="Calibri"/>
                          <a:ea typeface="Times New Roman"/>
                          <a:cs typeface="Times New Roman"/>
                        </a:rPr>
                        <a:t>5</a:t>
                      </a:r>
                      <a:endParaRPr lang="en-GB"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08">
                <a:tc>
                  <a:txBody>
                    <a:bodyPr/>
                    <a:lstStyle/>
                    <a:p>
                      <a:pPr>
                        <a:lnSpc>
                          <a:spcPct val="115000"/>
                        </a:lnSpc>
                        <a:spcBef>
                          <a:spcPts val="1200"/>
                        </a:spcBef>
                        <a:spcAft>
                          <a:spcPts val="0"/>
                        </a:spcAft>
                      </a:pPr>
                      <a:r>
                        <a:rPr lang="en-GB" sz="2400">
                          <a:solidFill>
                            <a:srgbClr val="000000"/>
                          </a:solidFill>
                          <a:latin typeface="Calibri"/>
                          <a:ea typeface="Times New Roman"/>
                          <a:cs typeface="Times New Roman"/>
                        </a:rPr>
                        <a:t>Owner</a:t>
                      </a:r>
                      <a:endParaRPr lang="en-GB"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200"/>
                        </a:spcBef>
                        <a:spcAft>
                          <a:spcPts val="0"/>
                        </a:spcAft>
                      </a:pPr>
                      <a:r>
                        <a:rPr lang="en-GB" sz="2400" dirty="0">
                          <a:solidFill>
                            <a:srgbClr val="000000"/>
                          </a:solidFill>
                          <a:latin typeface="Calibri"/>
                          <a:ea typeface="Times New Roman"/>
                          <a:cs typeface="Times New Roman"/>
                        </a:rPr>
                        <a:t>8</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08">
                <a:tc>
                  <a:txBody>
                    <a:bodyPr/>
                    <a:lstStyle/>
                    <a:p>
                      <a:pPr>
                        <a:lnSpc>
                          <a:spcPct val="115000"/>
                        </a:lnSpc>
                        <a:spcBef>
                          <a:spcPts val="1200"/>
                        </a:spcBef>
                        <a:spcAft>
                          <a:spcPts val="0"/>
                        </a:spcAft>
                      </a:pPr>
                      <a:r>
                        <a:rPr lang="en-GB" sz="2400">
                          <a:solidFill>
                            <a:srgbClr val="000000"/>
                          </a:solidFill>
                          <a:latin typeface="Calibri"/>
                          <a:ea typeface="Times New Roman"/>
                          <a:cs typeface="Times New Roman"/>
                        </a:rPr>
                        <a:t>Professional Association</a:t>
                      </a:r>
                      <a:endParaRPr lang="en-GB"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200"/>
                        </a:spcBef>
                        <a:spcAft>
                          <a:spcPts val="0"/>
                        </a:spcAft>
                      </a:pPr>
                      <a:r>
                        <a:rPr lang="en-GB" sz="2400" dirty="0">
                          <a:solidFill>
                            <a:srgbClr val="000000"/>
                          </a:solidFill>
                          <a:latin typeface="Calibri"/>
                          <a:ea typeface="Times New Roman"/>
                          <a:cs typeface="Times New Roman"/>
                        </a:rPr>
                        <a:t>4</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08">
                <a:tc>
                  <a:txBody>
                    <a:bodyPr/>
                    <a:lstStyle/>
                    <a:p>
                      <a:pPr>
                        <a:lnSpc>
                          <a:spcPct val="115000"/>
                        </a:lnSpc>
                        <a:spcBef>
                          <a:spcPts val="1200"/>
                        </a:spcBef>
                        <a:spcAft>
                          <a:spcPts val="0"/>
                        </a:spcAft>
                      </a:pPr>
                      <a:r>
                        <a:rPr lang="en-GB" sz="2400">
                          <a:solidFill>
                            <a:srgbClr val="000000"/>
                          </a:solidFill>
                          <a:latin typeface="Calibri"/>
                          <a:ea typeface="Times New Roman"/>
                          <a:cs typeface="Times New Roman"/>
                        </a:rPr>
                        <a:t>Public Sector Organisation</a:t>
                      </a:r>
                      <a:endParaRPr lang="en-GB"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200"/>
                        </a:spcBef>
                        <a:spcAft>
                          <a:spcPts val="0"/>
                        </a:spcAft>
                      </a:pPr>
                      <a:r>
                        <a:rPr lang="en-GB" sz="2400" dirty="0">
                          <a:solidFill>
                            <a:srgbClr val="000000"/>
                          </a:solidFill>
                          <a:latin typeface="Calibri"/>
                          <a:ea typeface="Times New Roman"/>
                          <a:cs typeface="Times New Roman"/>
                        </a:rPr>
                        <a:t>1</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308">
                <a:tc>
                  <a:txBody>
                    <a:bodyPr/>
                    <a:lstStyle/>
                    <a:p>
                      <a:pPr>
                        <a:lnSpc>
                          <a:spcPct val="115000"/>
                        </a:lnSpc>
                        <a:spcBef>
                          <a:spcPts val="1200"/>
                        </a:spcBef>
                        <a:spcAft>
                          <a:spcPts val="0"/>
                        </a:spcAft>
                      </a:pPr>
                      <a:r>
                        <a:rPr lang="en-GB" sz="2400" b="1">
                          <a:solidFill>
                            <a:srgbClr val="000000"/>
                          </a:solidFill>
                          <a:latin typeface="Calibri"/>
                          <a:ea typeface="Times New Roman"/>
                          <a:cs typeface="Times New Roman"/>
                        </a:rPr>
                        <a:t>Total</a:t>
                      </a:r>
                      <a:endParaRPr lang="en-GB"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200"/>
                        </a:spcBef>
                        <a:spcAft>
                          <a:spcPts val="0"/>
                        </a:spcAft>
                      </a:pPr>
                      <a:r>
                        <a:rPr lang="en-GB" sz="2400" b="1" dirty="0">
                          <a:solidFill>
                            <a:srgbClr val="000000"/>
                          </a:solidFill>
                          <a:latin typeface="Calibri"/>
                          <a:ea typeface="Times New Roman"/>
                          <a:cs typeface="Times New Roman"/>
                        </a:rPr>
                        <a:t>35</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1619672" y="908720"/>
            <a:ext cx="7344816" cy="5592114"/>
          </a:xfrm>
        </p:spPr>
        <p:txBody>
          <a:bodyPr/>
          <a:lstStyle/>
          <a:p>
            <a:r>
              <a:rPr lang="en-AU" sz="2800" dirty="0"/>
              <a:t> </a:t>
            </a:r>
            <a:r>
              <a:rPr lang="en-AU" dirty="0" smtClean="0"/>
              <a:t>Consultation Draft Dec 2008</a:t>
            </a:r>
          </a:p>
          <a:p>
            <a:pPr>
              <a:buFont typeface="Arial" pitchFamily="34" charset="0"/>
              <a:buChar char="•"/>
            </a:pPr>
            <a:r>
              <a:rPr lang="en-AU" dirty="0" smtClean="0"/>
              <a:t>Submissions Feb 2009 </a:t>
            </a:r>
          </a:p>
          <a:p>
            <a:pPr lvl="3">
              <a:buFont typeface="Arial" pitchFamily="34" charset="0"/>
              <a:buChar char="•"/>
            </a:pPr>
            <a:r>
              <a:rPr lang="en-AU" sz="2800" dirty="0" smtClean="0">
                <a:solidFill>
                  <a:schemeClr val="accent1"/>
                </a:solidFill>
                <a:ea typeface="+mn-ea"/>
                <a:cs typeface="+mn-cs"/>
              </a:rPr>
              <a:t>Support 74%</a:t>
            </a:r>
          </a:p>
          <a:p>
            <a:pPr lvl="4">
              <a:buFont typeface="Arial" pitchFamily="34" charset="0"/>
              <a:buChar char="•"/>
            </a:pPr>
            <a:r>
              <a:rPr lang="en-GB" dirty="0" smtClean="0"/>
              <a:t> ‘</a:t>
            </a:r>
            <a:r>
              <a:rPr lang="en-GB" i="1" dirty="0" smtClean="0"/>
              <a:t>FMA Australia does not, in principle, believe a system of mandatory disclosure is the best vehicle for improving energy efficiency in Australia’s commercial office buildings.’ </a:t>
            </a:r>
          </a:p>
          <a:p>
            <a:pPr lvl="4">
              <a:buFont typeface="Arial" pitchFamily="34" charset="0"/>
              <a:buChar char="•"/>
            </a:pPr>
            <a:endParaRPr lang="en-AU" i="1" dirty="0" smtClean="0"/>
          </a:p>
          <a:p>
            <a:pPr lvl="4">
              <a:buNone/>
            </a:pPr>
            <a:r>
              <a:rPr lang="en-AU" dirty="0" smtClean="0"/>
              <a:t/>
            </a:r>
            <a:br>
              <a:rPr lang="en-AU" dirty="0" smtClean="0"/>
            </a:br>
            <a:r>
              <a:rPr lang="en-AU" dirty="0" smtClean="0"/>
              <a:t/>
            </a:r>
            <a:br>
              <a:rPr lang="en-AU" dirty="0" smtClean="0"/>
            </a:br>
            <a:r>
              <a:rPr lang="en-AU" dirty="0" smtClean="0"/>
              <a:t/>
            </a:r>
            <a:br>
              <a:rPr lang="en-AU" dirty="0" smtClean="0"/>
            </a:br>
            <a:r>
              <a:rPr lang="en-AU" dirty="0" smtClean="0"/>
              <a:t>  </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12</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Consultation Draft Responses</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1619672" y="908720"/>
            <a:ext cx="7344816" cy="5592114"/>
          </a:xfrm>
        </p:spPr>
        <p:txBody>
          <a:bodyPr/>
          <a:lstStyle/>
          <a:p>
            <a:r>
              <a:rPr lang="en-AU" sz="2800" dirty="0"/>
              <a:t> </a:t>
            </a:r>
            <a:r>
              <a:rPr lang="en-AU" dirty="0" smtClean="0"/>
              <a:t>Consultation Draft Dec 2008</a:t>
            </a:r>
          </a:p>
          <a:p>
            <a:pPr>
              <a:buFont typeface="Arial" pitchFamily="34" charset="0"/>
              <a:buChar char="•"/>
            </a:pPr>
            <a:r>
              <a:rPr lang="en-AU" dirty="0" smtClean="0"/>
              <a:t>Submissions Feb 2009 </a:t>
            </a:r>
            <a:endParaRPr lang="en-GB" i="1" dirty="0" smtClean="0"/>
          </a:p>
          <a:p>
            <a:pPr lvl="3">
              <a:buFont typeface="Arial" pitchFamily="34" charset="0"/>
              <a:buChar char="•"/>
            </a:pPr>
            <a:r>
              <a:rPr lang="en-GB" sz="2800" dirty="0" smtClean="0">
                <a:solidFill>
                  <a:schemeClr val="accent1"/>
                </a:solidFill>
                <a:ea typeface="+mn-ea"/>
                <a:cs typeface="+mn-cs"/>
              </a:rPr>
              <a:t>NABERS</a:t>
            </a:r>
          </a:p>
          <a:p>
            <a:pPr lvl="4">
              <a:buFont typeface="Arial" pitchFamily="34" charset="0"/>
              <a:buChar char="•"/>
            </a:pPr>
            <a:r>
              <a:rPr lang="en-GB" i="1" dirty="0" smtClean="0"/>
              <a:t>4 support</a:t>
            </a:r>
          </a:p>
          <a:p>
            <a:pPr lvl="4">
              <a:buFont typeface="Arial" pitchFamily="34" charset="0"/>
              <a:buChar char="•"/>
            </a:pPr>
            <a:r>
              <a:rPr lang="en-GB" i="1" dirty="0" smtClean="0"/>
              <a:t>23% </a:t>
            </a:r>
            <a:r>
              <a:rPr lang="en-GB" dirty="0" smtClean="0"/>
              <a:t>Base Building Only</a:t>
            </a:r>
          </a:p>
          <a:p>
            <a:pPr lvl="4">
              <a:buFont typeface="Arial" pitchFamily="34" charset="0"/>
              <a:buChar char="•"/>
            </a:pPr>
            <a:r>
              <a:rPr lang="en-GB" dirty="0" smtClean="0"/>
              <a:t>Whole Building and Tenancy issues</a:t>
            </a:r>
          </a:p>
          <a:p>
            <a:pPr lvl="4">
              <a:buFont typeface="Arial" pitchFamily="34" charset="0"/>
              <a:buChar char="•"/>
            </a:pPr>
            <a:r>
              <a:rPr lang="en-GB" dirty="0" smtClean="0"/>
              <a:t>National Measure </a:t>
            </a:r>
          </a:p>
          <a:p>
            <a:pPr lvl="4">
              <a:buFont typeface="Arial" pitchFamily="34" charset="0"/>
              <a:buChar char="•"/>
            </a:pPr>
            <a:r>
              <a:rPr lang="en-GB" dirty="0" smtClean="0"/>
              <a:t>Industry v Government</a:t>
            </a:r>
          </a:p>
          <a:p>
            <a:pPr lvl="4">
              <a:buFont typeface="Arial" pitchFamily="34" charset="0"/>
              <a:buChar char="•"/>
            </a:pPr>
            <a:r>
              <a:rPr lang="en-GB" dirty="0" smtClean="0"/>
              <a:t>Inconsistencies and transparency</a:t>
            </a:r>
            <a:r>
              <a:rPr lang="en-AU" dirty="0" smtClean="0"/>
              <a:t/>
            </a:r>
            <a:br>
              <a:rPr lang="en-AU" dirty="0" smtClean="0"/>
            </a:br>
            <a:r>
              <a:rPr lang="en-AU" dirty="0" smtClean="0"/>
              <a:t/>
            </a:r>
            <a:br>
              <a:rPr lang="en-AU" dirty="0" smtClean="0"/>
            </a:br>
            <a:r>
              <a:rPr lang="en-AU" dirty="0" smtClean="0"/>
              <a:t/>
            </a:r>
            <a:br>
              <a:rPr lang="en-AU" dirty="0" smtClean="0"/>
            </a:br>
            <a:r>
              <a:rPr lang="en-AU" dirty="0" smtClean="0"/>
              <a:t>  </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13</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Consultation Draft Responses</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pic>
        <p:nvPicPr>
          <p:cNvPr id="6" name="Picture 4"/>
          <p:cNvPicPr>
            <a:picLocks noChangeAspect="1" noChangeArrowheads="1"/>
          </p:cNvPicPr>
          <p:nvPr/>
        </p:nvPicPr>
        <p:blipFill>
          <a:blip r:embed="rId3" cstate="print"/>
          <a:srcRect/>
          <a:stretch>
            <a:fillRect/>
          </a:stretch>
        </p:blipFill>
        <p:spPr bwMode="auto">
          <a:xfrm>
            <a:off x="7453618" y="3645024"/>
            <a:ext cx="1666316" cy="2855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1619672" y="908720"/>
            <a:ext cx="7344816" cy="5592114"/>
          </a:xfrm>
        </p:spPr>
        <p:txBody>
          <a:bodyPr/>
          <a:lstStyle/>
          <a:p>
            <a:r>
              <a:rPr lang="en-AU" sz="2800" dirty="0"/>
              <a:t> </a:t>
            </a:r>
            <a:r>
              <a:rPr lang="en-AU" dirty="0" smtClean="0"/>
              <a:t>Consultation Draft Dec 2008</a:t>
            </a:r>
          </a:p>
          <a:p>
            <a:pPr>
              <a:buFont typeface="Arial" pitchFamily="34" charset="0"/>
              <a:buChar char="•"/>
            </a:pPr>
            <a:r>
              <a:rPr lang="en-AU" dirty="0" smtClean="0"/>
              <a:t>Submissions Feb 2009 </a:t>
            </a:r>
          </a:p>
          <a:p>
            <a:pPr lvl="3">
              <a:buFont typeface="Arial" pitchFamily="34" charset="0"/>
              <a:buChar char="•"/>
            </a:pPr>
            <a:r>
              <a:rPr lang="en-GB" sz="2800" dirty="0" smtClean="0">
                <a:solidFill>
                  <a:schemeClr val="accent1"/>
                </a:solidFill>
                <a:ea typeface="+mn-ea"/>
                <a:cs typeface="+mn-cs"/>
              </a:rPr>
              <a:t>Costs of compliance </a:t>
            </a:r>
          </a:p>
          <a:p>
            <a:pPr lvl="4">
              <a:buFont typeface="Arial" pitchFamily="34" charset="0"/>
              <a:buChar char="•"/>
            </a:pPr>
            <a:r>
              <a:rPr lang="en-AU" dirty="0" smtClean="0"/>
              <a:t>Who pays</a:t>
            </a:r>
          </a:p>
          <a:p>
            <a:pPr lvl="4">
              <a:buFont typeface="Arial" pitchFamily="34" charset="0"/>
              <a:buChar char="•"/>
            </a:pPr>
            <a:r>
              <a:rPr lang="en-AU" dirty="0" smtClean="0"/>
              <a:t>1, 2 or 3 year rating period</a:t>
            </a:r>
          </a:p>
          <a:p>
            <a:pPr lvl="4">
              <a:buFont typeface="Arial" pitchFamily="34" charset="0"/>
              <a:buChar char="•"/>
            </a:pPr>
            <a:r>
              <a:rPr lang="en-GB" dirty="0" smtClean="0"/>
              <a:t> Waste of assets</a:t>
            </a:r>
          </a:p>
          <a:p>
            <a:pPr lvl="5">
              <a:buFont typeface="Arial" pitchFamily="34" charset="0"/>
              <a:buChar char="•"/>
            </a:pPr>
            <a:r>
              <a:rPr lang="en-GB" dirty="0" smtClean="0"/>
              <a:t>‘</a:t>
            </a:r>
            <a:r>
              <a:rPr lang="en-GB" i="1" dirty="0" smtClean="0"/>
              <a:t>There is a very real danger that the compliance costs engendered by a mandatory scheme will draw financial resources away from the implementation of energy-saving measures and instead direct them toward reporting requirements.’ </a:t>
            </a:r>
          </a:p>
          <a:p>
            <a:pPr lvl="4">
              <a:buFont typeface="Arial" pitchFamily="34" charset="0"/>
              <a:buChar char="•"/>
            </a:pPr>
            <a:r>
              <a:rPr lang="en-GB" i="1" dirty="0" smtClean="0"/>
              <a:t>Consultants view</a:t>
            </a:r>
          </a:p>
          <a:p>
            <a:pPr lvl="5">
              <a:buFont typeface="Arial" pitchFamily="34" charset="0"/>
              <a:buChar char="•"/>
            </a:pPr>
            <a:r>
              <a:rPr lang="en-GB" i="1" dirty="0" smtClean="0"/>
              <a:t>introduction of an Australian mandatory energy efficiency disclosure scheme has the potential to provide the foundation for building owners to invest in energy efficiency upgrades to existing building stock. An important measure of success for the Scheme will be the level to which it drives retro-fits and upgrades in Australia’s existing buildings for the purpose of increased energy efficiency.</a:t>
            </a:r>
            <a:r>
              <a:rPr lang="en-AU" dirty="0" smtClean="0"/>
              <a:t/>
            </a:r>
            <a:br>
              <a:rPr lang="en-AU" dirty="0" smtClean="0"/>
            </a:br>
            <a:r>
              <a:rPr lang="en-AU" dirty="0" smtClean="0"/>
              <a:t/>
            </a:r>
            <a:br>
              <a:rPr lang="en-AU" dirty="0" smtClean="0"/>
            </a:br>
            <a:r>
              <a:rPr lang="en-AU" dirty="0" smtClean="0"/>
              <a:t/>
            </a:r>
            <a:br>
              <a:rPr lang="en-AU" dirty="0" smtClean="0"/>
            </a:br>
            <a:r>
              <a:rPr lang="en-AU" dirty="0" smtClean="0"/>
              <a:t>  </a:t>
            </a:r>
            <a:endParaRPr lang="en-US" sz="4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14</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Consultation Draft Responses</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1619672" y="908720"/>
            <a:ext cx="7344816" cy="5592114"/>
          </a:xfrm>
        </p:spPr>
        <p:txBody>
          <a:bodyPr/>
          <a:lstStyle/>
          <a:p>
            <a:r>
              <a:rPr lang="en-AU" sz="2800" dirty="0"/>
              <a:t> </a:t>
            </a:r>
            <a:r>
              <a:rPr lang="en-AU" dirty="0" smtClean="0"/>
              <a:t>Consultation Draft Dec 2008</a:t>
            </a:r>
          </a:p>
          <a:p>
            <a:pPr>
              <a:buFont typeface="Arial" pitchFamily="34" charset="0"/>
              <a:buChar char="•"/>
            </a:pPr>
            <a:r>
              <a:rPr lang="en-AU" dirty="0" smtClean="0"/>
              <a:t>Submissions Feb 2009 </a:t>
            </a:r>
          </a:p>
          <a:p>
            <a:pPr lvl="3">
              <a:buFont typeface="Arial" pitchFamily="34" charset="0"/>
              <a:buChar char="•"/>
            </a:pPr>
            <a:r>
              <a:rPr lang="en-GB" sz="2800" dirty="0" smtClean="0">
                <a:solidFill>
                  <a:schemeClr val="accent1"/>
                </a:solidFill>
                <a:ea typeface="+mn-ea"/>
                <a:cs typeface="+mn-cs"/>
              </a:rPr>
              <a:t>Certificate Disclosure (EU)</a:t>
            </a:r>
          </a:p>
          <a:p>
            <a:pPr lvl="3">
              <a:buFont typeface="Arial" pitchFamily="34" charset="0"/>
              <a:buChar char="•"/>
            </a:pPr>
            <a:r>
              <a:rPr lang="en-GB" sz="2800" dirty="0" smtClean="0">
                <a:solidFill>
                  <a:schemeClr val="accent1"/>
                </a:solidFill>
                <a:ea typeface="+mn-ea"/>
                <a:cs typeface="+mn-cs"/>
              </a:rPr>
              <a:t>Trigger point</a:t>
            </a:r>
          </a:p>
          <a:p>
            <a:pPr lvl="4">
              <a:buFont typeface="Arial" pitchFamily="34" charset="0"/>
              <a:buChar char="•"/>
            </a:pPr>
            <a:r>
              <a:rPr lang="en-GB" sz="2800" dirty="0" smtClean="0">
                <a:solidFill>
                  <a:schemeClr val="accent1"/>
                </a:solidFill>
                <a:ea typeface="+mn-ea"/>
                <a:cs typeface="+mn-cs"/>
              </a:rPr>
              <a:t>1000m</a:t>
            </a:r>
            <a:r>
              <a:rPr lang="en-GB" sz="2800" baseline="30000" dirty="0" smtClean="0">
                <a:solidFill>
                  <a:schemeClr val="accent1"/>
                </a:solidFill>
                <a:ea typeface="+mn-ea"/>
                <a:cs typeface="+mn-cs"/>
              </a:rPr>
              <a:t>2</a:t>
            </a:r>
            <a:r>
              <a:rPr lang="en-GB" sz="2800" dirty="0" smtClean="0">
                <a:solidFill>
                  <a:schemeClr val="accent1"/>
                </a:solidFill>
                <a:ea typeface="+mn-ea"/>
                <a:cs typeface="+mn-cs"/>
              </a:rPr>
              <a:t> to 5000m</a:t>
            </a:r>
            <a:r>
              <a:rPr lang="en-GB" sz="2800" baseline="30000" dirty="0" smtClean="0">
                <a:solidFill>
                  <a:schemeClr val="accent1"/>
                </a:solidFill>
                <a:ea typeface="+mn-ea"/>
                <a:cs typeface="+mn-cs"/>
              </a:rPr>
              <a:t>2 </a:t>
            </a:r>
            <a:r>
              <a:rPr lang="en-GB" sz="2800" dirty="0" smtClean="0">
                <a:solidFill>
                  <a:schemeClr val="accent1"/>
                </a:solidFill>
                <a:ea typeface="+mn-ea"/>
                <a:cs typeface="+mn-cs"/>
              </a:rPr>
              <a:t>NLA</a:t>
            </a:r>
          </a:p>
          <a:p>
            <a:pPr lvl="3">
              <a:buFont typeface="Arial" pitchFamily="34" charset="0"/>
              <a:buChar char="•"/>
            </a:pPr>
            <a:r>
              <a:rPr lang="en-AU" sz="2800" dirty="0" smtClean="0">
                <a:solidFill>
                  <a:schemeClr val="accent1"/>
                </a:solidFill>
                <a:ea typeface="+mn-ea"/>
                <a:cs typeface="+mn-cs"/>
              </a:rPr>
              <a:t>Resources for NABERS</a:t>
            </a:r>
          </a:p>
          <a:p>
            <a:pPr lvl="3">
              <a:buFont typeface="Arial" pitchFamily="34" charset="0"/>
              <a:buChar char="•"/>
            </a:pPr>
            <a:r>
              <a:rPr lang="en-AU" sz="2800" dirty="0" smtClean="0">
                <a:solidFill>
                  <a:schemeClr val="accent1"/>
                </a:solidFill>
                <a:ea typeface="+mn-ea"/>
                <a:cs typeface="+mn-cs"/>
              </a:rPr>
              <a:t>Skill levels</a:t>
            </a:r>
          </a:p>
          <a:p>
            <a:pPr lvl="5">
              <a:buFont typeface="Arial" pitchFamily="34" charset="0"/>
              <a:buChar char="•"/>
            </a:pPr>
            <a:r>
              <a:rPr lang="en-GB" sz="2000" i="1" dirty="0" smtClean="0"/>
              <a:t>‘The energy auditing industry is massively </a:t>
            </a:r>
            <a:r>
              <a:rPr lang="en-GB" sz="2000" i="1" dirty="0" err="1" smtClean="0"/>
              <a:t>underskilled</a:t>
            </a:r>
            <a:r>
              <a:rPr lang="en-GB" sz="2000" i="1" dirty="0" smtClean="0"/>
              <a:t> and under resourced, and already does as much harm as good through giving people half‐baked reports’</a:t>
            </a:r>
            <a:endParaRPr lang="en-AU" sz="2000" dirty="0" smtClean="0">
              <a:solidFill>
                <a:schemeClr val="accent1"/>
              </a:solidFill>
              <a:ea typeface="+mn-ea"/>
              <a:cs typeface="+mn-cs"/>
            </a:endParaRPr>
          </a:p>
          <a:p>
            <a:pPr lvl="3">
              <a:buFont typeface="Arial" pitchFamily="34" charset="0"/>
              <a:buChar char="•"/>
            </a:pPr>
            <a:r>
              <a:rPr lang="en-AU" sz="2800" dirty="0" smtClean="0">
                <a:solidFill>
                  <a:schemeClr val="accent1"/>
                </a:solidFill>
                <a:ea typeface="+mn-ea"/>
                <a:cs typeface="+mn-cs"/>
              </a:rPr>
              <a:t>c</a:t>
            </a:r>
            <a:br>
              <a:rPr lang="en-AU" sz="2800" dirty="0" smtClean="0">
                <a:solidFill>
                  <a:schemeClr val="accent1"/>
                </a:solidFill>
                <a:ea typeface="+mn-ea"/>
                <a:cs typeface="+mn-cs"/>
              </a:rPr>
            </a:br>
            <a:r>
              <a:rPr lang="en-AU" dirty="0" smtClean="0"/>
              <a:t/>
            </a:r>
            <a:br>
              <a:rPr lang="en-AU" dirty="0" smtClean="0"/>
            </a:br>
            <a:r>
              <a:rPr lang="en-AU" dirty="0" smtClean="0"/>
              <a:t/>
            </a:r>
            <a:br>
              <a:rPr lang="en-AU" dirty="0" smtClean="0"/>
            </a:br>
            <a:r>
              <a:rPr lang="en-AU" dirty="0" smtClean="0"/>
              <a:t>  </a:t>
            </a:r>
            <a:endParaRPr lang="en-US" sz="4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15</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Consultation Draft Responses</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95666F-DFD2-45F3-AE07-55FCBA8376C5}" type="slidenum">
              <a:rPr lang="en-AU" smtClean="0"/>
              <a:pPr/>
              <a:t>16</a:t>
            </a:fld>
            <a:endParaRPr lang="en-AU" dirty="0"/>
          </a:p>
        </p:txBody>
      </p:sp>
      <p:sp>
        <p:nvSpPr>
          <p:cNvPr id="5" name="Title 4"/>
          <p:cNvSpPr txBox="1">
            <a:spLocks/>
          </p:cNvSpPr>
          <p:nvPr/>
        </p:nvSpPr>
        <p:spPr>
          <a:xfrm>
            <a:off x="1619672" y="260648"/>
            <a:ext cx="7524328" cy="1155700"/>
          </a:xfrm>
          <a:prstGeom prst="rect">
            <a:avLst/>
          </a:prstGeom>
        </p:spPr>
        <p:txBody>
          <a:bodyPr/>
          <a:lstStyle/>
          <a:p>
            <a:r>
              <a:rPr lang="en-AU" sz="3200" b="1" dirty="0" smtClean="0"/>
              <a:t>Mandatory Disclosure of Commercial Office Building  </a:t>
            </a:r>
            <a:r>
              <a:rPr lang="en-GB" sz="3200" b="1" dirty="0" smtClean="0"/>
              <a:t>Energy Efficiency </a:t>
            </a:r>
          </a:p>
          <a:p>
            <a:r>
              <a:rPr lang="en-GB" sz="3200" b="1" dirty="0" smtClean="0"/>
              <a:t>Regulation Document </a:t>
            </a:r>
          </a:p>
          <a:p>
            <a:endParaRPr lang="en-AU" sz="3200" b="1" dirty="0" smtClean="0"/>
          </a:p>
          <a:p>
            <a:r>
              <a:rPr lang="en-AU" sz="3200" b="1" dirty="0" smtClean="0"/>
              <a:t>Plus </a:t>
            </a:r>
          </a:p>
          <a:p>
            <a:r>
              <a:rPr lang="en-AU" sz="3200" b="1" dirty="0" smtClean="0"/>
              <a:t>Regulatory Impact Statement</a:t>
            </a:r>
          </a:p>
          <a:p>
            <a:endParaRPr lang="en-GB" sz="3200" b="1" dirty="0" smtClean="0"/>
          </a:p>
          <a:p>
            <a:r>
              <a:rPr kumimoji="0" lang="en-AU" sz="3200" b="1" i="0" u="none" strike="noStrike" kern="0" cap="none" spc="0" normalizeH="0" baseline="0" noProof="0" dirty="0" smtClean="0">
                <a:ln>
                  <a:noFill/>
                </a:ln>
                <a:solidFill>
                  <a:schemeClr val="accent1"/>
                </a:solidFill>
                <a:effectLst/>
                <a:uLnTx/>
                <a:uFillTx/>
                <a:latin typeface="+mj-lt"/>
                <a:ea typeface="+mj-ea"/>
                <a:cs typeface="+mj-cs"/>
              </a:rPr>
              <a:t>November 2009</a:t>
            </a:r>
          </a:p>
          <a:p>
            <a:endParaRPr lang="en-AU" sz="3200" b="1" kern="0" dirty="0" smtClean="0">
              <a:solidFill>
                <a:schemeClr val="accent1"/>
              </a:solidFill>
              <a:latin typeface="+mj-lt"/>
              <a:ea typeface="+mj-ea"/>
              <a:cs typeface="+mj-cs"/>
            </a:endParaRPr>
          </a:p>
          <a:p>
            <a:r>
              <a:rPr kumimoji="0" lang="en-AU" sz="3200" b="1" i="0" u="none" strike="noStrike" kern="0" cap="none" spc="0" normalizeH="0" baseline="0" noProof="0" dirty="0" smtClean="0">
                <a:ln>
                  <a:noFill/>
                </a:ln>
                <a:solidFill>
                  <a:schemeClr val="accent1"/>
                </a:solidFill>
                <a:effectLst/>
                <a:uLnTx/>
                <a:uFillTx/>
                <a:latin typeface="+mj-lt"/>
                <a:ea typeface="+mj-ea"/>
                <a:cs typeface="+mj-cs"/>
              </a:rPr>
              <a:t>Format and Recommendations</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2000232" y="1416348"/>
            <a:ext cx="6748232" cy="5084486"/>
          </a:xfrm>
        </p:spPr>
        <p:txBody>
          <a:bodyPr/>
          <a:lstStyle/>
          <a:p>
            <a:r>
              <a:rPr lang="en-AU" sz="2800" dirty="0"/>
              <a:t>   </a:t>
            </a:r>
            <a:r>
              <a:rPr lang="en-AU" sz="2800" dirty="0" smtClean="0"/>
              <a:t>‘</a:t>
            </a:r>
            <a:r>
              <a:rPr lang="en-AU" dirty="0" smtClean="0"/>
              <a:t>The Building Energy Efficiency Disclosure Bill to implement the Commercial Building Disclosure scheme was passed by the Australian Parliament on 24 June 2010. It is anticipated that the requirement to disclose information will commence around October 2010. The Government will make this date known and finalise the regulations of the scheme in the coming weeks’.</a:t>
            </a:r>
            <a:br>
              <a:rPr lang="en-AU" dirty="0" smtClean="0"/>
            </a:br>
            <a:r>
              <a:rPr lang="en-AU" dirty="0" smtClean="0"/>
              <a:t>  </a:t>
            </a:r>
            <a:r>
              <a:rPr lang="en-GB" sz="1600" b="1" dirty="0" smtClean="0">
                <a:solidFill>
                  <a:schemeClr val="tx1"/>
                </a:solidFill>
              </a:rPr>
              <a:t>Department of Climate Change and Energy Efficiency</a:t>
            </a:r>
            <a:endParaRPr lang="en-US" sz="16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17</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Commercial Building Disclosure Scheme</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2000232" y="2420888"/>
            <a:ext cx="6964256" cy="3096344"/>
          </a:xfrm>
        </p:spPr>
        <p:txBody>
          <a:bodyPr/>
          <a:lstStyle/>
          <a:p>
            <a:r>
              <a:rPr lang="en-AU" sz="2800" dirty="0"/>
              <a:t> </a:t>
            </a:r>
            <a:r>
              <a:rPr lang="en-AU" dirty="0" smtClean="0"/>
              <a:t>The aim of the scheme is to ensure that credible and meaningful energy efficiency information is given to prospective purchasers and lessees of large commercial office space. </a:t>
            </a:r>
            <a:br>
              <a:rPr lang="en-AU" dirty="0" smtClean="0"/>
            </a:br>
            <a:endParaRPr lang="en-US" sz="16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18</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Commercial Building Disclosure Scheme</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pic>
        <p:nvPicPr>
          <p:cNvPr id="6" name="Picture 3"/>
          <p:cNvPicPr>
            <a:picLocks noChangeAspect="1" noChangeArrowheads="1"/>
          </p:cNvPicPr>
          <p:nvPr/>
        </p:nvPicPr>
        <p:blipFill>
          <a:blip r:embed="rId3" cstate="print"/>
          <a:srcRect/>
          <a:stretch>
            <a:fillRect/>
          </a:stretch>
        </p:blipFill>
        <p:spPr bwMode="auto">
          <a:xfrm>
            <a:off x="3491880" y="1416348"/>
            <a:ext cx="3597339" cy="1004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2000232" y="1844824"/>
            <a:ext cx="6964256" cy="4656010"/>
          </a:xfrm>
        </p:spPr>
        <p:txBody>
          <a:bodyPr/>
          <a:lstStyle/>
          <a:p>
            <a:r>
              <a:rPr lang="en-AU" dirty="0" smtClean="0"/>
              <a:t>The scheme requires owners and </a:t>
            </a:r>
            <a:r>
              <a:rPr lang="en-AU" dirty="0" err="1" smtClean="0"/>
              <a:t>lessors</a:t>
            </a:r>
            <a:r>
              <a:rPr lang="en-AU" dirty="0" smtClean="0"/>
              <a:t> of commercial office space with a net lettable area of 2,000 m² or more, to disclose the energy efficiency rating to prospective purchasers and tenants when the space is to be sold, leased or subleased.</a:t>
            </a:r>
            <a:r>
              <a:rPr lang="en-GB" kern="1200" dirty="0" smtClean="0">
                <a:solidFill>
                  <a:schemeClr val="tx1"/>
                </a:solidFill>
              </a:rPr>
              <a:t>. </a:t>
            </a:r>
            <a:r>
              <a:rPr lang="en-AU" dirty="0" smtClean="0"/>
              <a:t/>
            </a:r>
            <a:br>
              <a:rPr lang="en-AU" dirty="0" smtClean="0"/>
            </a:br>
            <a:endParaRPr lang="en-US" sz="16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19</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Commercial Building Disclosure Scheme</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Climate Change &amp; Sustainability</a:t>
            </a:r>
            <a:endParaRPr lang="en-GB" b="1" dirty="0"/>
          </a:p>
        </p:txBody>
      </p:sp>
      <p:sp>
        <p:nvSpPr>
          <p:cNvPr id="3" name="Content Placeholder 2"/>
          <p:cNvSpPr>
            <a:spLocks noGrp="1"/>
          </p:cNvSpPr>
          <p:nvPr>
            <p:ph idx="1"/>
          </p:nvPr>
        </p:nvSpPr>
        <p:spPr>
          <a:xfrm>
            <a:off x="2065337" y="1357298"/>
            <a:ext cx="6738938" cy="4427538"/>
          </a:xfrm>
        </p:spPr>
        <p:txBody>
          <a:bodyPr/>
          <a:lstStyle/>
          <a:p>
            <a:r>
              <a:rPr lang="en-GB" i="1" dirty="0" smtClean="0"/>
              <a:t>'Sustainable development is development that meets the needs of the present without compromising the ability of future generations to meet their own needs.'</a:t>
            </a:r>
            <a:r>
              <a:rPr lang="en-GB" dirty="0" smtClean="0"/>
              <a:t> (</a:t>
            </a:r>
            <a:r>
              <a:rPr lang="en-GB" dirty="0" err="1" smtClean="0"/>
              <a:t>Brundtland</a:t>
            </a:r>
            <a:r>
              <a:rPr lang="en-GB" dirty="0" smtClean="0"/>
              <a:t> Commission 1987).</a:t>
            </a:r>
          </a:p>
          <a:p>
            <a:endParaRPr lang="en-AU" dirty="0" smtClean="0"/>
          </a:p>
          <a:p>
            <a:r>
              <a:rPr lang="en-AU" dirty="0" smtClean="0"/>
              <a:t>Rio Declaration &amp; Agenda 21 </a:t>
            </a:r>
            <a:endParaRPr lang="en-GB" dirty="0"/>
          </a:p>
        </p:txBody>
      </p:sp>
      <p:sp>
        <p:nvSpPr>
          <p:cNvPr id="4" name="Slide Number Placeholder 3"/>
          <p:cNvSpPr>
            <a:spLocks noGrp="1"/>
          </p:cNvSpPr>
          <p:nvPr>
            <p:ph type="sldNum" sz="quarter" idx="10"/>
          </p:nvPr>
        </p:nvSpPr>
        <p:spPr/>
        <p:txBody>
          <a:bodyPr/>
          <a:lstStyle/>
          <a:p>
            <a:fld id="{66A4D05B-855A-4DBF-A295-97CF15ECF7CD}" type="slidenum">
              <a:rPr lang="en-AU" smtClean="0"/>
              <a:pPr/>
              <a:t>2</a:t>
            </a:fld>
            <a:endParaRPr lang="en-AU"/>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1619672" y="2116435"/>
            <a:ext cx="6964256" cy="4656010"/>
          </a:xfrm>
        </p:spPr>
        <p:txBody>
          <a:bodyPr/>
          <a:lstStyle/>
          <a:p>
            <a:pPr>
              <a:buFont typeface="Arial" pitchFamily="34" charset="0"/>
              <a:buChar char="•"/>
            </a:pPr>
            <a:r>
              <a:rPr lang="en-AU" dirty="0" smtClean="0"/>
              <a:t>Start date ~ November 2010</a:t>
            </a:r>
          </a:p>
          <a:p>
            <a:pPr>
              <a:buFont typeface="Arial" pitchFamily="34" charset="0"/>
              <a:buChar char="•"/>
            </a:pPr>
            <a:r>
              <a:rPr lang="en-AU" dirty="0" smtClean="0"/>
              <a:t>Transition provisions first 12 months</a:t>
            </a:r>
          </a:p>
          <a:p>
            <a:pPr lvl="4">
              <a:buFont typeface="Arial" pitchFamily="34" charset="0"/>
              <a:buChar char="•"/>
            </a:pPr>
            <a:r>
              <a:rPr lang="en-AU" dirty="0" smtClean="0"/>
              <a:t>National Australian Built Environment Rating System(NABERS) Energy base or whole building rating obtained up until the end of the transitional period, can be disclosed instead of a full Building Energy Certificate </a:t>
            </a:r>
          </a:p>
          <a:p>
            <a:pPr lvl="4">
              <a:buFont typeface="Arial" pitchFamily="34" charset="0"/>
              <a:buChar char="•"/>
            </a:pPr>
            <a:r>
              <a:rPr lang="en-AU" dirty="0" smtClean="0"/>
              <a:t>The NABERS Energy star rating will need to be disclosed in any advertisement about the sale, lease or sublease of the office.</a:t>
            </a:r>
          </a:p>
          <a:p>
            <a:pPr>
              <a:buFont typeface="Arial" pitchFamily="34" charset="0"/>
              <a:buChar char="•"/>
            </a:pPr>
            <a:r>
              <a:rPr lang="en-AU" dirty="0" smtClean="0"/>
              <a:t/>
            </a:r>
            <a:br>
              <a:rPr lang="en-AU" dirty="0" smtClean="0"/>
            </a:br>
            <a:endParaRPr lang="en-US" sz="16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20</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Commercial Building Disclosure Scheme</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pic>
        <p:nvPicPr>
          <p:cNvPr id="6" name="Picture 2"/>
          <p:cNvPicPr>
            <a:picLocks noChangeAspect="1" noChangeArrowheads="1"/>
          </p:cNvPicPr>
          <p:nvPr/>
        </p:nvPicPr>
        <p:blipFill>
          <a:blip r:embed="rId3" cstate="print"/>
          <a:srcRect/>
          <a:stretch>
            <a:fillRect/>
          </a:stretch>
        </p:blipFill>
        <p:spPr bwMode="auto">
          <a:xfrm>
            <a:off x="5734050" y="716260"/>
            <a:ext cx="340995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2000232" y="1844824"/>
            <a:ext cx="6964256" cy="4656010"/>
          </a:xfrm>
        </p:spPr>
        <p:txBody>
          <a:bodyPr/>
          <a:lstStyle/>
          <a:p>
            <a:pPr>
              <a:buFont typeface="Arial" pitchFamily="34" charset="0"/>
              <a:buChar char="•"/>
            </a:pPr>
            <a:r>
              <a:rPr lang="en-AU" dirty="0" smtClean="0"/>
              <a:t>After Transition ~ November 2011</a:t>
            </a:r>
          </a:p>
          <a:p>
            <a:pPr>
              <a:buFont typeface="Arial" pitchFamily="34" charset="0"/>
              <a:buChar char="•"/>
            </a:pPr>
            <a:r>
              <a:rPr lang="en-AU" dirty="0" smtClean="0"/>
              <a:t>Disclose a Building Energy Efficiency Certificate (BEEC)</a:t>
            </a:r>
            <a:endParaRPr lang="en-AU" sz="2000" dirty="0" smtClean="0">
              <a:solidFill>
                <a:schemeClr val="tx1"/>
              </a:solidFill>
            </a:endParaRPr>
          </a:p>
          <a:p>
            <a:pPr lvl="4">
              <a:buFont typeface="Arial" pitchFamily="34" charset="0"/>
              <a:buChar char="•"/>
            </a:pPr>
            <a:r>
              <a:rPr lang="en-AU" dirty="0" smtClean="0"/>
              <a:t>a NABERS Energy base building rating </a:t>
            </a:r>
          </a:p>
          <a:p>
            <a:pPr lvl="4">
              <a:buFont typeface="Arial" pitchFamily="34" charset="0"/>
              <a:buChar char="•"/>
            </a:pPr>
            <a:r>
              <a:rPr lang="en-AU" dirty="0" smtClean="0"/>
              <a:t>a tenancy lighting assessment</a:t>
            </a:r>
          </a:p>
          <a:p>
            <a:pPr lvl="4">
              <a:buFont typeface="Arial" pitchFamily="34" charset="0"/>
              <a:buChar char="•"/>
            </a:pPr>
            <a:r>
              <a:rPr lang="en-GB" dirty="0" smtClean="0"/>
              <a:t>energy efficiency guidance </a:t>
            </a:r>
          </a:p>
          <a:p>
            <a:pPr lvl="4">
              <a:buFont typeface="Arial" pitchFamily="34" charset="0"/>
              <a:buChar char="•"/>
            </a:pPr>
            <a:endParaRPr lang="en-AU" i="1" dirty="0" smtClean="0"/>
          </a:p>
          <a:p>
            <a:pPr lvl="4">
              <a:buFont typeface="Arial" pitchFamily="34" charset="0"/>
              <a:buChar char="•"/>
            </a:pPr>
            <a:r>
              <a:rPr lang="en-AU" sz="2000" i="1" dirty="0" smtClean="0"/>
              <a:t>If a base building rating cannot be obtained due to inadequate metering, a whole building rating will need to be disclosed. NABERS energy ratings disclosed under the scheme must be exclusive of green power</a:t>
            </a:r>
            <a:endParaRPr lang="en-AU" sz="2000" dirty="0" smtClean="0"/>
          </a:p>
          <a:p>
            <a:pPr>
              <a:buFont typeface="Arial" pitchFamily="34" charset="0"/>
              <a:buChar char="•"/>
            </a:pPr>
            <a:r>
              <a:rPr lang="en-AU" dirty="0" smtClean="0"/>
              <a:t/>
            </a:r>
            <a:br>
              <a:rPr lang="en-AU" dirty="0" smtClean="0"/>
            </a:br>
            <a:endParaRPr lang="en-US" sz="16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21</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Commercial Building Disclosure Scheme</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2000232" y="1844824"/>
            <a:ext cx="6964256" cy="4656010"/>
          </a:xfrm>
        </p:spPr>
        <p:txBody>
          <a:bodyPr/>
          <a:lstStyle/>
          <a:p>
            <a:pPr>
              <a:buFont typeface="Arial" pitchFamily="34" charset="0"/>
              <a:buChar char="•"/>
            </a:pPr>
            <a:r>
              <a:rPr lang="en-AU" dirty="0" smtClean="0"/>
              <a:t>Disclose a Building Energy Efficiency Certificate (BEEC)</a:t>
            </a:r>
            <a:endParaRPr lang="en-AU" sz="2000" dirty="0" smtClean="0">
              <a:solidFill>
                <a:schemeClr val="tx1"/>
              </a:solidFill>
            </a:endParaRPr>
          </a:p>
          <a:p>
            <a:pPr lvl="4">
              <a:buFont typeface="Arial" pitchFamily="34" charset="0"/>
              <a:buChar char="•"/>
            </a:pPr>
            <a:r>
              <a:rPr lang="en-AU" dirty="0" smtClean="0"/>
              <a:t>Valid 12 months</a:t>
            </a:r>
          </a:p>
          <a:p>
            <a:pPr lvl="4">
              <a:buFont typeface="Arial" pitchFamily="34" charset="0"/>
              <a:buChar char="•"/>
            </a:pPr>
            <a:r>
              <a:rPr lang="en-AU" dirty="0" smtClean="0"/>
              <a:t>Must be current when disclosed</a:t>
            </a:r>
          </a:p>
          <a:p>
            <a:pPr lvl="4">
              <a:buFont typeface="Arial" pitchFamily="34" charset="0"/>
              <a:buChar char="•"/>
            </a:pPr>
            <a:r>
              <a:rPr lang="en-AU" dirty="0" smtClean="0"/>
              <a:t>Registered online registry</a:t>
            </a:r>
          </a:p>
          <a:p>
            <a:pPr lvl="4">
              <a:buFont typeface="Arial" pitchFamily="34" charset="0"/>
              <a:buChar char="•"/>
            </a:pPr>
            <a:r>
              <a:rPr lang="en-AU" dirty="0" smtClean="0"/>
              <a:t>a NABERS rating disclosed in any advertising</a:t>
            </a:r>
            <a:endParaRPr lang="en-AU" sz="2000" dirty="0" smtClean="0"/>
          </a:p>
          <a:p>
            <a:pPr>
              <a:buFont typeface="Arial" pitchFamily="34" charset="0"/>
              <a:buChar char="•"/>
            </a:pPr>
            <a:r>
              <a:rPr lang="en-AU" dirty="0" smtClean="0"/>
              <a:t/>
            </a:r>
            <a:br>
              <a:rPr lang="en-AU" dirty="0" smtClean="0"/>
            </a:br>
            <a:endParaRPr lang="en-US" sz="16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22</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Commercial Building Disclosure Scheme</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2000232" y="1844824"/>
            <a:ext cx="6964256" cy="4656010"/>
          </a:xfrm>
        </p:spPr>
        <p:txBody>
          <a:bodyPr/>
          <a:lstStyle/>
          <a:p>
            <a:pPr>
              <a:buFont typeface="Arial" pitchFamily="34" charset="0"/>
              <a:buChar char="•"/>
            </a:pPr>
            <a:r>
              <a:rPr lang="en-AU" dirty="0" smtClean="0"/>
              <a:t>Tenancy lighting assessment and energy efficiency guidance </a:t>
            </a:r>
            <a:endParaRPr lang="en-AU" sz="2000" dirty="0" smtClean="0">
              <a:solidFill>
                <a:schemeClr val="tx1"/>
              </a:solidFill>
            </a:endParaRPr>
          </a:p>
          <a:p>
            <a:pPr lvl="4">
              <a:buFont typeface="Arial" pitchFamily="34" charset="0"/>
              <a:buChar char="•"/>
            </a:pPr>
            <a:r>
              <a:rPr lang="en-AU" dirty="0" smtClean="0"/>
              <a:t>benchmark the existing tenancy lighting  against best practice</a:t>
            </a:r>
          </a:p>
          <a:p>
            <a:pPr lvl="4">
              <a:buFont typeface="Arial" pitchFamily="34" charset="0"/>
              <a:buChar char="•"/>
            </a:pPr>
            <a:r>
              <a:rPr lang="en-GB" dirty="0" smtClean="0"/>
              <a:t>passed on to </a:t>
            </a:r>
            <a:r>
              <a:rPr lang="en-AU" dirty="0" smtClean="0"/>
              <a:t>incoming tenant or owner </a:t>
            </a:r>
          </a:p>
          <a:p>
            <a:pPr lvl="4">
              <a:buFont typeface="Arial" pitchFamily="34" charset="0"/>
              <a:buChar char="•"/>
            </a:pPr>
            <a:endParaRPr lang="en-AU" dirty="0" smtClean="0"/>
          </a:p>
          <a:p>
            <a:pPr lvl="4">
              <a:buFont typeface="Arial" pitchFamily="34" charset="0"/>
              <a:buChar char="•"/>
            </a:pPr>
            <a:r>
              <a:rPr lang="en-AU" dirty="0" smtClean="0"/>
              <a:t>The energy efficiency guidance will provide general advice to building owners and tenants on common energy efficiency opportunities in commercial office buildings.</a:t>
            </a:r>
            <a:endParaRPr lang="en-AU" sz="2000" dirty="0" smtClean="0"/>
          </a:p>
          <a:p>
            <a:pPr>
              <a:buFont typeface="Arial" pitchFamily="34" charset="0"/>
              <a:buChar char="•"/>
            </a:pPr>
            <a:r>
              <a:rPr lang="en-AU" dirty="0" smtClean="0"/>
              <a:t/>
            </a:r>
            <a:br>
              <a:rPr lang="en-AU" dirty="0" smtClean="0"/>
            </a:br>
            <a:endParaRPr lang="en-US" sz="16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23</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Commercial Building Disclosure Scheme</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B95666F-DFD2-45F3-AE07-55FCBA8376C5}" type="slidenum">
              <a:rPr lang="en-AU" smtClean="0"/>
              <a:pPr/>
              <a:t>24</a:t>
            </a:fld>
            <a:endParaRPr lang="en-AU"/>
          </a:p>
        </p:txBody>
      </p:sp>
      <p:pic>
        <p:nvPicPr>
          <p:cNvPr id="29698" name="Picture 2"/>
          <p:cNvPicPr>
            <a:picLocks noChangeAspect="1" noChangeArrowheads="1"/>
          </p:cNvPicPr>
          <p:nvPr/>
        </p:nvPicPr>
        <p:blipFill>
          <a:blip r:embed="rId3" cstate="print"/>
          <a:srcRect/>
          <a:stretch>
            <a:fillRect/>
          </a:stretch>
        </p:blipFill>
        <p:spPr bwMode="auto">
          <a:xfrm>
            <a:off x="1681361" y="0"/>
            <a:ext cx="7462639" cy="669882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B95666F-DFD2-45F3-AE07-55FCBA8376C5}" type="slidenum">
              <a:rPr lang="en-AU" smtClean="0"/>
              <a:pPr/>
              <a:t>25</a:t>
            </a:fld>
            <a:endParaRPr lang="en-AU"/>
          </a:p>
        </p:txBody>
      </p:sp>
      <p:pic>
        <p:nvPicPr>
          <p:cNvPr id="30722" name="Picture 2"/>
          <p:cNvPicPr>
            <a:picLocks noChangeAspect="1" noChangeArrowheads="1"/>
          </p:cNvPicPr>
          <p:nvPr/>
        </p:nvPicPr>
        <p:blipFill>
          <a:blip r:embed="rId3" cstate="print"/>
          <a:srcRect/>
          <a:stretch>
            <a:fillRect/>
          </a:stretch>
        </p:blipFill>
        <p:spPr bwMode="auto">
          <a:xfrm>
            <a:off x="1733550" y="2281238"/>
            <a:ext cx="5676900" cy="22955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AU" smtClean="0"/>
              <a:t>NABERS</a:t>
            </a:r>
            <a:endParaRPr lang="en-GB" smtClean="0"/>
          </a:p>
        </p:txBody>
      </p:sp>
      <p:pic>
        <p:nvPicPr>
          <p:cNvPr id="23556" name="Picture 2"/>
          <p:cNvPicPr>
            <a:picLocks noChangeAspect="1" noChangeArrowheads="1"/>
          </p:cNvPicPr>
          <p:nvPr/>
        </p:nvPicPr>
        <p:blipFill>
          <a:blip r:embed="rId3" cstate="print"/>
          <a:srcRect/>
          <a:stretch>
            <a:fillRect/>
          </a:stretch>
        </p:blipFill>
        <p:spPr bwMode="auto">
          <a:xfrm>
            <a:off x="6065838" y="357188"/>
            <a:ext cx="2744787" cy="785812"/>
          </a:xfrm>
          <a:prstGeom prst="rect">
            <a:avLst/>
          </a:prstGeom>
          <a:noFill/>
          <a:ln w="9525">
            <a:noFill/>
            <a:miter lim="800000"/>
            <a:headEnd/>
            <a:tailEnd/>
          </a:ln>
        </p:spPr>
      </p:pic>
      <p:sp>
        <p:nvSpPr>
          <p:cNvPr id="5" name="Content Placeholder 4"/>
          <p:cNvSpPr>
            <a:spLocks noGrp="1"/>
          </p:cNvSpPr>
          <p:nvPr>
            <p:ph idx="1"/>
          </p:nvPr>
        </p:nvSpPr>
        <p:spPr/>
        <p:txBody>
          <a:bodyPr/>
          <a:lstStyle/>
          <a:p>
            <a:endParaRPr lang="en-GB"/>
          </a:p>
        </p:txBody>
      </p:sp>
      <p:pic>
        <p:nvPicPr>
          <p:cNvPr id="55298" name="Picture 2"/>
          <p:cNvPicPr>
            <a:picLocks noChangeAspect="1" noChangeArrowheads="1"/>
          </p:cNvPicPr>
          <p:nvPr/>
        </p:nvPicPr>
        <p:blipFill>
          <a:blip r:embed="rId4" cstate="print"/>
          <a:srcRect/>
          <a:stretch>
            <a:fillRect/>
          </a:stretch>
        </p:blipFill>
        <p:spPr bwMode="auto">
          <a:xfrm>
            <a:off x="1071538" y="1214422"/>
            <a:ext cx="6886575"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NABERS – Jan 2011</a:t>
            </a:r>
            <a:endParaRPr lang="en-GB" dirty="0"/>
          </a:p>
        </p:txBody>
      </p:sp>
      <p:sp>
        <p:nvSpPr>
          <p:cNvPr id="4" name="Slide Number Placeholder 3"/>
          <p:cNvSpPr>
            <a:spLocks noGrp="1"/>
          </p:cNvSpPr>
          <p:nvPr>
            <p:ph type="sldNum" sz="quarter" idx="10"/>
          </p:nvPr>
        </p:nvSpPr>
        <p:spPr/>
        <p:txBody>
          <a:bodyPr/>
          <a:lstStyle/>
          <a:p>
            <a:fld id="{8B95666F-DFD2-45F3-AE07-55FCBA8376C5}" type="slidenum">
              <a:rPr lang="en-AU" smtClean="0"/>
              <a:pPr/>
              <a:t>27</a:t>
            </a:fld>
            <a:endParaRPr lang="en-AU" dirty="0"/>
          </a:p>
        </p:txBody>
      </p:sp>
      <p:graphicFrame>
        <p:nvGraphicFramePr>
          <p:cNvPr id="7" name="Chart 6"/>
          <p:cNvGraphicFramePr/>
          <p:nvPr/>
        </p:nvGraphicFramePr>
        <p:xfrm>
          <a:off x="1691680" y="1357298"/>
          <a:ext cx="7112595" cy="50831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95666F-DFD2-45F3-AE07-55FCBA8376C5}" type="slidenum">
              <a:rPr lang="en-AU" smtClean="0"/>
              <a:pPr/>
              <a:t>28</a:t>
            </a:fld>
            <a:endParaRPr lang="en-AU" dirty="0"/>
          </a:p>
        </p:txBody>
      </p:sp>
      <p:graphicFrame>
        <p:nvGraphicFramePr>
          <p:cNvPr id="5" name="Content Placeholder 4"/>
          <p:cNvGraphicFramePr>
            <a:graphicFrameLocks noGrp="1"/>
          </p:cNvGraphicFramePr>
          <p:nvPr>
            <p:ph idx="1"/>
          </p:nvPr>
        </p:nvGraphicFramePr>
        <p:xfrm>
          <a:off x="2057400" y="1772816"/>
          <a:ext cx="6738938" cy="442753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p:txBody>
          <a:bodyPr/>
          <a:lstStyle/>
          <a:p>
            <a:r>
              <a:rPr lang="en-GB" dirty="0" smtClean="0"/>
              <a:t>NABERS – Jan 2011</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95666F-DFD2-45F3-AE07-55FCBA8376C5}" type="slidenum">
              <a:rPr lang="en-AU" smtClean="0"/>
              <a:pPr/>
              <a:t>29</a:t>
            </a:fld>
            <a:endParaRPr lang="en-AU" dirty="0"/>
          </a:p>
        </p:txBody>
      </p:sp>
      <p:sp>
        <p:nvSpPr>
          <p:cNvPr id="6" name="Title 1"/>
          <p:cNvSpPr>
            <a:spLocks noGrp="1"/>
          </p:cNvSpPr>
          <p:nvPr>
            <p:ph type="title"/>
          </p:nvPr>
        </p:nvSpPr>
        <p:spPr/>
        <p:txBody>
          <a:bodyPr/>
          <a:lstStyle/>
          <a:p>
            <a:r>
              <a:rPr lang="en-GB" dirty="0" smtClean="0"/>
              <a:t>NABERS – Jan 2011</a:t>
            </a:r>
            <a:endParaRPr lang="en-GB" dirty="0"/>
          </a:p>
        </p:txBody>
      </p:sp>
      <p:sp>
        <p:nvSpPr>
          <p:cNvPr id="7" name="Content Placeholder 6"/>
          <p:cNvSpPr>
            <a:spLocks noGrp="1"/>
          </p:cNvSpPr>
          <p:nvPr>
            <p:ph idx="1"/>
          </p:nvPr>
        </p:nvSpPr>
        <p:spPr/>
        <p:txBody>
          <a:bodyPr/>
          <a:lstStyle/>
          <a:p>
            <a:r>
              <a:rPr lang="en-GB" dirty="0" smtClean="0"/>
              <a:t>484 Rated Buildings</a:t>
            </a:r>
          </a:p>
          <a:p>
            <a:r>
              <a:rPr lang="en-GB" dirty="0" smtClean="0"/>
              <a:t>72% are 3* or better which is ‘Very Good’</a:t>
            </a:r>
          </a:p>
          <a:p>
            <a:r>
              <a:rPr lang="en-GB" dirty="0" smtClean="0"/>
              <a:t>45% are 4* or better which is ‘Excellent’</a:t>
            </a:r>
          </a:p>
          <a:p>
            <a:r>
              <a:rPr lang="en-GB" dirty="0" smtClean="0"/>
              <a:t>12% are 5* Exceptional</a:t>
            </a:r>
          </a:p>
          <a:p>
            <a:r>
              <a:rPr lang="en-GB" dirty="0" smtClean="0"/>
              <a:t>11% are 0-1* Poor </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3DEC286-802D-48E1-831E-1938D0C4DEDC}" type="slidenum">
              <a:rPr lang="en-AU"/>
              <a:pPr/>
              <a:t>3</a:t>
            </a:fld>
            <a:endParaRPr lang="en-AU"/>
          </a:p>
        </p:txBody>
      </p:sp>
      <p:sp>
        <p:nvSpPr>
          <p:cNvPr id="65539" name="Rectangle 3"/>
          <p:cNvSpPr>
            <a:spLocks noGrp="1" noChangeArrowheads="1"/>
          </p:cNvSpPr>
          <p:nvPr>
            <p:ph type="body" idx="1"/>
          </p:nvPr>
        </p:nvSpPr>
        <p:spPr>
          <a:xfrm>
            <a:off x="1403648" y="2420888"/>
            <a:ext cx="7740352" cy="4079946"/>
          </a:xfrm>
        </p:spPr>
        <p:txBody>
          <a:bodyPr/>
          <a:lstStyle/>
          <a:p>
            <a:r>
              <a:rPr lang="en-GB" sz="2800" i="1" dirty="0" smtClean="0"/>
              <a:t>‘The future of our economy and way of life, the future of our farmlands, our rich tourist areas, from our cities to Australia’s Antarctic Territory, are at risk, for simply put, the consequences of climate change inaction are potentially devastating’ (Garrett 2008).</a:t>
            </a:r>
            <a:endParaRPr lang="en-GB" sz="2800" i="1" dirty="0"/>
          </a:p>
        </p:txBody>
      </p:sp>
      <p:sp>
        <p:nvSpPr>
          <p:cNvPr id="5" name="Title 1"/>
          <p:cNvSpPr>
            <a:spLocks noGrp="1"/>
          </p:cNvSpPr>
          <p:nvPr>
            <p:ph type="title"/>
          </p:nvPr>
        </p:nvSpPr>
        <p:spPr>
          <a:xfrm>
            <a:off x="2057400" y="468313"/>
            <a:ext cx="6746875" cy="888985"/>
          </a:xfrm>
        </p:spPr>
        <p:txBody>
          <a:bodyPr/>
          <a:lstStyle/>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IPD Green Index</a:t>
            </a:r>
            <a:endParaRPr lang="en-GB" dirty="0"/>
          </a:p>
        </p:txBody>
      </p:sp>
      <p:sp>
        <p:nvSpPr>
          <p:cNvPr id="4" name="Slide Number Placeholder 3"/>
          <p:cNvSpPr>
            <a:spLocks noGrp="1"/>
          </p:cNvSpPr>
          <p:nvPr>
            <p:ph type="sldNum" sz="quarter" idx="10"/>
          </p:nvPr>
        </p:nvSpPr>
        <p:spPr/>
        <p:txBody>
          <a:bodyPr/>
          <a:lstStyle/>
          <a:p>
            <a:pPr>
              <a:defRPr/>
            </a:pPr>
            <a:fld id="{6FA93C70-F787-4F37-8AA8-1535D276A8B4}" type="slidenum">
              <a:rPr lang="en-AU" smtClean="0"/>
              <a:pPr>
                <a:defRPr/>
              </a:pPr>
              <a:t>30</a:t>
            </a:fld>
            <a:endParaRPr lang="en-AU"/>
          </a:p>
        </p:txBody>
      </p:sp>
      <p:pic>
        <p:nvPicPr>
          <p:cNvPr id="2050" name="Picture 2"/>
          <p:cNvPicPr>
            <a:picLocks noGrp="1" noChangeAspect="1" noChangeArrowheads="1"/>
          </p:cNvPicPr>
          <p:nvPr>
            <p:ph idx="1"/>
          </p:nvPr>
        </p:nvPicPr>
        <p:blipFill>
          <a:blip r:embed="rId3" cstate="print"/>
          <a:srcRect/>
          <a:stretch>
            <a:fillRect/>
          </a:stretch>
        </p:blipFill>
        <p:spPr bwMode="auto">
          <a:xfrm>
            <a:off x="755576" y="1276880"/>
            <a:ext cx="6909952" cy="4888424"/>
          </a:xfrm>
          <a:prstGeom prst="rect">
            <a:avLst/>
          </a:prstGeom>
          <a:noFill/>
          <a:ln w="9525">
            <a:noFill/>
            <a:miter lim="800000"/>
            <a:headEnd/>
            <a:tailEnd/>
          </a:ln>
        </p:spPr>
      </p:pic>
    </p:spTree>
    <p:extLst>
      <p:ext uri="{BB962C8B-B14F-4D97-AF65-F5344CB8AC3E}">
        <p14:creationId xmlns="" xmlns:p14="http://schemas.microsoft.com/office/powerpoint/2010/main" val="328628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IPD Green Index</a:t>
            </a:r>
            <a:endParaRPr lang="en-GB" dirty="0"/>
          </a:p>
        </p:txBody>
      </p:sp>
      <p:sp>
        <p:nvSpPr>
          <p:cNvPr id="4" name="Slide Number Placeholder 3"/>
          <p:cNvSpPr>
            <a:spLocks noGrp="1"/>
          </p:cNvSpPr>
          <p:nvPr>
            <p:ph type="sldNum" sz="quarter" idx="10"/>
          </p:nvPr>
        </p:nvSpPr>
        <p:spPr/>
        <p:txBody>
          <a:bodyPr/>
          <a:lstStyle/>
          <a:p>
            <a:pPr>
              <a:defRPr/>
            </a:pPr>
            <a:fld id="{6FA93C70-F787-4F37-8AA8-1535D276A8B4}" type="slidenum">
              <a:rPr lang="en-AU" smtClean="0"/>
              <a:pPr>
                <a:defRPr/>
              </a:pPr>
              <a:t>31</a:t>
            </a:fld>
            <a:endParaRPr lang="en-AU"/>
          </a:p>
        </p:txBody>
      </p:sp>
      <p:pic>
        <p:nvPicPr>
          <p:cNvPr id="4098" name="Picture 2"/>
          <p:cNvPicPr>
            <a:picLocks noGrp="1" noChangeAspect="1" noChangeArrowheads="1"/>
          </p:cNvPicPr>
          <p:nvPr>
            <p:ph idx="1"/>
          </p:nvPr>
        </p:nvPicPr>
        <p:blipFill>
          <a:blip r:embed="rId3" cstate="print"/>
          <a:srcRect/>
          <a:stretch>
            <a:fillRect/>
          </a:stretch>
        </p:blipFill>
        <p:spPr bwMode="auto">
          <a:xfrm>
            <a:off x="1403648" y="1673248"/>
            <a:ext cx="5904656" cy="3994794"/>
          </a:xfrm>
          <a:prstGeom prst="rect">
            <a:avLst/>
          </a:prstGeom>
          <a:noFill/>
          <a:ln w="9525">
            <a:noFill/>
            <a:miter lim="800000"/>
            <a:headEnd/>
            <a:tailEnd/>
          </a:ln>
        </p:spPr>
      </p:pic>
    </p:spTree>
    <p:extLst>
      <p:ext uri="{BB962C8B-B14F-4D97-AF65-F5344CB8AC3E}">
        <p14:creationId xmlns="" xmlns:p14="http://schemas.microsoft.com/office/powerpoint/2010/main" val="2203482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IPD Green Index</a:t>
            </a:r>
            <a:endParaRPr lang="en-GB" dirty="0"/>
          </a:p>
        </p:txBody>
      </p:sp>
      <p:sp>
        <p:nvSpPr>
          <p:cNvPr id="4" name="Slide Number Placeholder 3"/>
          <p:cNvSpPr>
            <a:spLocks noGrp="1"/>
          </p:cNvSpPr>
          <p:nvPr>
            <p:ph type="sldNum" sz="quarter" idx="10"/>
          </p:nvPr>
        </p:nvSpPr>
        <p:spPr/>
        <p:txBody>
          <a:bodyPr/>
          <a:lstStyle/>
          <a:p>
            <a:pPr>
              <a:defRPr/>
            </a:pPr>
            <a:fld id="{6FA93C70-F787-4F37-8AA8-1535D276A8B4}" type="slidenum">
              <a:rPr lang="en-AU" smtClean="0"/>
              <a:pPr>
                <a:defRPr/>
              </a:pPr>
              <a:t>32</a:t>
            </a:fld>
            <a:endParaRPr lang="en-AU"/>
          </a:p>
        </p:txBody>
      </p:sp>
      <p:pic>
        <p:nvPicPr>
          <p:cNvPr id="4099" name="Picture 3"/>
          <p:cNvPicPr>
            <a:picLocks noChangeAspect="1" noChangeArrowheads="1"/>
          </p:cNvPicPr>
          <p:nvPr/>
        </p:nvPicPr>
        <p:blipFill>
          <a:blip r:embed="rId3" cstate="print"/>
          <a:srcRect/>
          <a:stretch>
            <a:fillRect/>
          </a:stretch>
        </p:blipFill>
        <p:spPr bwMode="auto">
          <a:xfrm>
            <a:off x="1043608" y="1340768"/>
            <a:ext cx="7177608" cy="4993118"/>
          </a:xfrm>
          <a:prstGeom prst="rect">
            <a:avLst/>
          </a:prstGeom>
          <a:noFill/>
          <a:ln w="9525">
            <a:noFill/>
            <a:miter lim="800000"/>
            <a:headEnd/>
            <a:tailEnd/>
          </a:ln>
        </p:spPr>
      </p:pic>
    </p:spTree>
    <p:extLst>
      <p:ext uri="{BB962C8B-B14F-4D97-AF65-F5344CB8AC3E}">
        <p14:creationId xmlns="" xmlns:p14="http://schemas.microsoft.com/office/powerpoint/2010/main" val="3424265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IPD Green Index</a:t>
            </a:r>
            <a:endParaRPr lang="en-GB" dirty="0"/>
          </a:p>
        </p:txBody>
      </p:sp>
      <p:sp>
        <p:nvSpPr>
          <p:cNvPr id="4" name="Slide Number Placeholder 3"/>
          <p:cNvSpPr>
            <a:spLocks noGrp="1"/>
          </p:cNvSpPr>
          <p:nvPr>
            <p:ph type="sldNum" sz="quarter" idx="10"/>
          </p:nvPr>
        </p:nvSpPr>
        <p:spPr/>
        <p:txBody>
          <a:bodyPr/>
          <a:lstStyle/>
          <a:p>
            <a:pPr>
              <a:defRPr/>
            </a:pPr>
            <a:fld id="{6FA93C70-F787-4F37-8AA8-1535D276A8B4}" type="slidenum">
              <a:rPr lang="en-AU" smtClean="0"/>
              <a:pPr>
                <a:defRPr/>
              </a:pPr>
              <a:t>33</a:t>
            </a:fld>
            <a:endParaRPr lang="en-AU"/>
          </a:p>
        </p:txBody>
      </p:sp>
      <p:pic>
        <p:nvPicPr>
          <p:cNvPr id="7170" name="Picture 2"/>
          <p:cNvPicPr>
            <a:picLocks noGrp="1" noChangeAspect="1" noChangeArrowheads="1"/>
          </p:cNvPicPr>
          <p:nvPr>
            <p:ph idx="1"/>
          </p:nvPr>
        </p:nvPicPr>
        <p:blipFill>
          <a:blip r:embed="rId3" cstate="print"/>
          <a:srcRect/>
          <a:stretch>
            <a:fillRect/>
          </a:stretch>
        </p:blipFill>
        <p:spPr bwMode="auto">
          <a:xfrm>
            <a:off x="196539" y="1988840"/>
            <a:ext cx="8913717" cy="3528392"/>
          </a:xfrm>
          <a:prstGeom prst="rect">
            <a:avLst/>
          </a:prstGeom>
          <a:noFill/>
          <a:ln w="9525">
            <a:noFill/>
            <a:miter lim="800000"/>
            <a:headEnd/>
            <a:tailEnd/>
          </a:ln>
        </p:spPr>
      </p:pic>
    </p:spTree>
    <p:extLst>
      <p:ext uri="{BB962C8B-B14F-4D97-AF65-F5344CB8AC3E}">
        <p14:creationId xmlns="" xmlns:p14="http://schemas.microsoft.com/office/powerpoint/2010/main" val="1150713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r>
              <a:rPr lang="en-US" dirty="0" smtClean="0"/>
              <a:t>Will CBD influence property owners managers and tenants?</a:t>
            </a:r>
          </a:p>
          <a:p>
            <a:r>
              <a:rPr lang="en-US" dirty="0" smtClean="0"/>
              <a:t>Are the current measures of energy efficiency the </a:t>
            </a:r>
            <a:r>
              <a:rPr lang="en-US" smtClean="0"/>
              <a:t>correct metrics?</a:t>
            </a:r>
            <a:endParaRPr lang="nl-NL"/>
          </a:p>
        </p:txBody>
      </p:sp>
      <p:sp>
        <p:nvSpPr>
          <p:cNvPr id="4" name="Slide Number Placeholder 3"/>
          <p:cNvSpPr>
            <a:spLocks noGrp="1"/>
          </p:cNvSpPr>
          <p:nvPr>
            <p:ph type="sldNum" sz="quarter" idx="10"/>
          </p:nvPr>
        </p:nvSpPr>
        <p:spPr/>
        <p:txBody>
          <a:bodyPr/>
          <a:lstStyle/>
          <a:p>
            <a:fld id="{8B95666F-DFD2-45F3-AE07-55FCBA8376C5}" type="slidenum">
              <a:rPr lang="en-AU" smtClean="0"/>
              <a:pPr/>
              <a:t>34</a:t>
            </a:fld>
            <a:endParaRPr lang="en-A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7667839C-965D-4F3C-9E3F-6BA895434B04}" type="slidenum">
              <a:rPr lang="en-AU"/>
              <a:pPr/>
              <a:t>35</a:t>
            </a:fld>
            <a:endParaRPr lang="en-AU"/>
          </a:p>
        </p:txBody>
      </p:sp>
      <p:sp>
        <p:nvSpPr>
          <p:cNvPr id="2051" name="Rectangle 3"/>
          <p:cNvSpPr>
            <a:spLocks noGrp="1" noChangeArrowheads="1"/>
          </p:cNvSpPr>
          <p:nvPr>
            <p:ph type="subTitle" idx="1"/>
          </p:nvPr>
        </p:nvSpPr>
        <p:spPr/>
        <p:txBody>
          <a:bodyPr/>
          <a:lstStyle/>
          <a:p>
            <a:r>
              <a:rPr lang="en-GB" dirty="0" smtClean="0"/>
              <a:t>Clive M J Warren – University of Queensland – Business School</a:t>
            </a:r>
          </a:p>
          <a:p>
            <a:r>
              <a:rPr lang="en-GB" dirty="0" smtClean="0"/>
              <a:t>c.warren@uq.edu.au</a:t>
            </a:r>
          </a:p>
          <a:p>
            <a:endParaRPr lang="en-GB" dirty="0"/>
          </a:p>
        </p:txBody>
      </p:sp>
      <p:sp>
        <p:nvSpPr>
          <p:cNvPr id="2055" name="Text Box 7"/>
          <p:cNvSpPr txBox="1">
            <a:spLocks noChangeArrowheads="1"/>
          </p:cNvSpPr>
          <p:nvPr/>
        </p:nvSpPr>
        <p:spPr bwMode="auto">
          <a:xfrm>
            <a:off x="1000100" y="2000240"/>
            <a:ext cx="6741974" cy="1754326"/>
          </a:xfrm>
          <a:prstGeom prst="rect">
            <a:avLst/>
          </a:prstGeom>
          <a:noFill/>
          <a:ln w="9525">
            <a:noFill/>
            <a:miter lim="800000"/>
            <a:headEnd/>
            <a:tailEnd/>
          </a:ln>
          <a:effectLst/>
        </p:spPr>
        <p:txBody>
          <a:bodyPr wrap="square">
            <a:spAutoFit/>
          </a:bodyPr>
          <a:lstStyle/>
          <a:p>
            <a:pPr algn="ctr"/>
            <a:r>
              <a:rPr lang="en-AU" sz="4800" dirty="0" smtClean="0"/>
              <a:t>Thank you and  </a:t>
            </a:r>
          </a:p>
          <a:p>
            <a:pPr algn="ctr"/>
            <a:r>
              <a:rPr lang="en-AU" sz="4800" dirty="0" smtClean="0"/>
              <a:t>Questions</a:t>
            </a:r>
            <a:endParaRPr lang="en-GB" sz="4800" dirty="0" smtClean="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B95666F-DFD2-45F3-AE07-55FCBA8376C5}" type="slidenum">
              <a:rPr lang="en-AU" smtClean="0"/>
              <a:pPr/>
              <a:t>4</a:t>
            </a:fld>
            <a:endParaRPr lang="en-AU"/>
          </a:p>
        </p:txBody>
      </p:sp>
      <p:sp>
        <p:nvSpPr>
          <p:cNvPr id="3" name="Rectangle 2"/>
          <p:cNvSpPr/>
          <p:nvPr/>
        </p:nvSpPr>
        <p:spPr>
          <a:xfrm>
            <a:off x="1835696" y="188640"/>
            <a:ext cx="7056784" cy="5632311"/>
          </a:xfrm>
          <a:prstGeom prst="rect">
            <a:avLst/>
          </a:prstGeom>
        </p:spPr>
        <p:txBody>
          <a:bodyPr wrap="square">
            <a:spAutoFit/>
          </a:bodyPr>
          <a:lstStyle/>
          <a:p>
            <a:r>
              <a:rPr lang="en-AU" sz="2400" i="1" dirty="0" smtClean="0">
                <a:solidFill>
                  <a:schemeClr val="accent1"/>
                </a:solidFill>
                <a:latin typeface="+mn-lt"/>
              </a:rPr>
              <a:t>Buildings worldwide account for a surprisingly high 40% of global energy consumption, and the resulting carbon footprint, significantly exceeding those of all transportation combined. </a:t>
            </a:r>
          </a:p>
          <a:p>
            <a:r>
              <a:rPr lang="en-AU" sz="2400" i="1" dirty="0" smtClean="0">
                <a:solidFill>
                  <a:schemeClr val="accent1"/>
                </a:solidFill>
                <a:latin typeface="+mn-lt"/>
              </a:rPr>
              <a:t>Large and attractive opportunities exist to reduce buildings’ energy use at lower costs and higher returns than other sectors. These reductions are fundamental to support achieving the International Energy Agency’s (IEA) target of a 77% reduction in the planet’s carbon footprint against the 2050 baseline to reach stabilized CO2 levels called for by the Intergovernmental Panel on </a:t>
            </a:r>
            <a:r>
              <a:rPr lang="en-GB" sz="2400" i="1" dirty="0" smtClean="0">
                <a:solidFill>
                  <a:schemeClr val="accent1"/>
                </a:solidFill>
                <a:latin typeface="+mn-lt"/>
              </a:rPr>
              <a:t>Climate Change (IPCC).</a:t>
            </a:r>
          </a:p>
          <a:p>
            <a:endParaRPr lang="en-AU" sz="2400" i="1" dirty="0" smtClean="0">
              <a:solidFill>
                <a:schemeClr val="accent1"/>
              </a:solidFill>
              <a:latin typeface="+mn-lt"/>
            </a:endParaRPr>
          </a:p>
          <a:p>
            <a:r>
              <a:rPr lang="en-AU" sz="1800" i="1" dirty="0" smtClean="0">
                <a:solidFill>
                  <a:schemeClr val="accent1"/>
                </a:solidFill>
                <a:latin typeface="+mn-lt"/>
              </a:rPr>
              <a:t>World Business Council  2009</a:t>
            </a:r>
            <a:endParaRPr lang="en-GB" sz="1800" i="1" dirty="0" smtClean="0">
              <a:solidFill>
                <a:schemeClr val="accent1"/>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 Emissions Projections</a:t>
            </a:r>
            <a:endParaRPr lang="en-GB" dirty="0"/>
          </a:p>
        </p:txBody>
      </p:sp>
      <p:sp>
        <p:nvSpPr>
          <p:cNvPr id="4" name="Slide Number Placeholder 3"/>
          <p:cNvSpPr>
            <a:spLocks noGrp="1"/>
          </p:cNvSpPr>
          <p:nvPr>
            <p:ph type="sldNum" sz="quarter" idx="4294967295"/>
          </p:nvPr>
        </p:nvSpPr>
        <p:spPr>
          <a:xfrm>
            <a:off x="8666163" y="6381750"/>
            <a:ext cx="477837" cy="476250"/>
          </a:xfrm>
          <a:prstGeom prst="rect">
            <a:avLst/>
          </a:prstGeom>
        </p:spPr>
        <p:txBody>
          <a:bodyPr/>
          <a:lstStyle/>
          <a:p>
            <a:pPr>
              <a:defRPr/>
            </a:pPr>
            <a:fld id="{C6E174FC-7B50-49EE-A0C3-326B2A2CFCF1}" type="slidenum">
              <a:rPr lang="en-AU" smtClean="0"/>
              <a:pPr>
                <a:defRPr/>
              </a:pPr>
              <a:t>5</a:t>
            </a:fld>
            <a:endParaRPr lang="en-AU"/>
          </a:p>
        </p:txBody>
      </p:sp>
      <p:sp>
        <p:nvSpPr>
          <p:cNvPr id="5" name="Content Placeholder 4"/>
          <p:cNvSpPr>
            <a:spLocks noGrp="1"/>
          </p:cNvSpPr>
          <p:nvPr>
            <p:ph idx="1"/>
          </p:nvPr>
        </p:nvSpPr>
        <p:spPr/>
        <p:txBody>
          <a:bodyPr/>
          <a:lstStyle/>
          <a:p>
            <a:endParaRPr lang="en-GB" dirty="0"/>
          </a:p>
        </p:txBody>
      </p:sp>
      <p:pic>
        <p:nvPicPr>
          <p:cNvPr id="63490" name="Picture 2"/>
          <p:cNvPicPr>
            <a:picLocks noChangeAspect="1" noChangeArrowheads="1"/>
          </p:cNvPicPr>
          <p:nvPr/>
        </p:nvPicPr>
        <p:blipFill>
          <a:blip r:embed="rId3" cstate="print"/>
          <a:srcRect/>
          <a:stretch>
            <a:fillRect/>
          </a:stretch>
        </p:blipFill>
        <p:spPr bwMode="auto">
          <a:xfrm>
            <a:off x="971600" y="1412776"/>
            <a:ext cx="7310460" cy="5066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Australian Government Target</a:t>
            </a:r>
            <a:endParaRPr lang="en-GB" dirty="0"/>
          </a:p>
        </p:txBody>
      </p:sp>
      <p:sp>
        <p:nvSpPr>
          <p:cNvPr id="3" name="Content Placeholder 2"/>
          <p:cNvSpPr>
            <a:spLocks noGrp="1"/>
          </p:cNvSpPr>
          <p:nvPr>
            <p:ph sz="half" idx="1"/>
          </p:nvPr>
        </p:nvSpPr>
        <p:spPr>
          <a:xfrm>
            <a:off x="2057400" y="2012950"/>
            <a:ext cx="6229376" cy="4427538"/>
          </a:xfrm>
        </p:spPr>
        <p:txBody>
          <a:bodyPr/>
          <a:lstStyle/>
          <a:p>
            <a:r>
              <a:rPr lang="en-GB" dirty="0" smtClean="0"/>
              <a:t>60% emission reduction by 2050</a:t>
            </a:r>
          </a:p>
          <a:p>
            <a:r>
              <a:rPr lang="en-GB" dirty="0" smtClean="0"/>
              <a:t>20% of energy from renewable sources by 2020</a:t>
            </a:r>
          </a:p>
          <a:p>
            <a:r>
              <a:rPr lang="en-GB" dirty="0" smtClean="0"/>
              <a:t>50% of energy from renewable sources by 2050</a:t>
            </a:r>
            <a:endParaRPr lang="en-GB" dirty="0"/>
          </a:p>
        </p:txBody>
      </p:sp>
      <p:sp>
        <p:nvSpPr>
          <p:cNvPr id="5" name="Slide Number Placeholder 4"/>
          <p:cNvSpPr>
            <a:spLocks noGrp="1"/>
          </p:cNvSpPr>
          <p:nvPr>
            <p:ph type="sldNum" sz="quarter" idx="10"/>
          </p:nvPr>
        </p:nvSpPr>
        <p:spPr/>
        <p:txBody>
          <a:bodyPr/>
          <a:lstStyle/>
          <a:p>
            <a:fld id="{8B95666F-DFD2-45F3-AE07-55FCBA8376C5}" type="slidenum">
              <a:rPr lang="en-AU" smtClean="0"/>
              <a:pPr/>
              <a:t>6</a:t>
            </a:fld>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34165"/>
            <a:ext cx="6746875" cy="888985"/>
          </a:xfrm>
        </p:spPr>
        <p:txBody>
          <a:bodyPr/>
          <a:lstStyle/>
          <a:p>
            <a:r>
              <a:rPr lang="en-AU" b="1" dirty="0" smtClean="0"/>
              <a:t>Circle of Blame</a:t>
            </a:r>
            <a:endParaRPr lang="en-GB" b="1" dirty="0"/>
          </a:p>
        </p:txBody>
      </p:sp>
      <p:sp>
        <p:nvSpPr>
          <p:cNvPr id="4" name="Slide Number Placeholder 3"/>
          <p:cNvSpPr>
            <a:spLocks noGrp="1"/>
          </p:cNvSpPr>
          <p:nvPr>
            <p:ph type="sldNum" sz="quarter" idx="10"/>
          </p:nvPr>
        </p:nvSpPr>
        <p:spPr/>
        <p:txBody>
          <a:bodyPr/>
          <a:lstStyle/>
          <a:p>
            <a:fld id="{66A4D05B-855A-4DBF-A295-97CF15ECF7CD}" type="slidenum">
              <a:rPr lang="en-AU" smtClean="0"/>
              <a:pPr/>
              <a:t>7</a:t>
            </a:fld>
            <a:endParaRPr lang="en-AU"/>
          </a:p>
        </p:txBody>
      </p:sp>
      <p:pic>
        <p:nvPicPr>
          <p:cNvPr id="1026" name="Picture 2"/>
          <p:cNvPicPr>
            <a:picLocks noGrp="1" noChangeAspect="1" noChangeArrowheads="1"/>
          </p:cNvPicPr>
          <p:nvPr>
            <p:ph idx="1"/>
          </p:nvPr>
        </p:nvPicPr>
        <p:blipFill>
          <a:blip r:embed="rId3" cstate="print"/>
          <a:srcRect/>
          <a:stretch>
            <a:fillRect/>
          </a:stretch>
        </p:blipFill>
        <p:spPr bwMode="auto">
          <a:xfrm>
            <a:off x="1656302" y="1223150"/>
            <a:ext cx="7147973" cy="4840303"/>
          </a:xfrm>
          <a:prstGeom prst="rect">
            <a:avLst/>
          </a:prstGeom>
          <a:noFill/>
          <a:ln w="9525">
            <a:noFill/>
            <a:miter lim="800000"/>
            <a:headEnd/>
            <a:tailEnd/>
          </a:ln>
          <a:effectLst/>
        </p:spPr>
      </p:pic>
      <p:sp>
        <p:nvSpPr>
          <p:cNvPr id="6" name="TextBox 5"/>
          <p:cNvSpPr txBox="1"/>
          <p:nvPr/>
        </p:nvSpPr>
        <p:spPr>
          <a:xfrm>
            <a:off x="1656302" y="6063453"/>
            <a:ext cx="2291012" cy="276999"/>
          </a:xfrm>
          <a:prstGeom prst="rect">
            <a:avLst/>
          </a:prstGeom>
          <a:noFill/>
        </p:spPr>
        <p:txBody>
          <a:bodyPr wrap="none" rtlCol="0">
            <a:spAutoFit/>
          </a:bodyPr>
          <a:lstStyle/>
          <a:p>
            <a:r>
              <a:rPr lang="en-AU" sz="1200" dirty="0" smtClean="0"/>
              <a:t>Source: Cadman in RICS 2008</a:t>
            </a:r>
            <a:endParaRPr lang="en-GB"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2000232" y="1416348"/>
            <a:ext cx="6964256" cy="5084486"/>
          </a:xfrm>
        </p:spPr>
        <p:txBody>
          <a:bodyPr/>
          <a:lstStyle/>
          <a:p>
            <a:r>
              <a:rPr lang="en-AU" sz="2800" dirty="0"/>
              <a:t>   </a:t>
            </a:r>
            <a:r>
              <a:rPr lang="en-AU" b="1" dirty="0" smtClean="0"/>
              <a:t>Background</a:t>
            </a:r>
          </a:p>
          <a:p>
            <a:pPr>
              <a:buFont typeface="Arial" pitchFamily="34" charset="0"/>
              <a:buChar char="•"/>
            </a:pPr>
            <a:r>
              <a:rPr lang="en-AU" dirty="0" smtClean="0"/>
              <a:t>EU Directive 2009/91/EC</a:t>
            </a:r>
          </a:p>
          <a:p>
            <a:pPr>
              <a:buFont typeface="Arial" pitchFamily="34" charset="0"/>
              <a:buChar char="•"/>
            </a:pPr>
            <a:r>
              <a:rPr lang="en-AU" dirty="0" smtClean="0"/>
              <a:t>UK Energy Performance Certificates 2007</a:t>
            </a:r>
          </a:p>
          <a:p>
            <a:pPr>
              <a:buFont typeface="Arial" pitchFamily="34" charset="0"/>
              <a:buChar char="•"/>
            </a:pPr>
            <a:r>
              <a:rPr lang="en-AU" dirty="0" smtClean="0"/>
              <a:t>National Framework for Energy Efficiency (NFEE) December 2004</a:t>
            </a:r>
          </a:p>
          <a:p>
            <a:pPr>
              <a:buFont typeface="Arial" pitchFamily="34" charset="0"/>
              <a:buChar char="•"/>
            </a:pPr>
            <a:r>
              <a:rPr lang="en-AU" i="1" dirty="0" smtClean="0"/>
              <a:t>Mandatory Disclosure – Concept Report, March 2008</a:t>
            </a:r>
            <a:endParaRPr lang="en-AU" dirty="0" smtClean="0"/>
          </a:p>
          <a:p>
            <a:pPr>
              <a:buFont typeface="Arial" pitchFamily="34" charset="0"/>
              <a:buChar char="•"/>
            </a:pPr>
            <a:r>
              <a:rPr lang="en-AU" dirty="0" smtClean="0"/>
              <a:t>Consultation draft Dec 2008 </a:t>
            </a:r>
            <a:br>
              <a:rPr lang="en-AU" dirty="0" smtClean="0"/>
            </a:br>
            <a:r>
              <a:rPr lang="en-AU" dirty="0" smtClean="0"/>
              <a:t/>
            </a:r>
            <a:br>
              <a:rPr lang="en-AU" dirty="0" smtClean="0"/>
            </a:br>
            <a:r>
              <a:rPr lang="en-AU" dirty="0" smtClean="0"/>
              <a:t/>
            </a:r>
            <a:br>
              <a:rPr lang="en-AU" dirty="0" smtClean="0"/>
            </a:br>
            <a:r>
              <a:rPr lang="en-AU" dirty="0" smtClean="0"/>
              <a:t>  </a:t>
            </a:r>
            <a:r>
              <a:rPr lang="en-GB" sz="1600" b="1" dirty="0" smtClean="0">
                <a:solidFill>
                  <a:schemeClr val="tx1"/>
                </a:solidFill>
              </a:rPr>
              <a:t>Department of Climate Change and Energy Efficiency</a:t>
            </a:r>
            <a:endParaRPr lang="en-US" sz="16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8</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Commercial Building Energy Initiatives</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1619672" y="1416348"/>
            <a:ext cx="7344816" cy="5084486"/>
          </a:xfrm>
        </p:spPr>
        <p:txBody>
          <a:bodyPr/>
          <a:lstStyle/>
          <a:p>
            <a:r>
              <a:rPr lang="en-AU" sz="2800" dirty="0"/>
              <a:t>   </a:t>
            </a:r>
            <a:r>
              <a:rPr lang="en-AU" b="1" dirty="0" smtClean="0"/>
              <a:t>Background</a:t>
            </a:r>
          </a:p>
          <a:p>
            <a:pPr>
              <a:buFont typeface="Arial" pitchFamily="34" charset="0"/>
              <a:buChar char="•"/>
            </a:pPr>
            <a:r>
              <a:rPr lang="en-AU" dirty="0" smtClean="0"/>
              <a:t>Consultation Draft Dec 2008</a:t>
            </a:r>
          </a:p>
          <a:p>
            <a:pPr>
              <a:buFont typeface="Arial" pitchFamily="34" charset="0"/>
              <a:buChar char="•"/>
            </a:pPr>
            <a:r>
              <a:rPr lang="en-AU" dirty="0" smtClean="0"/>
              <a:t>Submissions Feb 2009 </a:t>
            </a:r>
            <a:br>
              <a:rPr lang="en-AU" dirty="0" smtClean="0"/>
            </a:br>
            <a:r>
              <a:rPr lang="en-AU" dirty="0" smtClean="0"/>
              <a:t/>
            </a:r>
            <a:br>
              <a:rPr lang="en-AU" dirty="0" smtClean="0"/>
            </a:br>
            <a:r>
              <a:rPr lang="en-AU" dirty="0" smtClean="0"/>
              <a:t/>
            </a:r>
            <a:br>
              <a:rPr lang="en-AU" dirty="0" smtClean="0"/>
            </a:br>
            <a:r>
              <a:rPr lang="en-AU" dirty="0" smtClean="0"/>
              <a:t>  </a:t>
            </a:r>
            <a:endParaRPr lang="en-US" sz="1600" dirty="0">
              <a:solidFill>
                <a:schemeClr val="tx1"/>
              </a:solidFill>
            </a:endParaRPr>
          </a:p>
        </p:txBody>
      </p:sp>
      <p:sp>
        <p:nvSpPr>
          <p:cNvPr id="4" name="Slide Number Placeholder 3"/>
          <p:cNvSpPr>
            <a:spLocks noGrp="1"/>
          </p:cNvSpPr>
          <p:nvPr>
            <p:ph type="sldNum" sz="quarter" idx="10"/>
          </p:nvPr>
        </p:nvSpPr>
        <p:spPr/>
        <p:txBody>
          <a:bodyPr/>
          <a:lstStyle/>
          <a:p>
            <a:fld id="{8B95666F-DFD2-45F3-AE07-55FCBA8376C5}" type="slidenum">
              <a:rPr lang="en-AU" smtClean="0"/>
              <a:pPr/>
              <a:t>9</a:t>
            </a:fld>
            <a:endParaRPr lang="en-AU" dirty="0"/>
          </a:p>
        </p:txBody>
      </p:sp>
      <p:sp>
        <p:nvSpPr>
          <p:cNvPr id="5" name="Title 4"/>
          <p:cNvSpPr txBox="1">
            <a:spLocks/>
          </p:cNvSpPr>
          <p:nvPr/>
        </p:nvSpPr>
        <p:spPr>
          <a:xfrm>
            <a:off x="1619672" y="260648"/>
            <a:ext cx="7524328" cy="1155700"/>
          </a:xfrm>
          <a:prstGeom prst="rect">
            <a:avLst/>
          </a:prstGeom>
        </p:spPr>
        <p:txBody>
          <a:bodyPr/>
          <a:lstStyle/>
          <a:p>
            <a:pPr lvl="0" eaLnBrk="0" hangingPunct="0"/>
            <a:r>
              <a:rPr lang="en-GB" sz="3200" b="1" dirty="0" smtClean="0"/>
              <a:t>Commercial Building Energy</a:t>
            </a:r>
            <a:endParaRPr kumimoji="0" lang="en-GB" sz="3200" b="0" i="0" u="none" strike="noStrike" kern="0" cap="none" spc="0" normalizeH="0" baseline="0" noProof="0" dirty="0">
              <a:ln>
                <a:noFill/>
              </a:ln>
              <a:solidFill>
                <a:schemeClr val="accent1"/>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5799539" y="2973359"/>
            <a:ext cx="2487237" cy="352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ntent_Gold">
  <a:themeElements>
    <a:clrScheme name="Content_Gold 13">
      <a:dk1>
        <a:srgbClr val="000000"/>
      </a:dk1>
      <a:lt1>
        <a:srgbClr val="FFFFFF"/>
      </a:lt1>
      <a:dk2>
        <a:srgbClr val="000000"/>
      </a:dk2>
      <a:lt2>
        <a:srgbClr val="808080"/>
      </a:lt2>
      <a:accent1>
        <a:srgbClr val="482F92"/>
      </a:accent1>
      <a:accent2>
        <a:srgbClr val="BDA04F"/>
      </a:accent2>
      <a:accent3>
        <a:srgbClr val="FFFFFF"/>
      </a:accent3>
      <a:accent4>
        <a:srgbClr val="000000"/>
      </a:accent4>
      <a:accent5>
        <a:srgbClr val="B1ADC7"/>
      </a:accent5>
      <a:accent6>
        <a:srgbClr val="AB9147"/>
      </a:accent6>
      <a:hlink>
        <a:srgbClr val="00529F"/>
      </a:hlink>
      <a:folHlink>
        <a:srgbClr val="8CC63F"/>
      </a:folHlink>
    </a:clrScheme>
    <a:fontScheme name="Content_Gol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tent_Go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tent_Gol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tent_Gol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tent_Gol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tent_Gol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tent_Gol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tent_Gol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tent_Gol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tent_Gol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tent_Gol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tent_Gol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tent_Gol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tent_Gold 13">
        <a:dk1>
          <a:srgbClr val="000000"/>
        </a:dk1>
        <a:lt1>
          <a:srgbClr val="FFFFFF"/>
        </a:lt1>
        <a:dk2>
          <a:srgbClr val="000000"/>
        </a:dk2>
        <a:lt2>
          <a:srgbClr val="808080"/>
        </a:lt2>
        <a:accent1>
          <a:srgbClr val="482F92"/>
        </a:accent1>
        <a:accent2>
          <a:srgbClr val="BDA04F"/>
        </a:accent2>
        <a:accent3>
          <a:srgbClr val="FFFFFF"/>
        </a:accent3>
        <a:accent4>
          <a:srgbClr val="000000"/>
        </a:accent4>
        <a:accent5>
          <a:srgbClr val="B1ADC7"/>
        </a:accent5>
        <a:accent6>
          <a:srgbClr val="AB9147"/>
        </a:accent6>
        <a:hlink>
          <a:srgbClr val="00529F"/>
        </a:hlink>
        <a:folHlink>
          <a:srgbClr val="8CC6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UQ PPT template V3</Template>
  <TotalTime>3678</TotalTime>
  <Words>2592</Words>
  <Application>Microsoft Office PowerPoint</Application>
  <PresentationFormat>On-screen Show (4:3)</PresentationFormat>
  <Paragraphs>354</Paragraphs>
  <Slides>35</Slides>
  <Notes>32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Content_Gold</vt:lpstr>
      <vt:lpstr>Energy Efficiency in Commercial Buildings – Implications of Compulsory Commercial Building Disclosure of Energy Efficiency for Property Managers</vt:lpstr>
      <vt:lpstr>Climate Change &amp; Sustainability</vt:lpstr>
      <vt:lpstr>Slide 3</vt:lpstr>
      <vt:lpstr>Slide 4</vt:lpstr>
      <vt:lpstr>Australia Emissions Projections</vt:lpstr>
      <vt:lpstr>Australian Government Target</vt:lpstr>
      <vt:lpstr>Circle of Blame</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NABERS</vt:lpstr>
      <vt:lpstr>NABERS – Jan 2011</vt:lpstr>
      <vt:lpstr>NABERS – Jan 2011</vt:lpstr>
      <vt:lpstr>NABERS – Jan 2011</vt:lpstr>
      <vt:lpstr>IPD Green Index</vt:lpstr>
      <vt:lpstr>IPD Green Index</vt:lpstr>
      <vt:lpstr>IPD Green Index</vt:lpstr>
      <vt:lpstr>IPD Green Index</vt:lpstr>
      <vt:lpstr>Slide 34</vt:lpstr>
      <vt:lpstr>Slide 35</vt:lpstr>
    </vt:vector>
  </TitlesOfParts>
  <Company>The University of Queensland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uqbhensl</dc:creator>
  <cp:lastModifiedBy>servicesaud</cp:lastModifiedBy>
  <cp:revision>23</cp:revision>
  <dcterms:created xsi:type="dcterms:W3CDTF">2009-04-03T07:53:58Z</dcterms:created>
  <dcterms:modified xsi:type="dcterms:W3CDTF">2011-06-16T20:17:52Z</dcterms:modified>
</cp:coreProperties>
</file>