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1" r:id="rId3"/>
    <p:sldId id="272" r:id="rId4"/>
    <p:sldId id="275" r:id="rId5"/>
    <p:sldId id="278" r:id="rId6"/>
    <p:sldId id="279" r:id="rId7"/>
    <p:sldId id="290" r:id="rId8"/>
    <p:sldId id="288" r:id="rId9"/>
    <p:sldId id="287" r:id="rId10"/>
    <p:sldId id="291" r:id="rId11"/>
    <p:sldId id="280" r:id="rId12"/>
    <p:sldId id="292" r:id="rId13"/>
    <p:sldId id="283" r:id="rId14"/>
    <p:sldId id="285" r:id="rId15"/>
    <p:sldId id="284" r:id="rId16"/>
    <p:sldId id="286" r:id="rId17"/>
    <p:sldId id="293" r:id="rId18"/>
    <p:sldId id="294" r:id="rId19"/>
    <p:sldId id="295" r:id="rId20"/>
    <p:sldId id="289" r:id="rId2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3AAC-E8E3-401A-B478-033FF0E73243}" type="datetimeFigureOut">
              <a:rPr lang="en-GB" smtClean="0"/>
              <a:t>14/06/2011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98D4-2090-4EAA-A335-77C6C22FCF3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855C-B82F-42F7-A614-FEE60646B701}" type="datetimeFigureOut">
              <a:rPr lang="en-GB" smtClean="0"/>
              <a:pPr/>
              <a:t>14/06/2011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5B35-CAE7-460A-9181-911D7081C6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36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1" y="4714876"/>
            <a:ext cx="48910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HBS-Device-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4"/>
          <p:cNvSpPr>
            <a:spLocks noChangeArrowheads="1"/>
          </p:cNvSpPr>
          <p:nvPr/>
        </p:nvSpPr>
        <p:spPr bwMode="hidden">
          <a:xfrm>
            <a:off x="0" y="-26988"/>
            <a:ext cx="9144000" cy="688498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600">
              <a:solidFill>
                <a:srgbClr val="F8F8F8"/>
              </a:solidFill>
              <a:latin typeface="Rdg Vesta" pitchFamily="2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FFFFF"/>
                </a:solidFill>
                <a:latin typeface="Rdg Vesta" pitchFamily="2" charset="0"/>
              </a:rPr>
              <a:t>© Henley Business School 2008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1pPr>
            <a:lvl2pPr marL="742950" indent="-28575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2pPr>
            <a:lvl3pPr marL="11430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3pPr>
            <a:lvl4pPr marL="16002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4pPr>
            <a:lvl5pPr marL="20574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smtClean="0">
                <a:solidFill>
                  <a:srgbClr val="FFFFFF"/>
                </a:solidFill>
              </a:rPr>
              <a:t>www.henley.reading.ac.uk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855663" y="333375"/>
            <a:ext cx="36718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1pPr>
            <a:lvl2pPr marL="742950" indent="-28575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2pPr>
            <a:lvl3pPr marL="11430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3pPr>
            <a:lvl4pPr marL="16002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4pPr>
            <a:lvl5pPr marL="2057400" indent="-228600" eaLnBrk="0" hangingPunct="0">
              <a:defRPr sz="8600">
                <a:solidFill>
                  <a:schemeClr val="bg1"/>
                </a:solidFill>
                <a:latin typeface="Rdg Vesta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50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b="1" smtClean="0">
                <a:solidFill>
                  <a:srgbClr val="FFFFFF"/>
                </a:solidFill>
              </a:rPr>
              <a:t>Real Estate &amp; Planning</a:t>
            </a: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0" y="2108200"/>
            <a:ext cx="9144000" cy="4340225"/>
            <a:chOff x="0" y="1328"/>
            <a:chExt cx="5760" cy="2734"/>
          </a:xfrm>
        </p:grpSpPr>
        <p:pic>
          <p:nvPicPr>
            <p:cNvPr id="10" name="Picture 58" descr="top-wav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8"/>
              <a:ext cx="576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9" descr="bottom-wave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0640"/>
            <a:stretch>
              <a:fillRect/>
            </a:stretch>
          </p:blipFill>
          <p:spPr bwMode="auto">
            <a:xfrm>
              <a:off x="0" y="1498"/>
              <a:ext cx="5760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64" descr="HBS-Device-Rever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3381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Rdg Vesta" pitchFamily="50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981A4-E608-48D2-B016-5EE22320D5BD}" type="datetime4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 June 2011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5544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D2E9-9823-40A4-8881-7B53A11D1B57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649541"/>
      </p:ext>
    </p:extLst>
  </p:cSld>
  <p:clrMapOvr>
    <a:masterClrMapping/>
  </p:clrMapOvr>
  <p:transition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710B-77FA-472A-B2B2-644687634278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255597"/>
      </p:ext>
    </p:extLst>
  </p:cSld>
  <p:clrMapOvr>
    <a:masterClrMapping/>
  </p:clrMapOvr>
  <p:transition advClick="0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5650" y="274638"/>
            <a:ext cx="61928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6002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97425" y="16002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5650" y="38481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3848100"/>
            <a:ext cx="3889375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57F5-5487-4B0E-83BD-1DBBCB2AFE36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731648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8AD8-C1BB-4809-9718-82A0D277D6FA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402278"/>
      </p:ext>
    </p:extLst>
  </p:cSld>
  <p:clrMapOvr>
    <a:masterClrMapping/>
  </p:clrMapOvr>
  <p:transition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4353-21E3-46E8-9BA8-85B171A5E717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7697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B123-F61E-4278-B51B-E718353BF833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3018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DA3B-B8B9-49DC-B4B5-BE3A7B29BF21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7963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2A7B-A156-4350-891C-DB23E62C7606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593967"/>
      </p:ext>
    </p:extLst>
  </p:cSld>
  <p:clrMapOvr>
    <a:masterClrMapping/>
  </p:clrMapOvr>
  <p:transition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94F6-948B-4ED8-910F-B968E69F124E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044269"/>
      </p:ext>
    </p:extLst>
  </p:cSld>
  <p:clrMapOvr>
    <a:masterClrMapping/>
  </p:clrMapOvr>
  <p:transition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998D-EBB7-4AEC-9130-C89E483FCC32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433016"/>
      </p:ext>
    </p:extLst>
  </p:cSld>
  <p:clrMapOvr>
    <a:masterClrMapping/>
  </p:clrMapOvr>
  <p:transition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BA06-616E-4DBD-A1E2-EDF7B6E7A596}" type="slidenum">
              <a:rPr lang="en-GB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187345"/>
      </p:ext>
    </p:extLst>
  </p:cSld>
  <p:clrMapOvr>
    <a:masterClrMapping/>
  </p:clrMapOvr>
  <p:transition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7" descr="HBS-Device-Outl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dg Vesta" pitchFamily="50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D67B5-7786-474A-80E2-96C4953E2779}" type="slidenum">
              <a:rPr lang="en-GB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8F8F8"/>
              </a:solidFill>
            </a:endParaRPr>
          </a:p>
        </p:txBody>
      </p: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8F8F8"/>
                </a:solidFill>
                <a:latin typeface="Rdg Vesta" pitchFamily="2" charset="0"/>
              </a:rPr>
              <a:t>Insert footer on Slide Master</a:t>
            </a:r>
          </a:p>
        </p:txBody>
      </p:sp>
      <p:sp>
        <p:nvSpPr>
          <p:cNvPr id="3078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600">
              <a:solidFill>
                <a:srgbClr val="F8F8F8"/>
              </a:solidFill>
              <a:latin typeface="Rdg Vesta" pitchFamily="2" charset="0"/>
            </a:endParaRPr>
          </a:p>
        </p:txBody>
      </p:sp>
      <p:sp>
        <p:nvSpPr>
          <p:cNvPr id="3079" name="Rectangle 70"/>
          <p:cNvSpPr>
            <a:spLocks noChangeArrowheads="1"/>
          </p:cNvSpPr>
          <p:nvPr/>
        </p:nvSpPr>
        <p:spPr bwMode="hidden">
          <a:xfrm>
            <a:off x="7164388" y="0"/>
            <a:ext cx="1979612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600">
              <a:solidFill>
                <a:srgbClr val="F8F8F8"/>
              </a:solidFill>
              <a:latin typeface="Rdg Vesta" pitchFamily="2" charset="0"/>
            </a:endParaRPr>
          </a:p>
        </p:txBody>
      </p:sp>
      <p:pic>
        <p:nvPicPr>
          <p:cNvPr id="4104" name="Picture 71" descr="HBS-Device-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9095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50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928938"/>
            <a:ext cx="7920037" cy="18034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Property Markets and Urban Development: A </a:t>
            </a:r>
            <a:r>
              <a:rPr lang="en-GB" sz="3600" dirty="0"/>
              <a:t>C</a:t>
            </a:r>
            <a:r>
              <a:rPr lang="en-GB" sz="3600" dirty="0" smtClean="0"/>
              <a:t>ase </a:t>
            </a:r>
            <a:r>
              <a:rPr lang="en-GB" sz="3600" dirty="0"/>
              <a:t>S</a:t>
            </a:r>
            <a:r>
              <a:rPr lang="en-GB" sz="3600" dirty="0" smtClean="0"/>
              <a:t>tudy of Central Area Office Development in Manchester and Reading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941168"/>
            <a:ext cx="7920038" cy="1358032"/>
          </a:xfrm>
        </p:spPr>
        <p:txBody>
          <a:bodyPr/>
          <a:lstStyle/>
          <a:p>
            <a:pPr defTabSz="3810000" eaLnBrk="1" hangingPunct="1"/>
            <a:r>
              <a:rPr lang="en-GB" sz="3200" b="1" dirty="0" err="1" smtClean="0"/>
              <a:t>Éamonn</a:t>
            </a:r>
            <a:r>
              <a:rPr lang="en-GB" sz="3200" b="1" dirty="0" smtClean="0"/>
              <a:t> D’Arcy</a:t>
            </a:r>
          </a:p>
          <a:p>
            <a:pPr defTabSz="3810000" eaLnBrk="1" hangingPunct="1"/>
            <a:r>
              <a:rPr lang="en-GB" sz="2400" b="1" dirty="0" smtClean="0"/>
              <a:t>CBRE Fellow in International Real Estate</a:t>
            </a:r>
          </a:p>
          <a:p>
            <a:pPr defTabSz="3810000" eaLnBrk="1" hangingPunct="1"/>
            <a:endParaRPr lang="en-GB" sz="2400" b="1" dirty="0" smtClean="0"/>
          </a:p>
          <a:p>
            <a:pPr defTabSz="3810000" eaLnBrk="1" hangingPunct="1"/>
            <a:endParaRPr lang="en-GB" sz="2400" b="1" dirty="0" smtClean="0"/>
          </a:p>
          <a:p>
            <a:pPr defTabSz="3810000" eaLnBrk="1" hangingPunct="1"/>
            <a:r>
              <a:rPr lang="en-GB" sz="2400" b="1" dirty="0" smtClean="0"/>
              <a:t>	</a:t>
            </a:r>
            <a:endParaRPr lang="en-GB" sz="2400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>
                <a:solidFill>
                  <a:schemeClr val="bg1"/>
                </a:solidFill>
                <a:latin typeface="Rdg Vesta" pitchFamily="2" charset="0"/>
              </a:defRPr>
            </a:lvl1pPr>
            <a:lvl2pPr marL="742950" indent="-285750" eaLnBrk="0" hangingPunct="0">
              <a:defRPr sz="8600">
                <a:solidFill>
                  <a:schemeClr val="bg1"/>
                </a:solidFill>
                <a:latin typeface="Rdg Vesta" pitchFamily="2" charset="0"/>
              </a:defRPr>
            </a:lvl2pPr>
            <a:lvl3pPr marL="1143000" indent="-228600" eaLnBrk="0" hangingPunct="0">
              <a:defRPr sz="8600">
                <a:solidFill>
                  <a:schemeClr val="bg1"/>
                </a:solidFill>
                <a:latin typeface="Rdg Vesta" pitchFamily="2" charset="0"/>
              </a:defRPr>
            </a:lvl3pPr>
            <a:lvl4pPr marL="1600200" indent="-228600" eaLnBrk="0" hangingPunct="0">
              <a:defRPr sz="8600">
                <a:solidFill>
                  <a:schemeClr val="bg1"/>
                </a:solidFill>
                <a:latin typeface="Rdg Vesta" pitchFamily="2" charset="0"/>
              </a:defRPr>
            </a:lvl4pPr>
            <a:lvl5pPr marL="2057400" indent="-228600" eaLnBrk="0" hangingPunct="0">
              <a:defRPr sz="8600">
                <a:solidFill>
                  <a:schemeClr val="bg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bg1"/>
                </a:solidFill>
                <a:latin typeface="Rdg Vesta" pitchFamily="2" charset="0"/>
              </a:defRPr>
            </a:lvl9pPr>
          </a:lstStyle>
          <a:p>
            <a:pPr eaLnBrk="1" hangingPunct="1"/>
            <a:fld id="{528DA964-FC26-4FEC-B0FD-459876E51A6C}" type="datetime4">
              <a:rPr lang="en-GB" sz="1400" smtClean="0">
                <a:solidFill>
                  <a:srgbClr val="FFFFFF"/>
                </a:solidFill>
              </a:rPr>
              <a:pPr eaLnBrk="1" hangingPunct="1"/>
              <a:t>14 June 2011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3656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Capacity of </a:t>
            </a:r>
            <a:br>
              <a:rPr lang="en-GB" dirty="0"/>
            </a:br>
            <a:r>
              <a:rPr lang="en-GB" dirty="0"/>
              <a:t>Local Property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 Dependency Legacies </a:t>
            </a:r>
          </a:p>
          <a:p>
            <a:pPr lvl="1"/>
            <a:r>
              <a:rPr lang="en-GB" dirty="0"/>
              <a:t>History Matters </a:t>
            </a:r>
          </a:p>
          <a:p>
            <a:pPr lvl="2"/>
            <a:r>
              <a:rPr lang="en-GB" dirty="0"/>
              <a:t>Characteristics of existing </a:t>
            </a:r>
            <a:r>
              <a:rPr lang="en-GB" dirty="0" smtClean="0"/>
              <a:t>built environment </a:t>
            </a:r>
          </a:p>
          <a:p>
            <a:pPr lvl="3"/>
            <a:r>
              <a:rPr lang="en-GB" dirty="0" smtClean="0"/>
              <a:t>Size and characteristics  of existing office </a:t>
            </a:r>
            <a:r>
              <a:rPr lang="en-GB" dirty="0"/>
              <a:t>agglomeration </a:t>
            </a:r>
          </a:p>
          <a:p>
            <a:pPr lvl="2"/>
            <a:r>
              <a:rPr lang="en-GB" dirty="0"/>
              <a:t>Timing of past development decisions  </a:t>
            </a:r>
            <a:endParaRPr lang="en-GB" dirty="0" smtClean="0"/>
          </a:p>
          <a:p>
            <a:pPr lvl="3"/>
            <a:r>
              <a:rPr lang="en-GB" dirty="0" smtClean="0"/>
              <a:t>implications </a:t>
            </a:r>
            <a:r>
              <a:rPr lang="en-GB" dirty="0"/>
              <a:t>for land use change</a:t>
            </a:r>
            <a:r>
              <a:rPr lang="en-GB" dirty="0" smtClean="0"/>
              <a:t>.</a:t>
            </a:r>
          </a:p>
          <a:p>
            <a:pPr lvl="3"/>
            <a:r>
              <a:rPr lang="en-GB" dirty="0" smtClean="0"/>
              <a:t> determines the set of feasible development opportunities</a:t>
            </a:r>
          </a:p>
          <a:p>
            <a:pPr lvl="2"/>
            <a:r>
              <a:rPr lang="en-GB" dirty="0" smtClean="0"/>
              <a:t>Characteristics of  the urban amenity bundle</a:t>
            </a:r>
          </a:p>
          <a:p>
            <a:pPr lvl="3"/>
            <a:r>
              <a:rPr lang="en-GB" dirty="0" smtClean="0"/>
              <a:t>Past development decisions related to residential, retail and leisure </a:t>
            </a:r>
          </a:p>
          <a:p>
            <a:pPr lvl="3"/>
            <a:r>
              <a:rPr lang="en-GB" dirty="0" smtClean="0"/>
              <a:t>Employer and Employee amenity preferences </a:t>
            </a:r>
          </a:p>
          <a:p>
            <a:pPr lvl="3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5821269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Exogenous Factors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and International Economic Drives </a:t>
            </a:r>
          </a:p>
          <a:p>
            <a:r>
              <a:rPr lang="en-GB" dirty="0" smtClean="0"/>
              <a:t>Financial Markets</a:t>
            </a:r>
          </a:p>
          <a:p>
            <a:pPr lvl="1"/>
            <a:r>
              <a:rPr lang="en-GB" dirty="0" smtClean="0"/>
              <a:t>Liquidity  - access to capital </a:t>
            </a:r>
          </a:p>
          <a:p>
            <a:pPr lvl="1"/>
            <a:r>
              <a:rPr lang="en-GB" dirty="0" smtClean="0"/>
              <a:t>Sources of capital for real estate investment</a:t>
            </a:r>
            <a:endParaRPr lang="en-GB" dirty="0"/>
          </a:p>
          <a:p>
            <a:r>
              <a:rPr lang="en-GB" dirty="0" smtClean="0"/>
              <a:t>Wider Market circumstances</a:t>
            </a:r>
          </a:p>
          <a:p>
            <a:pPr lvl="1"/>
            <a:r>
              <a:rPr lang="en-GB" dirty="0" smtClean="0"/>
              <a:t>Property market </a:t>
            </a:r>
            <a:r>
              <a:rPr lang="en-GB" dirty="0"/>
              <a:t> </a:t>
            </a:r>
            <a:r>
              <a:rPr lang="en-GB" dirty="0" smtClean="0"/>
              <a:t>characteristics in </a:t>
            </a:r>
            <a:r>
              <a:rPr lang="en-GB" dirty="0"/>
              <a:t>c</a:t>
            </a:r>
            <a:r>
              <a:rPr lang="en-GB" dirty="0" smtClean="0"/>
              <a:t>ompeting locations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4694920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Manchester and Reading </a:t>
            </a:r>
          </a:p>
          <a:p>
            <a:r>
              <a:rPr lang="en-GB" dirty="0" smtClean="0"/>
              <a:t>Obvious urban development differences</a:t>
            </a:r>
          </a:p>
          <a:p>
            <a:pPr lvl="1"/>
            <a:r>
              <a:rPr lang="en-GB" dirty="0" smtClean="0"/>
              <a:t>In particular in terms of urban hierarchy </a:t>
            </a:r>
          </a:p>
          <a:p>
            <a:r>
              <a:rPr lang="en-GB" dirty="0" smtClean="0"/>
              <a:t>But with some similarities</a:t>
            </a:r>
          </a:p>
          <a:p>
            <a:pPr lvl="1"/>
            <a:r>
              <a:rPr lang="en-GB" dirty="0" smtClean="0"/>
              <a:t>Constrained locations with numerous substitutable locations within close proximity</a:t>
            </a:r>
          </a:p>
          <a:p>
            <a:r>
              <a:rPr lang="en-GB" dirty="0"/>
              <a:t>B</a:t>
            </a:r>
            <a:r>
              <a:rPr lang="en-GB" dirty="0" smtClean="0"/>
              <a:t>oth have a clear focus on central </a:t>
            </a:r>
            <a:r>
              <a:rPr lang="en-GB" dirty="0"/>
              <a:t>a</a:t>
            </a:r>
            <a:r>
              <a:rPr lang="en-GB" dirty="0" smtClean="0"/>
              <a:t>rea </a:t>
            </a:r>
            <a:r>
              <a:rPr lang="en-GB" dirty="0"/>
              <a:t>o</a:t>
            </a:r>
            <a:r>
              <a:rPr lang="en-GB" dirty="0" smtClean="0"/>
              <a:t>ffice development as a key dynamic of urban development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775801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180794"/>
              </p:ext>
            </p:extLst>
          </p:nvPr>
        </p:nvGraphicFramePr>
        <p:xfrm>
          <a:off x="166608" y="332656"/>
          <a:ext cx="4206821" cy="4272459"/>
        </p:xfrm>
        <a:graphic>
          <a:graphicData uri="http://schemas.openxmlformats.org/presentationml/2006/ole">
            <p:oleObj spid="_x0000_s1035" name="Photo Editor Photo" r:id="rId3" imgW="13838095" imgH="13003440" progId="">
              <p:embed/>
            </p:oleObj>
          </a:graphicData>
        </a:graphic>
      </p:graphicFrame>
      <p:pic>
        <p:nvPicPr>
          <p:cNvPr id="6" name="Picture 11" descr="Reading con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9" r="20639"/>
          <a:stretch>
            <a:fillRect/>
          </a:stretch>
        </p:blipFill>
        <p:spPr bwMode="auto">
          <a:xfrm>
            <a:off x="424137" y="3896763"/>
            <a:ext cx="3168352" cy="262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EY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680" y="1772816"/>
            <a:ext cx="4857283" cy="388843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5976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Reading Spatial Context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348580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patial Strate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787663" cy="5733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all Buildings Diagram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04456" cy="3147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1340768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Reading Central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652050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49248"/>
            <a:ext cx="8460432" cy="5316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1579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Manchester Spatial Context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988800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80728"/>
            <a:ext cx="7488832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36022"/>
            <a:ext cx="27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Manchester Central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704742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the information exchange characteristics  of office occupier in both cities both locations are sensitive to cost considerations </a:t>
            </a:r>
          </a:p>
          <a:p>
            <a:pPr lvl="1"/>
            <a:r>
              <a:rPr lang="en-GB" dirty="0" smtClean="0"/>
              <a:t>Manchester to both labour and property costs, Reading to property costs </a:t>
            </a:r>
          </a:p>
          <a:p>
            <a:r>
              <a:rPr lang="en-GB" dirty="0" smtClean="0"/>
              <a:t>Actor characteristics and relationships broadly positive in both locations </a:t>
            </a:r>
          </a:p>
          <a:p>
            <a:pPr lvl="1"/>
            <a:r>
              <a:rPr lang="en-GB" dirty="0" smtClean="0"/>
              <a:t>Well capitalised national players with some local sector specialists </a:t>
            </a:r>
          </a:p>
          <a:p>
            <a:pPr lvl="1"/>
            <a:r>
              <a:rPr lang="en-GB" dirty="0" err="1" smtClean="0"/>
              <a:t>Facilitatory</a:t>
            </a:r>
            <a:r>
              <a:rPr lang="en-GB" dirty="0" smtClean="0"/>
              <a:t> regulatory and policy contexts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28177778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Path dependency legacies are broadly positive</a:t>
            </a:r>
          </a:p>
          <a:p>
            <a:pPr lvl="1"/>
            <a:r>
              <a:rPr lang="en-GB" dirty="0" smtClean="0"/>
              <a:t>Existing office agglomerations a very positive legacy as a basis for growth</a:t>
            </a:r>
          </a:p>
          <a:p>
            <a:pPr lvl="1"/>
            <a:r>
              <a:rPr lang="en-GB" dirty="0" smtClean="0"/>
              <a:t>Renewal or redevelopment of 1960s stock a key context in shaping development opportunities both locations</a:t>
            </a:r>
          </a:p>
          <a:p>
            <a:pPr lvl="1"/>
            <a:r>
              <a:rPr lang="en-GB" dirty="0" smtClean="0"/>
              <a:t>Significant renewal of residential and retail space in both locations –  the amenity bundle  offered by central areas of both locations has been considerable enhanced in recent years </a:t>
            </a:r>
          </a:p>
          <a:p>
            <a:pPr lvl="1"/>
            <a:r>
              <a:rPr lang="en-GB" dirty="0" smtClean="0"/>
              <a:t>Competition for space with alternatives uses a negative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6809577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Timing a positive in Manchester and a negative in Reading</a:t>
            </a:r>
          </a:p>
          <a:p>
            <a:r>
              <a:rPr lang="en-GB" dirty="0" smtClean="0"/>
              <a:t>Take-up in Manchester very resilient despite a negative economic climate. </a:t>
            </a:r>
          </a:p>
          <a:p>
            <a:r>
              <a:rPr lang="en-GB" dirty="0" smtClean="0"/>
              <a:t>Manchester more vulnerable to current economic circumstances due to dependence on the public sector </a:t>
            </a:r>
          </a:p>
          <a:p>
            <a:r>
              <a:rPr lang="en-GB" dirty="0" smtClean="0"/>
              <a:t>Significant competitive pressures from competing   locations in both cases – Manchester more vulnerable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25294709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552952" cy="1143000"/>
          </a:xfrm>
        </p:spPr>
        <p:txBody>
          <a:bodyPr/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Introduction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637112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Property Markets and Urban Competitiveness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Outputs – Built Space, Pricing, Problems of  Market Failure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Process of Territorial  Competition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Ability to attract and retain advanced services a key dynamic of urban growth and development in both primary and secondary centres.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Importance of a built environment which is equipped to meet the needs of such activities a key prerequisite for growth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Role of urban amenities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Characteristics of amenity bundle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Simple arguments but in reality much more complex</a:t>
            </a:r>
          </a:p>
        </p:txBody>
      </p:sp>
    </p:spTree>
    <p:extLst>
      <p:ext uri="{BB962C8B-B14F-4D97-AF65-F5344CB8AC3E}">
        <p14:creationId xmlns:p14="http://schemas.microsoft.com/office/powerpoint/2010/main" xmlns="" val="185211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Concluding Remarks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Paper provides a clear rationale for office based urban development strategies </a:t>
            </a:r>
          </a:p>
          <a:p>
            <a:r>
              <a:rPr lang="en-GB" dirty="0" smtClean="0"/>
              <a:t> But success depends on </a:t>
            </a:r>
          </a:p>
          <a:p>
            <a:pPr lvl="1"/>
            <a:r>
              <a:rPr lang="en-GB" dirty="0" smtClean="0"/>
              <a:t>The need to understand the information exchange characterises of the office based services which have to be accommodated or attracted and their consequent  sensitivity  to price (cost ) vs. location. </a:t>
            </a:r>
          </a:p>
          <a:p>
            <a:pPr lvl="1"/>
            <a:r>
              <a:rPr lang="en-GB" dirty="0" smtClean="0"/>
              <a:t>Institutional  capacity of local property markets not just actor relationships but also path dependency legacies </a:t>
            </a:r>
          </a:p>
          <a:p>
            <a:pPr lvl="1">
              <a:buFontTx/>
              <a:buChar char="-"/>
            </a:pPr>
            <a:r>
              <a:rPr lang="en-GB" dirty="0" smtClean="0"/>
              <a:t>Timing but also an understanding of competing locations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8628089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Problem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7931150" cy="4736554"/>
          </a:xfrm>
        </p:spPr>
        <p:txBody>
          <a:bodyPr/>
          <a:lstStyle/>
          <a:p>
            <a:pPr marL="400050"/>
            <a:r>
              <a:rPr lang="en-GB" dirty="0" smtClean="0"/>
              <a:t>Key issue of adjustment in the real property market </a:t>
            </a:r>
          </a:p>
          <a:p>
            <a:pPr marL="800100" lvl="1"/>
            <a:r>
              <a:rPr lang="en-GB" dirty="0" smtClean="0"/>
              <a:t>Supply side very problematic  </a:t>
            </a:r>
          </a:p>
          <a:p>
            <a:pPr marL="800100" lvl="1"/>
            <a:r>
              <a:rPr lang="en-GB" dirty="0" smtClean="0"/>
              <a:t>Institutional capacity</a:t>
            </a:r>
          </a:p>
          <a:p>
            <a:pPr marL="800100" lvl="1"/>
            <a:r>
              <a:rPr lang="en-GB" dirty="0" smtClean="0"/>
              <a:t>Path dependencies in the urban built environment</a:t>
            </a:r>
          </a:p>
          <a:p>
            <a:pPr marL="400050"/>
            <a:r>
              <a:rPr lang="en-GB" dirty="0" smtClean="0"/>
              <a:t>Result mismatch between accommodation requirements and stock characteristics </a:t>
            </a:r>
          </a:p>
          <a:p>
            <a:pPr marL="800100" lvl="1"/>
            <a:r>
              <a:rPr lang="en-GB" dirty="0" smtClean="0"/>
              <a:t>Periods of over and under-pricing</a:t>
            </a:r>
          </a:p>
          <a:p>
            <a:pPr marL="800100" lvl="1"/>
            <a:r>
              <a:rPr lang="en-GB" dirty="0" smtClean="0"/>
              <a:t>Periods of over and under production of space</a:t>
            </a:r>
          </a:p>
          <a:p>
            <a:pPr marL="800100" lvl="1"/>
            <a:r>
              <a:rPr lang="en-GB" dirty="0" smtClean="0"/>
              <a:t>Cycles, rents, investment, development, market failure</a:t>
            </a:r>
          </a:p>
          <a:p>
            <a:pPr marL="800100" lvl="1"/>
            <a:endParaRPr lang="en-GB" dirty="0" smtClean="0"/>
          </a:p>
          <a:p>
            <a:pPr marL="800100" lvl="1"/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983038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/>
            <a:r>
              <a:rPr lang="en-GB" dirty="0" smtClean="0"/>
              <a:t>Paper attempts to further our understanding of the role played by property markets as determinants of urban development</a:t>
            </a:r>
          </a:p>
          <a:p>
            <a:pPr marL="457200"/>
            <a:r>
              <a:rPr lang="en-GB" dirty="0" smtClean="0">
                <a:latin typeface="Arial" pitchFamily="34" charset="0"/>
                <a:cs typeface="Arial" pitchFamily="34" charset="0"/>
              </a:rPr>
              <a:t>Case study analysis of central area office development in Manchester and Reading</a:t>
            </a:r>
          </a:p>
          <a:p>
            <a:pPr marL="457200"/>
            <a:r>
              <a:rPr lang="en-GB" dirty="0" smtClean="0">
                <a:latin typeface="Arial" pitchFamily="34" charset="0"/>
                <a:cs typeface="Arial" pitchFamily="34" charset="0"/>
              </a:rPr>
              <a:t>Evidence on how the production of office space is driven by a complex combination of factors related to the institutional structure and capacity of local property markets interacting with wider market circumstances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35433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effective are urban restructuring strategies based on central area office development as positive contributors to urban growth and development. </a:t>
            </a:r>
          </a:p>
          <a:p>
            <a:endParaRPr lang="en-GB" dirty="0"/>
          </a:p>
          <a:p>
            <a:r>
              <a:rPr lang="en-GB" dirty="0" smtClean="0"/>
              <a:t>Insights into the role played by property markets as both facilitators and inhibitors of urban development.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668932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Offices and Urban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56792"/>
            <a:ext cx="7931150" cy="4386808"/>
          </a:xfrm>
        </p:spPr>
        <p:txBody>
          <a:bodyPr/>
          <a:lstStyle/>
          <a:p>
            <a:pPr marL="457200"/>
            <a:r>
              <a:rPr lang="en-GB" dirty="0" smtClean="0"/>
              <a:t>Growth in office based  services a key dynamic of contemporary employment growth in developed economics and by implication urban development </a:t>
            </a:r>
          </a:p>
          <a:p>
            <a:pPr marL="457200"/>
            <a:r>
              <a:rPr lang="en-GB" dirty="0" smtClean="0"/>
              <a:t>Three Key areas of focus </a:t>
            </a:r>
          </a:p>
          <a:p>
            <a:pPr marL="857250" lvl="1"/>
            <a:r>
              <a:rPr lang="en-GB" dirty="0" smtClean="0"/>
              <a:t>The location dynamics of office based services</a:t>
            </a:r>
          </a:p>
          <a:p>
            <a:pPr marL="857250" lvl="1"/>
            <a:r>
              <a:rPr lang="en-GB" dirty="0" smtClean="0"/>
              <a:t>The institutional capacity of local property markets</a:t>
            </a:r>
          </a:p>
          <a:p>
            <a:pPr marL="857250" lvl="1"/>
            <a:r>
              <a:rPr lang="en-GB" dirty="0" smtClean="0"/>
              <a:t>Exogenous factors </a:t>
            </a:r>
          </a:p>
        </p:txBody>
      </p:sp>
    </p:spTree>
    <p:extLst>
      <p:ext uri="{BB962C8B-B14F-4D97-AF65-F5344CB8AC3E}">
        <p14:creationId xmlns:p14="http://schemas.microsoft.com/office/powerpoint/2010/main" xmlns="" val="1149822483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Location </a:t>
            </a:r>
            <a:r>
              <a:rPr lang="en-GB" dirty="0"/>
              <a:t>D</a:t>
            </a:r>
            <a:r>
              <a:rPr lang="en-GB" dirty="0" smtClean="0"/>
              <a:t>ynamics of </a:t>
            </a:r>
            <a:br>
              <a:rPr lang="en-GB" dirty="0" smtClean="0"/>
            </a:br>
            <a:r>
              <a:rPr lang="en-GB" dirty="0" smtClean="0"/>
              <a:t>Office </a:t>
            </a:r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S</a:t>
            </a:r>
            <a:r>
              <a:rPr lang="en-GB" dirty="0" smtClean="0"/>
              <a:t>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Traditionally </a:t>
            </a:r>
            <a:r>
              <a:rPr lang="en-GB" dirty="0"/>
              <a:t>strong agglomerative tendencies in the urban core </a:t>
            </a:r>
          </a:p>
          <a:p>
            <a:r>
              <a:rPr lang="en-GB" dirty="0"/>
              <a:t>But the rationale of  changes in information technology has increased the feasible set of office locations and the range of locations where office based service activities can be produced</a:t>
            </a:r>
          </a:p>
          <a:p>
            <a:pPr lvl="4"/>
            <a:r>
              <a:rPr lang="en-GB" dirty="0"/>
              <a:t>The home. The beach etc. </a:t>
            </a:r>
            <a:endParaRPr lang="en-GB" dirty="0" smtClean="0"/>
          </a:p>
          <a:p>
            <a:r>
              <a:rPr lang="en-GB" dirty="0"/>
              <a:t>To get a better handle on location requirements it is important to understand the characteristics of office based services </a:t>
            </a:r>
          </a:p>
          <a:p>
            <a:pPr lvl="4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814034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192838" cy="1080120"/>
          </a:xfrm>
        </p:spPr>
        <p:txBody>
          <a:bodyPr/>
          <a:lstStyle/>
          <a:p>
            <a:r>
              <a:rPr lang="en-GB" dirty="0" smtClean="0"/>
              <a:t>The Office </a:t>
            </a:r>
            <a:r>
              <a:rPr lang="en-GB" dirty="0"/>
              <a:t>as </a:t>
            </a:r>
            <a:r>
              <a:rPr lang="en-GB" dirty="0" smtClean="0"/>
              <a:t>Nexus </a:t>
            </a:r>
            <a:r>
              <a:rPr lang="en-GB" dirty="0"/>
              <a:t>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Information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56792"/>
            <a:ext cx="7931150" cy="4386808"/>
          </a:xfrm>
        </p:spPr>
        <p:txBody>
          <a:bodyPr/>
          <a:lstStyle/>
          <a:p>
            <a:r>
              <a:rPr lang="en-GB" dirty="0" smtClean="0"/>
              <a:t>What happens in offices?  A nexus </a:t>
            </a:r>
            <a:r>
              <a:rPr lang="en-GB" dirty="0"/>
              <a:t>of Information </a:t>
            </a:r>
            <a:r>
              <a:rPr lang="en-GB" dirty="0" smtClean="0"/>
              <a:t>exchange</a:t>
            </a:r>
          </a:p>
          <a:p>
            <a:r>
              <a:rPr lang="en-GB" dirty="0" smtClean="0"/>
              <a:t>Location requirements  </a:t>
            </a:r>
            <a:r>
              <a:rPr lang="en-GB" dirty="0"/>
              <a:t>reflects the characteristics of the exchange</a:t>
            </a:r>
          </a:p>
          <a:p>
            <a:pPr lvl="2"/>
            <a:r>
              <a:rPr lang="en-GB" dirty="0" smtClean="0"/>
              <a:t>Tacit Knowledge – Face to Face – Location Matters</a:t>
            </a:r>
          </a:p>
          <a:p>
            <a:pPr lvl="3"/>
            <a:r>
              <a:rPr lang="en-GB" dirty="0" smtClean="0"/>
              <a:t>Financial and Professional Business Services </a:t>
            </a:r>
            <a:endParaRPr lang="en-GB" dirty="0"/>
          </a:p>
          <a:p>
            <a:pPr lvl="2"/>
            <a:r>
              <a:rPr lang="en-GB" dirty="0"/>
              <a:t>Routine – Codified Knowledge </a:t>
            </a:r>
            <a:r>
              <a:rPr lang="en-GB" dirty="0" smtClean="0"/>
              <a:t>– Location less important – search for the least cost location </a:t>
            </a:r>
          </a:p>
          <a:p>
            <a:pPr lvl="2"/>
            <a:r>
              <a:rPr lang="en-GB" dirty="0" smtClean="0"/>
              <a:t>Many activities combine both types of exchange so location still matters but occupiers maybe quite price sensitive within a location and between substitute locations</a:t>
            </a:r>
            <a:endParaRPr lang="en-GB" dirty="0"/>
          </a:p>
          <a:p>
            <a:pPr lvl="2"/>
            <a:r>
              <a:rPr lang="en-GB" dirty="0" smtClean="0"/>
              <a:t>In secondary </a:t>
            </a:r>
            <a:r>
              <a:rPr lang="en-GB" dirty="0"/>
              <a:t>cities – office characteristics  </a:t>
            </a:r>
            <a:r>
              <a:rPr lang="en-GB" dirty="0" smtClean="0"/>
              <a:t>fit well this latter category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752010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Capacity of </a:t>
            </a:r>
            <a:br>
              <a:rPr lang="en-GB" dirty="0" smtClean="0"/>
            </a:br>
            <a:r>
              <a:rPr lang="en-GB" dirty="0" smtClean="0"/>
              <a:t>Local Property Markets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GB" dirty="0"/>
              <a:t>Actor Characteristics </a:t>
            </a:r>
            <a:r>
              <a:rPr lang="en-GB" dirty="0" smtClean="0"/>
              <a:t>and Relationships</a:t>
            </a:r>
          </a:p>
          <a:p>
            <a:pPr marL="800100" lvl="1"/>
            <a:r>
              <a:rPr lang="en-GB" dirty="0" smtClean="0"/>
              <a:t>Public</a:t>
            </a:r>
          </a:p>
          <a:p>
            <a:pPr marL="1200150" lvl="2"/>
            <a:r>
              <a:rPr lang="en-GB" dirty="0"/>
              <a:t>Regulatory and Policy Contexts </a:t>
            </a:r>
            <a:endParaRPr lang="en-GB" dirty="0" smtClean="0"/>
          </a:p>
          <a:p>
            <a:pPr marL="800100" lvl="1"/>
            <a:r>
              <a:rPr lang="en-GB" dirty="0" smtClean="0"/>
              <a:t>Private </a:t>
            </a:r>
          </a:p>
          <a:p>
            <a:pPr marL="1200150" lvl="2"/>
            <a:r>
              <a:rPr lang="en-GB" dirty="0" smtClean="0"/>
              <a:t>Investors; Developers</a:t>
            </a:r>
          </a:p>
          <a:p>
            <a:pPr marL="800100" lvl="1"/>
            <a:r>
              <a:rPr lang="en-GB" dirty="0" smtClean="0"/>
              <a:t>Traditional Models of the Development Process 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261124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Bright colours jl 1">
      <a:dk1>
        <a:srgbClr val="000000"/>
      </a:dk1>
      <a:lt1>
        <a:srgbClr val="F8F8F8"/>
      </a:lt1>
      <a:dk2>
        <a:srgbClr val="0F5C9D"/>
      </a:dk2>
      <a:lt2>
        <a:srgbClr val="0F5C9D"/>
      </a:lt2>
      <a:accent1>
        <a:srgbClr val="0F5C9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AB5CC"/>
      </a:accent5>
      <a:accent6>
        <a:srgbClr val="737373"/>
      </a:accent6>
      <a:hlink>
        <a:srgbClr val="0F5C9D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0F5C9D"/>
        </a:dk2>
        <a:lt2>
          <a:srgbClr val="0F5C9D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12AC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885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Theme2</vt:lpstr>
      <vt:lpstr>Photo Editor Photo</vt:lpstr>
      <vt:lpstr>Property Markets and Urban Development: A Case Study of Central Area Office Development in Manchester and Reading</vt:lpstr>
      <vt:lpstr>Introduction </vt:lpstr>
      <vt:lpstr>The Problem</vt:lpstr>
      <vt:lpstr>Objectives </vt:lpstr>
      <vt:lpstr>Objectives </vt:lpstr>
      <vt:lpstr>Offices and Urban Development </vt:lpstr>
      <vt:lpstr>The Location Dynamics of  Office Based Services</vt:lpstr>
      <vt:lpstr>The Office as Nexus of  Information Exchange</vt:lpstr>
      <vt:lpstr>Institutional Capacity of  Local Property Markets </vt:lpstr>
      <vt:lpstr>Institutional Capacity of  Local Property Markets </vt:lpstr>
      <vt:lpstr>Exogenous Factors </vt:lpstr>
      <vt:lpstr>Case Studies</vt:lpstr>
      <vt:lpstr>Slide 13</vt:lpstr>
      <vt:lpstr>Slide 14</vt:lpstr>
      <vt:lpstr>Slide 15</vt:lpstr>
      <vt:lpstr>Slide 16</vt:lpstr>
      <vt:lpstr>Some Key Results</vt:lpstr>
      <vt:lpstr>Some Key Results </vt:lpstr>
      <vt:lpstr>Some Key Results </vt:lpstr>
      <vt:lpstr>Concluding Remarks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Full-Time MSc Real Estate Programme: An Introduction</dc:title>
  <dc:creator>lesdarcy</dc:creator>
  <cp:lastModifiedBy>lesdarcy</cp:lastModifiedBy>
  <cp:revision>53</cp:revision>
  <dcterms:created xsi:type="dcterms:W3CDTF">2011-03-25T08:07:42Z</dcterms:created>
  <dcterms:modified xsi:type="dcterms:W3CDTF">2011-06-14T10:14:51Z</dcterms:modified>
</cp:coreProperties>
</file>