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9" r:id="rId2"/>
    <p:sldId id="291" r:id="rId3"/>
    <p:sldId id="292" r:id="rId4"/>
    <p:sldId id="282" r:id="rId5"/>
    <p:sldId id="283" r:id="rId6"/>
    <p:sldId id="277" r:id="rId7"/>
    <p:sldId id="274" r:id="rId8"/>
    <p:sldId id="293" r:id="rId9"/>
    <p:sldId id="279" r:id="rId10"/>
    <p:sldId id="276" r:id="rId11"/>
    <p:sldId id="280" r:id="rId12"/>
    <p:sldId id="278" r:id="rId13"/>
    <p:sldId id="275" r:id="rId14"/>
    <p:sldId id="286" r:id="rId15"/>
    <p:sldId id="287" r:id="rId16"/>
    <p:sldId id="288" r:id="rId17"/>
    <p:sldId id="285" r:id="rId18"/>
    <p:sldId id="294" r:id="rId19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009EE0"/>
    <a:srgbClr val="ED7009"/>
    <a:srgbClr val="DE6908"/>
    <a:srgbClr val="FF6A05"/>
    <a:srgbClr val="8B8C8E"/>
    <a:srgbClr val="EF5C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758" y="-72"/>
      </p:cViewPr>
      <p:guideLst>
        <p:guide orient="horz" pos="3094"/>
        <p:guide orient="horz" pos="1422"/>
        <p:guide pos="529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239D05B-5805-4ECC-9891-239CABFDD936}" type="datetimeFigureOut">
              <a:rPr lang="de-DE"/>
              <a:pPr>
                <a:defRPr/>
              </a:pPr>
              <a:t>16.06.2011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97D607-74A5-464D-A3AF-AE4A2235A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CA7BB1E-2469-44FA-BF41-12C7AA8C38BD}" type="datetimeFigureOut">
              <a:rPr lang="de-DE"/>
              <a:pPr>
                <a:defRPr/>
              </a:pPr>
              <a:t>16.06.2011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B86ADB1-FA90-48ED-9936-2757B7B46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1" descr="hab_log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6396038"/>
            <a:ext cx="928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 userDrawn="1"/>
        </p:nvSpPr>
        <p:spPr bwMode="auto">
          <a:xfrm>
            <a:off x="414338" y="357188"/>
            <a:ext cx="7586662" cy="6215062"/>
          </a:xfrm>
          <a:custGeom>
            <a:avLst/>
            <a:gdLst>
              <a:gd name="connsiteX0" fmla="*/ 0 w 11233150"/>
              <a:gd name="connsiteY0" fmla="*/ 650231 h 6678629"/>
              <a:gd name="connsiteX1" fmla="*/ 190449 w 11233150"/>
              <a:gd name="connsiteY1" fmla="*/ 190448 h 6678629"/>
              <a:gd name="connsiteX2" fmla="*/ 650232 w 11233150"/>
              <a:gd name="connsiteY2" fmla="*/ 0 h 6678629"/>
              <a:gd name="connsiteX3" fmla="*/ 10582919 w 11233150"/>
              <a:gd name="connsiteY3" fmla="*/ 0 h 6678629"/>
              <a:gd name="connsiteX4" fmla="*/ 11042702 w 11233150"/>
              <a:gd name="connsiteY4" fmla="*/ 190449 h 6678629"/>
              <a:gd name="connsiteX5" fmla="*/ 11233150 w 11233150"/>
              <a:gd name="connsiteY5" fmla="*/ 650232 h 6678629"/>
              <a:gd name="connsiteX6" fmla="*/ 11233150 w 11233150"/>
              <a:gd name="connsiteY6" fmla="*/ 6028398 h 6678629"/>
              <a:gd name="connsiteX7" fmla="*/ 11042702 w 11233150"/>
              <a:gd name="connsiteY7" fmla="*/ 6488181 h 6678629"/>
              <a:gd name="connsiteX8" fmla="*/ 10582919 w 11233150"/>
              <a:gd name="connsiteY8" fmla="*/ 6678629 h 6678629"/>
              <a:gd name="connsiteX9" fmla="*/ 650231 w 11233150"/>
              <a:gd name="connsiteY9" fmla="*/ 6678629 h 6678629"/>
              <a:gd name="connsiteX10" fmla="*/ 190448 w 11233150"/>
              <a:gd name="connsiteY10" fmla="*/ 6488180 h 6678629"/>
              <a:gd name="connsiteX11" fmla="*/ 0 w 11233150"/>
              <a:gd name="connsiteY11" fmla="*/ 6028397 h 6678629"/>
              <a:gd name="connsiteX12" fmla="*/ 0 w 11233150"/>
              <a:gd name="connsiteY12" fmla="*/ 650231 h 6678629"/>
              <a:gd name="connsiteX0" fmla="*/ 0 w 11233150"/>
              <a:gd name="connsiteY0" fmla="*/ 1464515 h 7892304"/>
              <a:gd name="connsiteX1" fmla="*/ 190449 w 11233150"/>
              <a:gd name="connsiteY1" fmla="*/ 1004732 h 7892304"/>
              <a:gd name="connsiteX2" fmla="*/ 650232 w 11233150"/>
              <a:gd name="connsiteY2" fmla="*/ 814284 h 7892304"/>
              <a:gd name="connsiteX3" fmla="*/ 10582919 w 11233150"/>
              <a:gd name="connsiteY3" fmla="*/ 814284 h 7892304"/>
              <a:gd name="connsiteX4" fmla="*/ 11042702 w 11233150"/>
              <a:gd name="connsiteY4" fmla="*/ 1004733 h 7892304"/>
              <a:gd name="connsiteX5" fmla="*/ 11233150 w 11233150"/>
              <a:gd name="connsiteY5" fmla="*/ 6842682 h 7892304"/>
              <a:gd name="connsiteX6" fmla="*/ 11042702 w 11233150"/>
              <a:gd name="connsiteY6" fmla="*/ 7302465 h 7892304"/>
              <a:gd name="connsiteX7" fmla="*/ 10582919 w 11233150"/>
              <a:gd name="connsiteY7" fmla="*/ 7492913 h 7892304"/>
              <a:gd name="connsiteX8" fmla="*/ 650231 w 11233150"/>
              <a:gd name="connsiteY8" fmla="*/ 7492913 h 7892304"/>
              <a:gd name="connsiteX9" fmla="*/ 190448 w 11233150"/>
              <a:gd name="connsiteY9" fmla="*/ 7302464 h 7892304"/>
              <a:gd name="connsiteX10" fmla="*/ 0 w 11233150"/>
              <a:gd name="connsiteY10" fmla="*/ 6842681 h 7892304"/>
              <a:gd name="connsiteX11" fmla="*/ 0 w 11233150"/>
              <a:gd name="connsiteY11" fmla="*/ 1464515 h 7892304"/>
              <a:gd name="connsiteX0" fmla="*/ 0 w 12346739"/>
              <a:gd name="connsiteY0" fmla="*/ 650231 h 7109761"/>
              <a:gd name="connsiteX1" fmla="*/ 190449 w 12346739"/>
              <a:gd name="connsiteY1" fmla="*/ 190448 h 7109761"/>
              <a:gd name="connsiteX2" fmla="*/ 650232 w 12346739"/>
              <a:gd name="connsiteY2" fmla="*/ 0 h 7109761"/>
              <a:gd name="connsiteX3" fmla="*/ 10582919 w 12346739"/>
              <a:gd name="connsiteY3" fmla="*/ 0 h 7109761"/>
              <a:gd name="connsiteX4" fmla="*/ 11233150 w 12346739"/>
              <a:gd name="connsiteY4" fmla="*/ 6028398 h 7109761"/>
              <a:gd name="connsiteX5" fmla="*/ 11042702 w 12346739"/>
              <a:gd name="connsiteY5" fmla="*/ 6488181 h 7109761"/>
              <a:gd name="connsiteX6" fmla="*/ 10582919 w 12346739"/>
              <a:gd name="connsiteY6" fmla="*/ 6678629 h 7109761"/>
              <a:gd name="connsiteX7" fmla="*/ 650231 w 12346739"/>
              <a:gd name="connsiteY7" fmla="*/ 6678629 h 7109761"/>
              <a:gd name="connsiteX8" fmla="*/ 190448 w 12346739"/>
              <a:gd name="connsiteY8" fmla="*/ 6488180 h 7109761"/>
              <a:gd name="connsiteX9" fmla="*/ 0 w 12346739"/>
              <a:gd name="connsiteY9" fmla="*/ 6028397 h 7109761"/>
              <a:gd name="connsiteX10" fmla="*/ 0 w 12346739"/>
              <a:gd name="connsiteY10" fmla="*/ 650231 h 7109761"/>
              <a:gd name="connsiteX0" fmla="*/ 11233150 w 11309780"/>
              <a:gd name="connsiteY0" fmla="*/ 6028398 h 7109761"/>
              <a:gd name="connsiteX1" fmla="*/ 11042702 w 11309780"/>
              <a:gd name="connsiteY1" fmla="*/ 6488181 h 7109761"/>
              <a:gd name="connsiteX2" fmla="*/ 10582919 w 11309780"/>
              <a:gd name="connsiteY2" fmla="*/ 6678629 h 7109761"/>
              <a:gd name="connsiteX3" fmla="*/ 650231 w 11309780"/>
              <a:gd name="connsiteY3" fmla="*/ 6678629 h 7109761"/>
              <a:gd name="connsiteX4" fmla="*/ 190448 w 11309780"/>
              <a:gd name="connsiteY4" fmla="*/ 6488180 h 7109761"/>
              <a:gd name="connsiteX5" fmla="*/ 0 w 11309780"/>
              <a:gd name="connsiteY5" fmla="*/ 6028397 h 7109761"/>
              <a:gd name="connsiteX6" fmla="*/ 0 w 11309780"/>
              <a:gd name="connsiteY6" fmla="*/ 650231 h 7109761"/>
              <a:gd name="connsiteX7" fmla="*/ 190449 w 11309780"/>
              <a:gd name="connsiteY7" fmla="*/ 190448 h 7109761"/>
              <a:gd name="connsiteX8" fmla="*/ 650232 w 11309780"/>
              <a:gd name="connsiteY8" fmla="*/ 0 h 7109761"/>
              <a:gd name="connsiteX9" fmla="*/ 10674359 w 11309780"/>
              <a:gd name="connsiteY9" fmla="*/ 91440 h 7109761"/>
              <a:gd name="connsiteX0" fmla="*/ 12346739 w 12423369"/>
              <a:gd name="connsiteY0" fmla="*/ 6028398 h 7109761"/>
              <a:gd name="connsiteX1" fmla="*/ 12156291 w 12423369"/>
              <a:gd name="connsiteY1" fmla="*/ 6488181 h 7109761"/>
              <a:gd name="connsiteX2" fmla="*/ 11696508 w 12423369"/>
              <a:gd name="connsiteY2" fmla="*/ 6678629 h 7109761"/>
              <a:gd name="connsiteX3" fmla="*/ 1763820 w 12423369"/>
              <a:gd name="connsiteY3" fmla="*/ 6678629 h 7109761"/>
              <a:gd name="connsiteX4" fmla="*/ 1113589 w 12423369"/>
              <a:gd name="connsiteY4" fmla="*/ 6028397 h 7109761"/>
              <a:gd name="connsiteX5" fmla="*/ 1113589 w 12423369"/>
              <a:gd name="connsiteY5" fmla="*/ 650231 h 7109761"/>
              <a:gd name="connsiteX6" fmla="*/ 1304038 w 12423369"/>
              <a:gd name="connsiteY6" fmla="*/ 190448 h 7109761"/>
              <a:gd name="connsiteX7" fmla="*/ 1763821 w 12423369"/>
              <a:gd name="connsiteY7" fmla="*/ 0 h 7109761"/>
              <a:gd name="connsiteX8" fmla="*/ 11787948 w 12423369"/>
              <a:gd name="connsiteY8" fmla="*/ 91440 h 7109761"/>
              <a:gd name="connsiteX0" fmla="*/ 11233150 w 11309780"/>
              <a:gd name="connsiteY0" fmla="*/ 6028398 h 7109761"/>
              <a:gd name="connsiteX1" fmla="*/ 11042702 w 11309780"/>
              <a:gd name="connsiteY1" fmla="*/ 6488181 h 7109761"/>
              <a:gd name="connsiteX2" fmla="*/ 10582919 w 11309780"/>
              <a:gd name="connsiteY2" fmla="*/ 6678629 h 7109761"/>
              <a:gd name="connsiteX3" fmla="*/ 0 w 11309780"/>
              <a:gd name="connsiteY3" fmla="*/ 6028397 h 7109761"/>
              <a:gd name="connsiteX4" fmla="*/ 0 w 11309780"/>
              <a:gd name="connsiteY4" fmla="*/ 650231 h 7109761"/>
              <a:gd name="connsiteX5" fmla="*/ 190449 w 11309780"/>
              <a:gd name="connsiteY5" fmla="*/ 190448 h 7109761"/>
              <a:gd name="connsiteX6" fmla="*/ 650232 w 11309780"/>
              <a:gd name="connsiteY6" fmla="*/ 0 h 7109761"/>
              <a:gd name="connsiteX7" fmla="*/ 10674359 w 11309780"/>
              <a:gd name="connsiteY7" fmla="*/ 91440 h 7109761"/>
              <a:gd name="connsiteX0" fmla="*/ 11233150 w 11309780"/>
              <a:gd name="connsiteY0" fmla="*/ 6028398 h 7109761"/>
              <a:gd name="connsiteX1" fmla="*/ 11042702 w 11309780"/>
              <a:gd name="connsiteY1" fmla="*/ 6488181 h 7109761"/>
              <a:gd name="connsiteX2" fmla="*/ 10534694 w 11309780"/>
              <a:gd name="connsiteY2" fmla="*/ 6715171 h 7109761"/>
              <a:gd name="connsiteX3" fmla="*/ 0 w 11309780"/>
              <a:gd name="connsiteY3" fmla="*/ 6028397 h 7109761"/>
              <a:gd name="connsiteX4" fmla="*/ 0 w 11309780"/>
              <a:gd name="connsiteY4" fmla="*/ 650231 h 7109761"/>
              <a:gd name="connsiteX5" fmla="*/ 190449 w 11309780"/>
              <a:gd name="connsiteY5" fmla="*/ 190448 h 7109761"/>
              <a:gd name="connsiteX6" fmla="*/ 650232 w 11309780"/>
              <a:gd name="connsiteY6" fmla="*/ 0 h 7109761"/>
              <a:gd name="connsiteX7" fmla="*/ 10674359 w 11309780"/>
              <a:gd name="connsiteY7" fmla="*/ 91440 h 7109761"/>
              <a:gd name="connsiteX0" fmla="*/ 11233150 w 12914894"/>
              <a:gd name="connsiteY0" fmla="*/ 6028398 h 7109761"/>
              <a:gd name="connsiteX1" fmla="*/ 11042702 w 12914894"/>
              <a:gd name="connsiteY1" fmla="*/ 6488181 h 7109761"/>
              <a:gd name="connsiteX2" fmla="*/ 0 w 12914894"/>
              <a:gd name="connsiteY2" fmla="*/ 6028397 h 7109761"/>
              <a:gd name="connsiteX3" fmla="*/ 0 w 12914894"/>
              <a:gd name="connsiteY3" fmla="*/ 650231 h 7109761"/>
              <a:gd name="connsiteX4" fmla="*/ 190449 w 12914894"/>
              <a:gd name="connsiteY4" fmla="*/ 190448 h 7109761"/>
              <a:gd name="connsiteX5" fmla="*/ 650232 w 12914894"/>
              <a:gd name="connsiteY5" fmla="*/ 0 h 7109761"/>
              <a:gd name="connsiteX6" fmla="*/ 10674359 w 12914894"/>
              <a:gd name="connsiteY6" fmla="*/ 91440 h 7109761"/>
              <a:gd name="connsiteX0" fmla="*/ 11233150 w 11233150"/>
              <a:gd name="connsiteY0" fmla="*/ 6028398 h 6924758"/>
              <a:gd name="connsiteX1" fmla="*/ 0 w 11233150"/>
              <a:gd name="connsiteY1" fmla="*/ 6028397 h 6924758"/>
              <a:gd name="connsiteX2" fmla="*/ 0 w 11233150"/>
              <a:gd name="connsiteY2" fmla="*/ 650231 h 6924758"/>
              <a:gd name="connsiteX3" fmla="*/ 190449 w 11233150"/>
              <a:gd name="connsiteY3" fmla="*/ 190448 h 6924758"/>
              <a:gd name="connsiteX4" fmla="*/ 650232 w 11233150"/>
              <a:gd name="connsiteY4" fmla="*/ 0 h 6924758"/>
              <a:gd name="connsiteX5" fmla="*/ 10674359 w 11233150"/>
              <a:gd name="connsiteY5" fmla="*/ 91440 h 6924758"/>
              <a:gd name="connsiteX0" fmla="*/ 0 w 10674359"/>
              <a:gd name="connsiteY0" fmla="*/ 6028397 h 6028397"/>
              <a:gd name="connsiteX1" fmla="*/ 0 w 10674359"/>
              <a:gd name="connsiteY1" fmla="*/ 650231 h 6028397"/>
              <a:gd name="connsiteX2" fmla="*/ 190449 w 10674359"/>
              <a:gd name="connsiteY2" fmla="*/ 190448 h 6028397"/>
              <a:gd name="connsiteX3" fmla="*/ 650232 w 10674359"/>
              <a:gd name="connsiteY3" fmla="*/ 0 h 6028397"/>
              <a:gd name="connsiteX4" fmla="*/ 10674359 w 10674359"/>
              <a:gd name="connsiteY4" fmla="*/ 91440 h 6028397"/>
              <a:gd name="connsiteX0" fmla="*/ 0 w 10674359"/>
              <a:gd name="connsiteY0" fmla="*/ 6028398 h 6028398"/>
              <a:gd name="connsiteX1" fmla="*/ 0 w 10674359"/>
              <a:gd name="connsiteY1" fmla="*/ 650232 h 6028398"/>
              <a:gd name="connsiteX2" fmla="*/ 190449 w 10674359"/>
              <a:gd name="connsiteY2" fmla="*/ 190449 h 6028398"/>
              <a:gd name="connsiteX3" fmla="*/ 650232 w 10674359"/>
              <a:gd name="connsiteY3" fmla="*/ 1 h 6028398"/>
              <a:gd name="connsiteX4" fmla="*/ 10674359 w 10674359"/>
              <a:gd name="connsiteY4" fmla="*/ 0 h 6028398"/>
              <a:gd name="connsiteX0" fmla="*/ 6597 w 10680956"/>
              <a:gd name="connsiteY0" fmla="*/ 6028398 h 6028398"/>
              <a:gd name="connsiteX1" fmla="*/ 93759 w 10680956"/>
              <a:gd name="connsiteY1" fmla="*/ 5480360 h 6028398"/>
              <a:gd name="connsiteX2" fmla="*/ 6597 w 10680956"/>
              <a:gd name="connsiteY2" fmla="*/ 650232 h 6028398"/>
              <a:gd name="connsiteX3" fmla="*/ 197046 w 10680956"/>
              <a:gd name="connsiteY3" fmla="*/ 190449 h 6028398"/>
              <a:gd name="connsiteX4" fmla="*/ 656829 w 10680956"/>
              <a:gd name="connsiteY4" fmla="*/ 1 h 6028398"/>
              <a:gd name="connsiteX5" fmla="*/ 10680956 w 10680956"/>
              <a:gd name="connsiteY5" fmla="*/ 0 h 6028398"/>
              <a:gd name="connsiteX0" fmla="*/ 8897116 w 10680956"/>
              <a:gd name="connsiteY0" fmla="*/ 5558651 h 5558651"/>
              <a:gd name="connsiteX1" fmla="*/ 93759 w 10680956"/>
              <a:gd name="connsiteY1" fmla="*/ 5480360 h 5558651"/>
              <a:gd name="connsiteX2" fmla="*/ 6597 w 10680956"/>
              <a:gd name="connsiteY2" fmla="*/ 650232 h 5558651"/>
              <a:gd name="connsiteX3" fmla="*/ 197046 w 10680956"/>
              <a:gd name="connsiteY3" fmla="*/ 190449 h 5558651"/>
              <a:gd name="connsiteX4" fmla="*/ 656829 w 10680956"/>
              <a:gd name="connsiteY4" fmla="*/ 1 h 5558651"/>
              <a:gd name="connsiteX5" fmla="*/ 10680956 w 10680956"/>
              <a:gd name="connsiteY5" fmla="*/ 0 h 5558651"/>
              <a:gd name="connsiteX0" fmla="*/ 8112658 w 10680956"/>
              <a:gd name="connsiteY0" fmla="*/ 6028398 h 6028398"/>
              <a:gd name="connsiteX1" fmla="*/ 93759 w 10680956"/>
              <a:gd name="connsiteY1" fmla="*/ 5480360 h 6028398"/>
              <a:gd name="connsiteX2" fmla="*/ 6597 w 10680956"/>
              <a:gd name="connsiteY2" fmla="*/ 650232 h 6028398"/>
              <a:gd name="connsiteX3" fmla="*/ 197046 w 10680956"/>
              <a:gd name="connsiteY3" fmla="*/ 190449 h 6028398"/>
              <a:gd name="connsiteX4" fmla="*/ 656829 w 10680956"/>
              <a:gd name="connsiteY4" fmla="*/ 1 h 6028398"/>
              <a:gd name="connsiteX5" fmla="*/ 10680956 w 10680956"/>
              <a:gd name="connsiteY5" fmla="*/ 0 h 6028398"/>
              <a:gd name="connsiteX0" fmla="*/ 8112658 w 10680956"/>
              <a:gd name="connsiteY0" fmla="*/ 6028398 h 6028398"/>
              <a:gd name="connsiteX1" fmla="*/ 6597 w 10680956"/>
              <a:gd name="connsiteY1" fmla="*/ 6028398 h 6028398"/>
              <a:gd name="connsiteX2" fmla="*/ 6597 w 10680956"/>
              <a:gd name="connsiteY2" fmla="*/ 650232 h 6028398"/>
              <a:gd name="connsiteX3" fmla="*/ 197046 w 10680956"/>
              <a:gd name="connsiteY3" fmla="*/ 190449 h 6028398"/>
              <a:gd name="connsiteX4" fmla="*/ 656829 w 10680956"/>
              <a:gd name="connsiteY4" fmla="*/ 1 h 6028398"/>
              <a:gd name="connsiteX5" fmla="*/ 10680956 w 10680956"/>
              <a:gd name="connsiteY5" fmla="*/ 0 h 6028398"/>
              <a:gd name="connsiteX0" fmla="*/ 8890113 w 11458411"/>
              <a:gd name="connsiteY0" fmla="*/ 6042836 h 6042836"/>
              <a:gd name="connsiteX1" fmla="*/ 784052 w 11458411"/>
              <a:gd name="connsiteY1" fmla="*/ 6042836 h 6042836"/>
              <a:gd name="connsiteX2" fmla="*/ 784052 w 11458411"/>
              <a:gd name="connsiteY2" fmla="*/ 664670 h 6042836"/>
              <a:gd name="connsiteX3" fmla="*/ 974501 w 11458411"/>
              <a:gd name="connsiteY3" fmla="*/ 204887 h 6042836"/>
              <a:gd name="connsiteX4" fmla="*/ 1434284 w 11458411"/>
              <a:gd name="connsiteY4" fmla="*/ 14439 h 6042836"/>
              <a:gd name="connsiteX5" fmla="*/ 9580204 w 11458411"/>
              <a:gd name="connsiteY5" fmla="*/ 0 h 6042836"/>
              <a:gd name="connsiteX6" fmla="*/ 11458411 w 11458411"/>
              <a:gd name="connsiteY6" fmla="*/ 14438 h 6042836"/>
              <a:gd name="connsiteX0" fmla="*/ 8890113 w 11458411"/>
              <a:gd name="connsiteY0" fmla="*/ 6028423 h 6028423"/>
              <a:gd name="connsiteX1" fmla="*/ 784052 w 11458411"/>
              <a:gd name="connsiteY1" fmla="*/ 6028423 h 6028423"/>
              <a:gd name="connsiteX2" fmla="*/ 784052 w 11458411"/>
              <a:gd name="connsiteY2" fmla="*/ 650257 h 6028423"/>
              <a:gd name="connsiteX3" fmla="*/ 974501 w 11458411"/>
              <a:gd name="connsiteY3" fmla="*/ 190474 h 6028423"/>
              <a:gd name="connsiteX4" fmla="*/ 1434284 w 11458411"/>
              <a:gd name="connsiteY4" fmla="*/ 26 h 6028423"/>
              <a:gd name="connsiteX5" fmla="*/ 10371867 w 11458411"/>
              <a:gd name="connsiteY5" fmla="*/ 0 h 6028423"/>
              <a:gd name="connsiteX6" fmla="*/ 11458411 w 11458411"/>
              <a:gd name="connsiteY6" fmla="*/ 25 h 6028423"/>
              <a:gd name="connsiteX0" fmla="*/ 8890113 w 10371867"/>
              <a:gd name="connsiteY0" fmla="*/ 7359348 h 7359348"/>
              <a:gd name="connsiteX1" fmla="*/ 784052 w 10371867"/>
              <a:gd name="connsiteY1" fmla="*/ 7359348 h 7359348"/>
              <a:gd name="connsiteX2" fmla="*/ 784052 w 10371867"/>
              <a:gd name="connsiteY2" fmla="*/ 1981182 h 7359348"/>
              <a:gd name="connsiteX3" fmla="*/ 974501 w 10371867"/>
              <a:gd name="connsiteY3" fmla="*/ 1521399 h 7359348"/>
              <a:gd name="connsiteX4" fmla="*/ 1434284 w 10371867"/>
              <a:gd name="connsiteY4" fmla="*/ 1330951 h 7359348"/>
              <a:gd name="connsiteX5" fmla="*/ 10371867 w 10371867"/>
              <a:gd name="connsiteY5" fmla="*/ 1330925 h 7359348"/>
              <a:gd name="connsiteX6" fmla="*/ 10371867 w 10371867"/>
              <a:gd name="connsiteY6" fmla="*/ 0 h 7359348"/>
              <a:gd name="connsiteX0" fmla="*/ 8890113 w 10371867"/>
              <a:gd name="connsiteY0" fmla="*/ 7359348 h 7359348"/>
              <a:gd name="connsiteX1" fmla="*/ 784052 w 10371867"/>
              <a:gd name="connsiteY1" fmla="*/ 7359348 h 7359348"/>
              <a:gd name="connsiteX2" fmla="*/ 784052 w 10371867"/>
              <a:gd name="connsiteY2" fmla="*/ 1981182 h 7359348"/>
              <a:gd name="connsiteX3" fmla="*/ 974501 w 10371867"/>
              <a:gd name="connsiteY3" fmla="*/ 1521399 h 7359348"/>
              <a:gd name="connsiteX4" fmla="*/ 1434284 w 10371867"/>
              <a:gd name="connsiteY4" fmla="*/ 1330951 h 7359348"/>
              <a:gd name="connsiteX5" fmla="*/ 10371867 w 10371867"/>
              <a:gd name="connsiteY5" fmla="*/ 1330925 h 7359348"/>
              <a:gd name="connsiteX6" fmla="*/ 10371867 w 10371867"/>
              <a:gd name="connsiteY6" fmla="*/ 0 h 7359348"/>
              <a:gd name="connsiteX0" fmla="*/ 9053798 w 10535552"/>
              <a:gd name="connsiteY0" fmla="*/ 7359348 h 7359348"/>
              <a:gd name="connsiteX1" fmla="*/ 947737 w 10535552"/>
              <a:gd name="connsiteY1" fmla="*/ 7359348 h 7359348"/>
              <a:gd name="connsiteX2" fmla="*/ 947737 w 10535552"/>
              <a:gd name="connsiteY2" fmla="*/ 1981182 h 7359348"/>
              <a:gd name="connsiteX3" fmla="*/ 1597969 w 10535552"/>
              <a:gd name="connsiteY3" fmla="*/ 1330951 h 7359348"/>
              <a:gd name="connsiteX4" fmla="*/ 10535552 w 10535552"/>
              <a:gd name="connsiteY4" fmla="*/ 1330925 h 7359348"/>
              <a:gd name="connsiteX5" fmla="*/ 10535552 w 10535552"/>
              <a:gd name="connsiteY5" fmla="*/ 0 h 7359348"/>
              <a:gd name="connsiteX0" fmla="*/ 8112658 w 9594412"/>
              <a:gd name="connsiteY0" fmla="*/ 7359348 h 7359348"/>
              <a:gd name="connsiteX1" fmla="*/ 6597 w 9594412"/>
              <a:gd name="connsiteY1" fmla="*/ 7359348 h 7359348"/>
              <a:gd name="connsiteX2" fmla="*/ 6597 w 9594412"/>
              <a:gd name="connsiteY2" fmla="*/ 1981182 h 7359348"/>
              <a:gd name="connsiteX3" fmla="*/ 656829 w 9594412"/>
              <a:gd name="connsiteY3" fmla="*/ 1330951 h 7359348"/>
              <a:gd name="connsiteX4" fmla="*/ 9594412 w 9594412"/>
              <a:gd name="connsiteY4" fmla="*/ 1330925 h 7359348"/>
              <a:gd name="connsiteX5" fmla="*/ 9594412 w 9594412"/>
              <a:gd name="connsiteY5" fmla="*/ 0 h 7359348"/>
              <a:gd name="connsiteX0" fmla="*/ 8112658 w 9594412"/>
              <a:gd name="connsiteY0" fmla="*/ 7359348 h 7359348"/>
              <a:gd name="connsiteX1" fmla="*/ 6597 w 9594412"/>
              <a:gd name="connsiteY1" fmla="*/ 7359348 h 7359348"/>
              <a:gd name="connsiteX2" fmla="*/ 6597 w 9594412"/>
              <a:gd name="connsiteY2" fmla="*/ 1981182 h 7359348"/>
              <a:gd name="connsiteX3" fmla="*/ 93759 w 9594412"/>
              <a:gd name="connsiteY3" fmla="*/ 1330925 h 7359348"/>
              <a:gd name="connsiteX4" fmla="*/ 9594412 w 9594412"/>
              <a:gd name="connsiteY4" fmla="*/ 1330925 h 7359348"/>
              <a:gd name="connsiteX5" fmla="*/ 9594412 w 9594412"/>
              <a:gd name="connsiteY5" fmla="*/ 0 h 7359348"/>
              <a:gd name="connsiteX0" fmla="*/ 8193223 w 9674977"/>
              <a:gd name="connsiteY0" fmla="*/ 7359348 h 7359348"/>
              <a:gd name="connsiteX1" fmla="*/ 87162 w 9674977"/>
              <a:gd name="connsiteY1" fmla="*/ 7359348 h 7359348"/>
              <a:gd name="connsiteX2" fmla="*/ 87162 w 9674977"/>
              <a:gd name="connsiteY2" fmla="*/ 1981182 h 7359348"/>
              <a:gd name="connsiteX3" fmla="*/ 0 w 9674977"/>
              <a:gd name="connsiteY3" fmla="*/ 1330925 h 7359348"/>
              <a:gd name="connsiteX4" fmla="*/ 9674977 w 9674977"/>
              <a:gd name="connsiteY4" fmla="*/ 1330925 h 7359348"/>
              <a:gd name="connsiteX5" fmla="*/ 9674977 w 9674977"/>
              <a:gd name="connsiteY5" fmla="*/ 0 h 7359348"/>
              <a:gd name="connsiteX0" fmla="*/ 8948897 w 10430651"/>
              <a:gd name="connsiteY0" fmla="*/ 7359348 h 7359348"/>
              <a:gd name="connsiteX1" fmla="*/ 842836 w 10430651"/>
              <a:gd name="connsiteY1" fmla="*/ 7359348 h 7359348"/>
              <a:gd name="connsiteX2" fmla="*/ 842836 w 10430651"/>
              <a:gd name="connsiteY2" fmla="*/ 1981182 h 7359348"/>
              <a:gd name="connsiteX3" fmla="*/ 755674 w 10430651"/>
              <a:gd name="connsiteY3" fmla="*/ 1330925 h 7359348"/>
              <a:gd name="connsiteX4" fmla="*/ 10430651 w 10430651"/>
              <a:gd name="connsiteY4" fmla="*/ 1330925 h 7359348"/>
              <a:gd name="connsiteX5" fmla="*/ 10430651 w 10430651"/>
              <a:gd name="connsiteY5" fmla="*/ 0 h 7359348"/>
              <a:gd name="connsiteX0" fmla="*/ 8112658 w 9594412"/>
              <a:gd name="connsiteY0" fmla="*/ 7359348 h 7359348"/>
              <a:gd name="connsiteX1" fmla="*/ 6597 w 9594412"/>
              <a:gd name="connsiteY1" fmla="*/ 7359348 h 7359348"/>
              <a:gd name="connsiteX2" fmla="*/ 6597 w 9594412"/>
              <a:gd name="connsiteY2" fmla="*/ 1981182 h 7359348"/>
              <a:gd name="connsiteX3" fmla="*/ 9594412 w 9594412"/>
              <a:gd name="connsiteY3" fmla="*/ 1330925 h 7359348"/>
              <a:gd name="connsiteX4" fmla="*/ 9594412 w 9594412"/>
              <a:gd name="connsiteY4" fmla="*/ 0 h 7359348"/>
              <a:gd name="connsiteX0" fmla="*/ 8112657 w 9594411"/>
              <a:gd name="connsiteY0" fmla="*/ 7359348 h 7359348"/>
              <a:gd name="connsiteX1" fmla="*/ 6596 w 9594411"/>
              <a:gd name="connsiteY1" fmla="*/ 7359348 h 7359348"/>
              <a:gd name="connsiteX2" fmla="*/ 6597 w 9594411"/>
              <a:gd name="connsiteY2" fmla="*/ 1487508 h 7359348"/>
              <a:gd name="connsiteX3" fmla="*/ 9594411 w 9594411"/>
              <a:gd name="connsiteY3" fmla="*/ 1330925 h 7359348"/>
              <a:gd name="connsiteX4" fmla="*/ 9594411 w 9594411"/>
              <a:gd name="connsiteY4" fmla="*/ 0 h 7359348"/>
              <a:gd name="connsiteX0" fmla="*/ 8112657 w 9594411"/>
              <a:gd name="connsiteY0" fmla="*/ 7359348 h 7359348"/>
              <a:gd name="connsiteX1" fmla="*/ 6596 w 9594411"/>
              <a:gd name="connsiteY1" fmla="*/ 7359348 h 7359348"/>
              <a:gd name="connsiteX2" fmla="*/ 6597 w 9594411"/>
              <a:gd name="connsiteY2" fmla="*/ 1487508 h 7359348"/>
              <a:gd name="connsiteX3" fmla="*/ 9594411 w 9594411"/>
              <a:gd name="connsiteY3" fmla="*/ 1330925 h 7359348"/>
              <a:gd name="connsiteX4" fmla="*/ 9594411 w 9594411"/>
              <a:gd name="connsiteY4" fmla="*/ 0 h 7359348"/>
              <a:gd name="connsiteX0" fmla="*/ 8123595 w 9605349"/>
              <a:gd name="connsiteY0" fmla="*/ 7359348 h 7359348"/>
              <a:gd name="connsiteX1" fmla="*/ 17534 w 9605349"/>
              <a:gd name="connsiteY1" fmla="*/ 7359348 h 7359348"/>
              <a:gd name="connsiteX2" fmla="*/ 6597 w 9605349"/>
              <a:gd name="connsiteY2" fmla="*/ 1330313 h 7359348"/>
              <a:gd name="connsiteX3" fmla="*/ 9605349 w 9605349"/>
              <a:gd name="connsiteY3" fmla="*/ 1330925 h 7359348"/>
              <a:gd name="connsiteX4" fmla="*/ 9605349 w 9605349"/>
              <a:gd name="connsiteY4" fmla="*/ 0 h 7359348"/>
              <a:gd name="connsiteX0" fmla="*/ 8123595 w 9605349"/>
              <a:gd name="connsiteY0" fmla="*/ 6959408 h 6959408"/>
              <a:gd name="connsiteX1" fmla="*/ 17534 w 9605349"/>
              <a:gd name="connsiteY1" fmla="*/ 6959408 h 6959408"/>
              <a:gd name="connsiteX2" fmla="*/ 6597 w 9605349"/>
              <a:gd name="connsiteY2" fmla="*/ 930373 h 6959408"/>
              <a:gd name="connsiteX3" fmla="*/ 9605349 w 9605349"/>
              <a:gd name="connsiteY3" fmla="*/ 930985 h 6959408"/>
              <a:gd name="connsiteX4" fmla="*/ 9605349 w 9605349"/>
              <a:gd name="connsiteY4" fmla="*/ 0 h 695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05349" h="6959408">
                <a:moveTo>
                  <a:pt x="8123595" y="6959408"/>
                </a:moveTo>
                <a:lnTo>
                  <a:pt x="17534" y="6959408"/>
                </a:lnTo>
                <a:cubicBezTo>
                  <a:pt x="24131" y="5166899"/>
                  <a:pt x="0" y="2722882"/>
                  <a:pt x="6597" y="930373"/>
                </a:cubicBezTo>
                <a:lnTo>
                  <a:pt x="9605349" y="930985"/>
                </a:lnTo>
                <a:lnTo>
                  <a:pt x="9605349" y="0"/>
                </a:lnTo>
              </a:path>
            </a:pathLst>
          </a:custGeom>
          <a:noFill/>
          <a:ln w="9525">
            <a:solidFill>
              <a:srgbClr val="009EE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8429625" y="71438"/>
            <a:ext cx="57150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rgbClr val="A6A6A6"/>
                </a:solidFill>
              </a:rPr>
              <a:t>page</a:t>
            </a:r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8001000" y="571500"/>
            <a:ext cx="114300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>
                <a:solidFill>
                  <a:srgbClr val="A6A6A6"/>
                </a:solidFill>
              </a:rPr>
              <a:t>Rock, Dietz, Müller, Schulze</a:t>
            </a:r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8001000" y="928688"/>
            <a:ext cx="914400" cy="2857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900" b="1">
                <a:solidFill>
                  <a:srgbClr val="A6A6A6"/>
                </a:solidFill>
              </a:rPr>
              <a:t>ERES 2011</a:t>
            </a:r>
          </a:p>
        </p:txBody>
      </p:sp>
      <p:sp>
        <p:nvSpPr>
          <p:cNvPr id="9" name="Foliennummernplatzhalter 5"/>
          <p:cNvSpPr txBox="1">
            <a:spLocks/>
          </p:cNvSpPr>
          <p:nvPr userDrawn="1"/>
        </p:nvSpPr>
        <p:spPr>
          <a:xfrm>
            <a:off x="8001000" y="1071563"/>
            <a:ext cx="571500" cy="142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sz="600">
              <a:solidFill>
                <a:srgbClr val="A6A6A6"/>
              </a:solidFill>
            </a:endParaRPr>
          </a:p>
        </p:txBody>
      </p:sp>
      <p:sp>
        <p:nvSpPr>
          <p:cNvPr id="10" name="Untertitel 2"/>
          <p:cNvSpPr txBox="1">
            <a:spLocks/>
          </p:cNvSpPr>
          <p:nvPr userDrawn="1"/>
        </p:nvSpPr>
        <p:spPr>
          <a:xfrm>
            <a:off x="357188" y="6572250"/>
            <a:ext cx="5243512" cy="285750"/>
          </a:xfrm>
          <a:prstGeom prst="rect">
            <a:avLst/>
          </a:prstGeom>
        </p:spPr>
        <p:txBody>
          <a:bodyPr anchor="ctr"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de-DE" sz="1000">
                <a:solidFill>
                  <a:srgbClr val="7F7F7F"/>
                </a:solidFill>
              </a:rPr>
              <a:t>Determinants of success for undergraduate real estate bachelor programs in Germany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500990" cy="29684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1800" b="1" i="0" kern="1200" dirty="0">
                <a:solidFill>
                  <a:srgbClr val="009EE0"/>
                </a:solidFill>
                <a:latin typeface="Arial Narrow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0034" y="500043"/>
            <a:ext cx="7500990" cy="6429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de-DE" sz="1600" b="1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8786813" y="71438"/>
            <a:ext cx="357187" cy="285750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933DCC0-9561-43C6-A6E5-75647EE480D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Arbeitsblatt11111111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5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84213" y="1357313"/>
            <a:ext cx="7772400" cy="2232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en-US" sz="3600" b="1" smtClean="0">
                <a:latin typeface="Arial Narrow" pitchFamily="34" charset="0"/>
                <a:cs typeface="Arial" charset="0"/>
              </a:rPr>
              <a:t>Changing landscape of undergraduate real estate education in Germany</a:t>
            </a:r>
            <a:br>
              <a:rPr lang="en-US" sz="3600" b="1" smtClean="0">
                <a:latin typeface="Arial Narrow" pitchFamily="34" charset="0"/>
                <a:cs typeface="Arial" charset="0"/>
              </a:rPr>
            </a:br>
            <a:r>
              <a:rPr lang="en-US" smtClean="0">
                <a:latin typeface="Arial Narrow" pitchFamily="34" charset="0"/>
                <a:cs typeface="Arial" charset="0"/>
              </a:rPr>
              <a:t>Determinants of success for real estate bachelor programs – </a:t>
            </a:r>
            <a:br>
              <a:rPr lang="en-US" smtClean="0">
                <a:latin typeface="Arial Narrow" pitchFamily="34" charset="0"/>
                <a:cs typeface="Arial" charset="0"/>
              </a:rPr>
            </a:br>
            <a:r>
              <a:rPr lang="en-US" smtClean="0">
                <a:latin typeface="Arial Narrow" pitchFamily="34" charset="0"/>
                <a:cs typeface="Arial" charset="0"/>
              </a:rPr>
              <a:t>a case study approach</a:t>
            </a:r>
            <a:endParaRPr lang="de-DE" smtClean="0">
              <a:latin typeface="Arial Narrow" pitchFamily="34" charset="0"/>
              <a:cs typeface="Arial" charset="0"/>
            </a:endParaRPr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84213" y="4662488"/>
            <a:ext cx="7775575" cy="1757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endParaRPr lang="de-DE" sz="1200" smtClean="0"/>
          </a:p>
          <a:p>
            <a:pPr marL="0" indent="0">
              <a:buFontTx/>
              <a:buNone/>
            </a:pPr>
            <a:r>
              <a:rPr lang="de-DE" sz="1600" smtClean="0"/>
              <a:t>Verena Rock, Heike Dietz, Gabriel Müller, Svenja Schulze</a:t>
            </a:r>
          </a:p>
          <a:p>
            <a:pPr marL="0" indent="0">
              <a:buFontTx/>
              <a:buNone/>
            </a:pPr>
            <a:r>
              <a:rPr lang="de-DE" sz="1600" smtClean="0"/>
              <a:t>Hochschule Aschaffenburg, University of Applied Sciences</a:t>
            </a:r>
          </a:p>
          <a:p>
            <a:pPr marL="0" indent="0">
              <a:buFontTx/>
              <a:buNone/>
            </a:pPr>
            <a:r>
              <a:rPr lang="de-DE" sz="1600" smtClean="0"/>
              <a:t>ERES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Students‘ View</a:t>
            </a:r>
          </a:p>
        </p:txBody>
      </p:sp>
      <p:sp>
        <p:nvSpPr>
          <p:cNvPr id="16386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Survey Results: </a:t>
            </a:r>
            <a:b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What are the most important elements of the program‘s content?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2652703-88A5-4103-8695-F38E8C37A1E1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695325" y="1246188"/>
            <a:ext cx="7419975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" indent="-76200">
              <a:lnSpc>
                <a:spcPct val="150000"/>
              </a:lnSpc>
              <a:buClr>
                <a:srgbClr val="009EE0"/>
              </a:buClr>
              <a:buFont typeface="Wingdings" pitchFamily="2" charset="2"/>
              <a:buNone/>
            </a:pPr>
            <a:r>
              <a:rPr lang="de-DE" sz="2000" b="1">
                <a:solidFill>
                  <a:srgbClr val="7F7F7F"/>
                </a:solidFill>
              </a:rPr>
              <a:t>Preferred content of real estate bachelor program</a:t>
            </a:r>
          </a:p>
          <a:p>
            <a:pPr marL="76200" indent="-76200">
              <a:lnSpc>
                <a:spcPct val="150000"/>
              </a:lnSpc>
              <a:buClr>
                <a:srgbClr val="009EE0"/>
              </a:buClr>
              <a:buFont typeface="Wingdings" pitchFamily="2" charset="2"/>
              <a:buNone/>
            </a:pPr>
            <a:endParaRPr lang="de-DE" sz="500" b="1">
              <a:solidFill>
                <a:srgbClr val="7F7F7F"/>
              </a:solidFill>
            </a:endParaRP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1: 	International real estate law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2: 	Real estate valuation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3: 	Real estate investment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4: 	Real estate finance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5: 	Commercial properties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6: 	Real estate asset management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7: 	Development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8: 	Planning and building legislation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9: 	Brokerage</a:t>
            </a:r>
          </a:p>
          <a:p>
            <a:pPr marL="76200" indent="-76200">
              <a:lnSpc>
                <a:spcPct val="130000"/>
              </a:lnSpc>
              <a:buClr>
                <a:srgbClr val="009EE0"/>
              </a:buClr>
              <a:buSzPct val="90000"/>
              <a:buFont typeface="Wingdings" pitchFamily="2" charset="2"/>
              <a:buChar char="n"/>
            </a:pPr>
            <a:r>
              <a:rPr lang="de-DE" sz="2000">
                <a:solidFill>
                  <a:srgbClr val="7F7F7F"/>
                </a:solidFill>
              </a:rPr>
              <a:t> Rank 10: 	Tax, residential properties, accounting</a:t>
            </a:r>
          </a:p>
          <a:p>
            <a:pPr marL="76200" indent="-7620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endParaRPr lang="de-DE" sz="2000">
              <a:solidFill>
                <a:srgbClr val="7F7F7F"/>
              </a:solidFill>
            </a:endParaRPr>
          </a:p>
          <a:p>
            <a:pPr marL="76200" indent="-7620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endParaRPr lang="de-DE"/>
          </a:p>
          <a:p>
            <a:pPr marL="76200" indent="-7620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endParaRPr lang="de-DE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7308850" y="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Students‘ View</a:t>
            </a:r>
          </a:p>
        </p:txBody>
      </p:sp>
      <p:sp>
        <p:nvSpPr>
          <p:cNvPr id="17410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Survey Results: Desired field of operation after university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19A35F-DDCB-4706-B9BA-EB28742C6CCA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42913" y="6319838"/>
            <a:ext cx="436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b="1">
                <a:solidFill>
                  <a:srgbClr val="7F7F7F"/>
                </a:solidFill>
              </a:rPr>
              <a:t>Other: Center Manager, product manager, not decided yet</a:t>
            </a:r>
          </a:p>
        </p:txBody>
      </p:sp>
      <p:pic>
        <p:nvPicPr>
          <p:cNvPr id="17413" name="Picture 17"/>
          <p:cNvPicPr>
            <a:picLocks noChangeAspect="1" noChangeArrowheads="1"/>
          </p:cNvPicPr>
          <p:nvPr/>
        </p:nvPicPr>
        <p:blipFill>
          <a:blip r:embed="rId2"/>
          <a:srcRect l="4401" t="3731" b="8479"/>
          <a:stretch>
            <a:fillRect/>
          </a:stretch>
        </p:blipFill>
        <p:spPr bwMode="auto">
          <a:xfrm>
            <a:off x="481013" y="1247775"/>
            <a:ext cx="4140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6"/>
          <p:cNvPicPr>
            <a:picLocks noChangeAspect="1" noChangeArrowheads="1"/>
          </p:cNvPicPr>
          <p:nvPr/>
        </p:nvPicPr>
        <p:blipFill>
          <a:blip r:embed="rId3"/>
          <a:srcRect l="3755" t="4370" r="2113" b="3085"/>
          <a:stretch>
            <a:fillRect/>
          </a:stretch>
        </p:blipFill>
        <p:spPr bwMode="auto">
          <a:xfrm>
            <a:off x="4214813" y="3448050"/>
            <a:ext cx="48529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7308850" y="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Students‘ View</a:t>
            </a:r>
          </a:p>
        </p:txBody>
      </p:sp>
      <p:sp>
        <p:nvSpPr>
          <p:cNvPr id="18444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Results – International focus of bachelor studies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3032A58-861C-4ED7-9A13-101153109F9C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Text Box 5"/>
          <p:cNvSpPr txBox="1">
            <a:spLocks noChangeArrowheads="1"/>
          </p:cNvSpPr>
          <p:nvPr/>
        </p:nvSpPr>
        <p:spPr bwMode="auto">
          <a:xfrm>
            <a:off x="531813" y="1236663"/>
            <a:ext cx="7850187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buClr>
                <a:srgbClr val="009EE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7F7F7F"/>
                </a:solidFill>
              </a:rPr>
              <a:t>Most students want to study at least one semester abroad (73.6%)</a:t>
            </a:r>
          </a:p>
          <a:p>
            <a:pPr marL="180975" indent="-180975">
              <a:buClr>
                <a:srgbClr val="009EE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7F7F7F"/>
                </a:solidFill>
              </a:rPr>
              <a:t>Costs are the only obstacle against going abroad</a:t>
            </a:r>
          </a:p>
          <a:p>
            <a:pPr marL="180975" indent="-180975">
              <a:buClr>
                <a:srgbClr val="009EE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7F7F7F"/>
                </a:solidFill>
              </a:rPr>
              <a:t>Foreign languages should be a compulsory part of the entire curriculum</a:t>
            </a:r>
          </a:p>
          <a:p>
            <a:pPr marL="180975" indent="-180975">
              <a:buClr>
                <a:srgbClr val="009EE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7F7F7F"/>
                </a:solidFill>
              </a:rPr>
              <a:t>But: No strong preference for r.e. lectures in foreign languages</a:t>
            </a:r>
          </a:p>
          <a:p>
            <a:pPr marL="180975" indent="-180975">
              <a:buClr>
                <a:srgbClr val="009EE0"/>
              </a:buClr>
              <a:buFont typeface="Wingdings" pitchFamily="2" charset="2"/>
              <a:buChar char="§"/>
            </a:pPr>
            <a:r>
              <a:rPr lang="en-US" sz="2000">
                <a:solidFill>
                  <a:srgbClr val="7F7F7F"/>
                </a:solidFill>
              </a:rPr>
              <a:t>H-AB has mainly been chosen for its international focus</a:t>
            </a:r>
          </a:p>
          <a:p>
            <a:pPr marL="180975" indent="-180975">
              <a:buFontTx/>
              <a:buChar char="•"/>
            </a:pPr>
            <a:endParaRPr lang="en-US" sz="2000">
              <a:solidFill>
                <a:srgbClr val="7F7F7F"/>
              </a:solidFill>
            </a:endParaRPr>
          </a:p>
          <a:p>
            <a:pPr marL="180975" indent="-180975"/>
            <a:endParaRPr lang="en-US"/>
          </a:p>
          <a:p>
            <a:pPr marL="180975" indent="-180975"/>
            <a:endParaRPr lang="en-US"/>
          </a:p>
        </p:txBody>
      </p:sp>
      <p:sp>
        <p:nvSpPr>
          <p:cNvPr id="18447" name="Text Box 1"/>
          <p:cNvSpPr txBox="1">
            <a:spLocks noChangeArrowheads="1"/>
          </p:cNvSpPr>
          <p:nvPr/>
        </p:nvSpPr>
        <p:spPr bwMode="auto">
          <a:xfrm>
            <a:off x="533400" y="5895975"/>
            <a:ext cx="2886075" cy="3238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  <p:txBody>
          <a:bodyPr lIns="27432" tIns="22860" rIns="27432" bIns="22860" anchor="ctr"/>
          <a:lstStyle/>
          <a:p>
            <a:r>
              <a:rPr lang="de-DE" sz="1000"/>
              <a:t>Multiple answers possible, n=63</a:t>
            </a: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5037138" y="3206750"/>
          <a:ext cx="3892550" cy="3182938"/>
        </p:xfrm>
        <a:graphic>
          <a:graphicData uri="http://schemas.openxmlformats.org/presentationml/2006/ole">
            <p:oleObj spid="_x0000_s18442" name="Diagramm" r:id="rId3" imgW="4333943" imgH="3543300" progId="Excel.Chart.8">
              <p:embed/>
            </p:oleObj>
          </a:graphicData>
        </a:graphic>
      </p:graphicFrame>
      <p:pic>
        <p:nvPicPr>
          <p:cNvPr id="18448" name="Picture 19"/>
          <p:cNvPicPr>
            <a:picLocks noChangeAspect="1" noChangeArrowheads="1"/>
          </p:cNvPicPr>
          <p:nvPr/>
        </p:nvPicPr>
        <p:blipFill>
          <a:blip r:embed="rId4"/>
          <a:srcRect l="2951" t="3085" r="12880" b="3085"/>
          <a:stretch>
            <a:fillRect/>
          </a:stretch>
        </p:blipFill>
        <p:spPr bwMode="auto">
          <a:xfrm>
            <a:off x="471488" y="3290888"/>
            <a:ext cx="4433887" cy="221773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18449" name="Text Box 18"/>
          <p:cNvSpPr txBox="1">
            <a:spLocks noChangeArrowheads="1"/>
          </p:cNvSpPr>
          <p:nvPr/>
        </p:nvSpPr>
        <p:spPr bwMode="auto">
          <a:xfrm>
            <a:off x="7308850" y="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16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Students‘ View</a:t>
            </a:r>
          </a:p>
        </p:txBody>
      </p:sp>
      <p:sp>
        <p:nvSpPr>
          <p:cNvPr id="19458" name="Untertitel 2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Survey Results: Success factors of a real estate bachelor program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80330A2-4884-46E9-94E0-7430CCA3B1A4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723900" y="1484313"/>
            <a:ext cx="7421563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/>
            <a:r>
              <a:rPr lang="de-DE" sz="2000" b="1">
                <a:solidFill>
                  <a:srgbClr val="7F7F7F"/>
                </a:solidFill>
              </a:rPr>
              <a:t>Success factors for r.e. bachelor program (students‘ view)</a:t>
            </a:r>
          </a:p>
          <a:p>
            <a:pPr marL="180975" indent="-180975">
              <a:buFontTx/>
              <a:buChar char="•"/>
            </a:pPr>
            <a:endParaRPr lang="de-DE" sz="2000">
              <a:solidFill>
                <a:srgbClr val="7F7F7F"/>
              </a:solidFill>
            </a:endParaRP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1: 	Full scope of program‘s content</a:t>
            </a: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2: 	Expertise of professors</a:t>
            </a: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3: 	Practical relevance, practical orientation</a:t>
            </a: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4: 	Possibilities to study abroad</a:t>
            </a: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5: 	Wide scope of majors / indepth studies</a:t>
            </a: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6: 	Field trips, site visits</a:t>
            </a:r>
          </a:p>
          <a:p>
            <a:pPr marL="180975" indent="-180975">
              <a:lnSpc>
                <a:spcPct val="130000"/>
              </a:lnSpc>
              <a:buClr>
                <a:srgbClr val="009EE0"/>
              </a:buClr>
              <a:buSzPct val="120000"/>
              <a:buFont typeface="Wingdings" pitchFamily="2" charset="2"/>
              <a:buChar char="§"/>
            </a:pPr>
            <a:r>
              <a:rPr lang="de-DE" sz="2000">
                <a:solidFill>
                  <a:srgbClr val="7F7F7F"/>
                </a:solidFill>
              </a:rPr>
              <a:t>Rank 7: 	Real estate library</a:t>
            </a:r>
          </a:p>
          <a:p>
            <a:pPr marL="180975" indent="-180975"/>
            <a:endParaRPr lang="de-DE" sz="2000">
              <a:solidFill>
                <a:srgbClr val="7F7F7F"/>
              </a:solidFill>
            </a:endParaRPr>
          </a:p>
          <a:p>
            <a:pPr marL="180975" indent="-180975"/>
            <a:endParaRPr lang="de-DE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7308850" y="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Practitioners‘ view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2BE444F-51FE-4FC6-89A7-EAC94FBB9ABB}" type="slidenum">
              <a:rPr lang="en-US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ntertitel 16"/>
          <p:cNvSpPr>
            <a:spLocks noGrp="1"/>
          </p:cNvSpPr>
          <p:nvPr>
            <p:ph type="subTitle" idx="4294967295"/>
          </p:nvPr>
        </p:nvSpPr>
        <p:spPr>
          <a:xfrm>
            <a:off x="500063" y="500063"/>
            <a:ext cx="7500937" cy="64293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Basics</a:t>
            </a:r>
            <a:endParaRPr lang="de-DE" sz="16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4" name="Textfeld 14"/>
          <p:cNvSpPr txBox="1">
            <a:spLocks noChangeArrowheads="1"/>
          </p:cNvSpPr>
          <p:nvPr/>
        </p:nvSpPr>
        <p:spPr bwMode="auto">
          <a:xfrm>
            <a:off x="500063" y="1357313"/>
            <a:ext cx="792956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ED7009"/>
              </a:buClr>
            </a:pPr>
            <a:r>
              <a:rPr lang="de-DE" sz="2000" b="1">
                <a:solidFill>
                  <a:srgbClr val="7F7F7F"/>
                </a:solidFill>
              </a:rPr>
              <a:t>Expert interviews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14 selected experts from different fields of the real estate industry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Answers from 5 out of 14 (response rate of 35.7%)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Industry fields of respondents: Portfolio management, mortgage bank, developer, investor, Asset &amp; Property management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Average working experience: 11 years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endParaRPr lang="de-DE" sz="2000">
              <a:solidFill>
                <a:srgbClr val="7F7F7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73038"/>
            <a:ext cx="357188" cy="730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84163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396875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5080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0" y="619125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0" y="954088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0" y="84296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731838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10668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117951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7308850" y="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Practitioners‘ view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A97FF2B-194F-402B-989F-4FF9B37AC452}" type="slidenum">
              <a:rPr lang="en-US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ntertitel 16"/>
          <p:cNvSpPr>
            <a:spLocks noGrp="1"/>
          </p:cNvSpPr>
          <p:nvPr>
            <p:ph type="subTitle" idx="4294967295"/>
          </p:nvPr>
        </p:nvSpPr>
        <p:spPr>
          <a:xfrm>
            <a:off x="500063" y="500063"/>
            <a:ext cx="7500937" cy="64293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de-DE" sz="1600" b="1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de-DE" sz="16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feld 14"/>
          <p:cNvSpPr txBox="1">
            <a:spLocks noChangeArrowheads="1"/>
          </p:cNvSpPr>
          <p:nvPr/>
        </p:nvSpPr>
        <p:spPr bwMode="auto">
          <a:xfrm>
            <a:off x="500063" y="1047750"/>
            <a:ext cx="7929562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Important bachelor program contents: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Financing and investment 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Legal and institutional framework conditions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Focus on European market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Others: economic basics, accounting, knowledge on sales structures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No exclusive preference of diploma or bachelor courses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Personal and professional expectations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Cultural and personal open-mindedness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Knowledge of different framework conditions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Independent but also team-work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Analytical and conceptual thinking / personal soft skills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</a:pPr>
            <a:endParaRPr lang="de-DE" sz="2000">
              <a:solidFill>
                <a:srgbClr val="7F7F7F"/>
              </a:solidFill>
            </a:endParaRP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endParaRPr lang="de-DE" sz="2000">
              <a:solidFill>
                <a:srgbClr val="7F7F7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73038"/>
            <a:ext cx="357188" cy="730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84163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396875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5080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0" y="619125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0" y="954088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0" y="84296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731838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10668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117951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519" name="Text Box 16"/>
          <p:cNvSpPr txBox="1">
            <a:spLocks noChangeArrowheads="1"/>
          </p:cNvSpPr>
          <p:nvPr/>
        </p:nvSpPr>
        <p:spPr bwMode="auto">
          <a:xfrm>
            <a:off x="7308850" y="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Practitioners’ view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B28C146-ECB1-4A87-9E29-D9B5A5D120EE}" type="slidenum">
              <a:rPr lang="en-US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Untertitel 16"/>
          <p:cNvSpPr>
            <a:spLocks noGrp="1"/>
          </p:cNvSpPr>
          <p:nvPr>
            <p:ph type="subTitle" idx="4294967295"/>
          </p:nvPr>
        </p:nvSpPr>
        <p:spPr>
          <a:xfrm>
            <a:off x="500063" y="500063"/>
            <a:ext cx="7500937" cy="642937"/>
          </a:xfrm>
          <a:prstGeom prst="rect">
            <a:avLst/>
          </a:prstGeo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endParaRPr lang="en-US" sz="1600" b="1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feld 14"/>
          <p:cNvSpPr txBox="1">
            <a:spLocks noChangeArrowheads="1"/>
          </p:cNvSpPr>
          <p:nvPr/>
        </p:nvSpPr>
        <p:spPr bwMode="auto">
          <a:xfrm>
            <a:off x="514350" y="1063625"/>
            <a:ext cx="7929563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No absolute preconditions for hiring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Specific real estate bachelor programs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Foreign languages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Foreign experience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Preferring students from the universities EBS, Nürtingen-Geislingen, IREBS and Aschaffenburg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Supporting different universities (e.g. financially)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Suggestions for general improvements of u.g. r.e. education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More practical experience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</a:rPr>
              <a:t>International quality and knowledge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</a:pPr>
            <a:endParaRPr lang="de-DE" sz="2000">
              <a:solidFill>
                <a:srgbClr val="7F7F7F"/>
              </a:solidFill>
            </a:endParaRP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</a:pPr>
            <a:endParaRPr lang="de-DE" sz="2000">
              <a:solidFill>
                <a:srgbClr val="7F7F7F"/>
              </a:solidFill>
            </a:endParaRP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</a:pPr>
            <a:endParaRPr lang="de-DE" sz="2000">
              <a:solidFill>
                <a:srgbClr val="7F7F7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73038"/>
            <a:ext cx="357188" cy="730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84163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396875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5080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0" y="619125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0" y="954088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0" y="84296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731838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10668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117951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6" name="Pfeil nach rechts 15"/>
          <p:cNvSpPr/>
          <p:nvPr/>
        </p:nvSpPr>
        <p:spPr>
          <a:xfrm>
            <a:off x="717550" y="5988050"/>
            <a:ext cx="393700" cy="295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1293813" y="5767388"/>
            <a:ext cx="71183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Bachelor programs are relatively well-known and high valued, but many points should be improved</a:t>
            </a:r>
          </a:p>
        </p:txBody>
      </p:sp>
      <p:sp>
        <p:nvSpPr>
          <p:cNvPr id="22545" name="Text Box 18"/>
          <p:cNvSpPr txBox="1">
            <a:spLocks noChangeArrowheads="1"/>
          </p:cNvSpPr>
          <p:nvPr/>
        </p:nvSpPr>
        <p:spPr bwMode="auto">
          <a:xfrm>
            <a:off x="7308850" y="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Conclusion</a:t>
            </a: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FBEC29-DCEA-4433-8E87-361A2BFCC7DD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Synopsis</a:t>
            </a:r>
          </a:p>
        </p:txBody>
      </p:sp>
      <p:graphicFrame>
        <p:nvGraphicFramePr>
          <p:cNvPr id="23579" name="Group 27"/>
          <p:cNvGraphicFramePr>
            <a:graphicFrameLocks noGrp="1"/>
          </p:cNvGraphicFramePr>
          <p:nvPr/>
        </p:nvGraphicFramePr>
        <p:xfrm>
          <a:off x="571500" y="1349375"/>
          <a:ext cx="7981950" cy="5103813"/>
        </p:xfrm>
        <a:graphic>
          <a:graphicData uri="http://schemas.openxmlformats.org/drawingml/2006/table">
            <a:tbl>
              <a:tblPr/>
              <a:tblGrid>
                <a:gridCol w="923925"/>
                <a:gridCol w="3457575"/>
                <a:gridCol w="3600450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Practitioners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Program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1: International real estate law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2: Real estate valuation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3: Real estate investment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Other: Finance, asset management,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1: Financing and investment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2: Institutional frameworks on international real estate markets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3: Economic basics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Other: Sales/distribution structures, accounting, technical basics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17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Inter-national focus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Most students want to study at least one semester abroad (73.6%)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Foreign languages should be a compulsory part of the entire curriculum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But no strong preference for r.e. lectures in foreign languages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experience and foreign languages are nice to have, but no pre-requisite (at least not for real estate companies with national focus); 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Languages can be learnt on-the-job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Success factors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1:  Program‘s content to cover full r.e. spectrum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2: Expertise of professors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3: Practical relevance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1: Soft skills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2: Broad knowledge of different markets frameworks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3: Analytical skills</a:t>
                      </a:r>
                    </a:p>
                    <a:p>
                      <a:pPr marL="85725" marR="0" lvl="0" indent="-85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Rank 4: Cultural open-mindedness</a:t>
                      </a: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23578" name="Text Box 28"/>
          <p:cNvSpPr txBox="1">
            <a:spLocks noChangeArrowheads="1"/>
          </p:cNvSpPr>
          <p:nvPr/>
        </p:nvSpPr>
        <p:spPr bwMode="auto">
          <a:xfrm>
            <a:off x="7308850" y="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VR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Conclusion</a:t>
            </a:r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AF1BA67-BB81-4989-9008-824653A525FC}" type="slidenum">
              <a:rPr lang="en-US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US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Untertitel 16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Real Estate education in Germany - Lessons learnt</a:t>
            </a:r>
          </a:p>
        </p:txBody>
      </p:sp>
      <p:sp>
        <p:nvSpPr>
          <p:cNvPr id="24580" name="Textfeld 14"/>
          <p:cNvSpPr txBox="1">
            <a:spLocks noChangeArrowheads="1"/>
          </p:cNvSpPr>
          <p:nvPr/>
        </p:nvSpPr>
        <p:spPr bwMode="auto">
          <a:xfrm>
            <a:off x="514350" y="1216025"/>
            <a:ext cx="8455025" cy="559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Results of the case study: 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Success factors differ between students and practitioners</a:t>
            </a:r>
          </a:p>
          <a:p>
            <a:pPr marL="1143000" lvl="2" indent="-228600">
              <a:lnSpc>
                <a:spcPct val="150000"/>
              </a:lnSpc>
              <a:buClr>
                <a:srgbClr val="009EE0"/>
              </a:buClr>
              <a:buFontTx/>
              <a:buChar char="-"/>
            </a:pPr>
            <a:r>
              <a:rPr lang="en-US" sz="1600">
                <a:solidFill>
                  <a:srgbClr val="7F7F7F"/>
                </a:solidFill>
              </a:rPr>
              <a:t>Students favor the full spectrum of international r.e. studies, but their perception changes over time</a:t>
            </a:r>
          </a:p>
          <a:p>
            <a:pPr marL="1143000" lvl="2" indent="-228600">
              <a:lnSpc>
                <a:spcPct val="150000"/>
              </a:lnSpc>
              <a:buClr>
                <a:srgbClr val="009EE0"/>
              </a:buClr>
              <a:buFontTx/>
              <a:buChar char="-"/>
            </a:pPr>
            <a:r>
              <a:rPr lang="en-US" sz="1600">
                <a:solidFill>
                  <a:srgbClr val="7F7F7F"/>
                </a:solidFill>
              </a:rPr>
              <a:t>Employers favor soft skills and sound analytical basics, esp. in finance and investment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Common understanding: practical education is key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Competitive landscape in Germany: Increasing focus on international aspects in real estate education (even though industry does not follow yet?)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Questions remaining: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Does the picture change with students from other universities?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Must the real estate tool kit be taught at university or can it be learnt on the job?</a:t>
            </a: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600">
                <a:solidFill>
                  <a:srgbClr val="7F7F7F"/>
                </a:solidFill>
              </a:rPr>
              <a:t>If real estate is local, does undergraduate r.e. education have to be global?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</a:pPr>
            <a:endParaRPr lang="en-US" sz="1600">
              <a:solidFill>
                <a:srgbClr val="7F7F7F"/>
              </a:solidFill>
            </a:endParaRPr>
          </a:p>
          <a:p>
            <a:pPr marL="730250" lvl="1" indent="-273050">
              <a:lnSpc>
                <a:spcPct val="150000"/>
              </a:lnSpc>
              <a:buClr>
                <a:srgbClr val="009EE0"/>
              </a:buClr>
            </a:pPr>
            <a:endParaRPr lang="de-DE" sz="1600">
              <a:solidFill>
                <a:srgbClr val="7F7F7F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173038"/>
            <a:ext cx="357188" cy="730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284163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396875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5080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0" y="619125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0" y="954088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0" y="84296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2" name="Rechteck 21"/>
          <p:cNvSpPr/>
          <p:nvPr/>
        </p:nvSpPr>
        <p:spPr>
          <a:xfrm>
            <a:off x="0" y="731838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0" y="10668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0" y="117951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7308850" y="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VR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6572250" cy="42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Agenda</a:t>
            </a:r>
          </a:p>
        </p:txBody>
      </p:sp>
      <p:sp>
        <p:nvSpPr>
          <p:cNvPr id="6146" name="Foliennummernplatzhalter 3"/>
          <p:cNvSpPr txBox="1">
            <a:spLocks noGrp="1"/>
          </p:cNvSpPr>
          <p:nvPr/>
        </p:nvSpPr>
        <p:spPr bwMode="auto">
          <a:xfrm>
            <a:off x="8786813" y="71438"/>
            <a:ext cx="357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3A0E8DD5-5A88-4041-92F4-68B74AB316E0}" type="slidenum">
              <a:rPr lang="de-DE" sz="900">
                <a:solidFill>
                  <a:srgbClr val="A6A6A6"/>
                </a:solidFill>
                <a:latin typeface="Arial Narrow" pitchFamily="34" charset="0"/>
                <a:ea typeface="MS PGothic" pitchFamily="34" charset="-128"/>
              </a:rPr>
              <a:pPr/>
              <a:t>2</a:t>
            </a:fld>
            <a:endParaRPr lang="de-DE" sz="900">
              <a:solidFill>
                <a:srgbClr val="A6A6A6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116013" y="1984375"/>
            <a:ext cx="779462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I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1116013" y="2609850"/>
            <a:ext cx="779462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II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1116013" y="3235325"/>
            <a:ext cx="779462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III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1116013" y="3859213"/>
            <a:ext cx="779462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IV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2044700" y="1984375"/>
            <a:ext cx="6000750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Introduction and Research Approach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044700" y="2609850"/>
            <a:ext cx="6000750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Literature Review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044700" y="3235325"/>
            <a:ext cx="6000750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Competition Analysis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2044700" y="3859213"/>
            <a:ext cx="6000750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Survey Results: Students‘ View</a:t>
            </a:r>
          </a:p>
        </p:txBody>
      </p:sp>
      <p:sp>
        <p:nvSpPr>
          <p:cNvPr id="6155" name="Rectangle 4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11150" y="533400"/>
            <a:ext cx="7773988" cy="500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Arial" charset="0"/>
                <a:cs typeface="Arial" charset="0"/>
              </a:rPr>
              <a:t>Changing landscape of undergraduate real estate education in Germany: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sz="1600" smtClean="0">
                <a:solidFill>
                  <a:srgbClr val="7F7F7F"/>
                </a:solidFill>
                <a:latin typeface="Arial" charset="0"/>
                <a:cs typeface="Arial" charset="0"/>
              </a:rPr>
              <a:t>Determinants of success for real estate bachelor programs – a case study approach</a:t>
            </a:r>
            <a:endParaRPr lang="de-DE" sz="1600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6156" name="Titel 1"/>
          <p:cNvSpPr txBox="1">
            <a:spLocks/>
          </p:cNvSpPr>
          <p:nvPr/>
        </p:nvSpPr>
        <p:spPr bwMode="auto">
          <a:xfrm rot="-5400000">
            <a:off x="-2500312" y="3714750"/>
            <a:ext cx="535781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 algn="r">
              <a:buFont typeface="Calibri" pitchFamily="34" charset="0"/>
              <a:buNone/>
            </a:pPr>
            <a:endParaRPr lang="de-DE" sz="1600">
              <a:solidFill>
                <a:srgbClr val="BFBFBF"/>
              </a:solidFill>
              <a:ea typeface="MS PGothic" pitchFamily="34" charset="-128"/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1116013" y="4481513"/>
            <a:ext cx="779462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V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2044700" y="4481513"/>
            <a:ext cx="6000750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Interview Results: Practitioners‘ View</a:t>
            </a:r>
          </a:p>
        </p:txBody>
      </p:sp>
      <p:sp>
        <p:nvSpPr>
          <p:cNvPr id="28" name="Rechteck 27"/>
          <p:cNvSpPr/>
          <p:nvPr/>
        </p:nvSpPr>
        <p:spPr>
          <a:xfrm>
            <a:off x="0" y="173038"/>
            <a:ext cx="357188" cy="730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0" y="284163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0" y="396875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Rechteck 30"/>
          <p:cNvSpPr/>
          <p:nvPr/>
        </p:nvSpPr>
        <p:spPr>
          <a:xfrm>
            <a:off x="0" y="5080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0" y="619125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0" y="954088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0" y="84296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0" y="731838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0" y="10668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0" y="117951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Abgerundetes Rechteck 25"/>
          <p:cNvSpPr/>
          <p:nvPr/>
        </p:nvSpPr>
        <p:spPr>
          <a:xfrm>
            <a:off x="1120775" y="5141913"/>
            <a:ext cx="779463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4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VI</a:t>
            </a:r>
          </a:p>
        </p:txBody>
      </p:sp>
      <p:sp>
        <p:nvSpPr>
          <p:cNvPr id="3" name="Abgerundetes Rechteck 26"/>
          <p:cNvSpPr/>
          <p:nvPr/>
        </p:nvSpPr>
        <p:spPr>
          <a:xfrm>
            <a:off x="2049463" y="5141913"/>
            <a:ext cx="6000750" cy="5715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000" b="1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  <a:cs typeface="Arial" charset="0"/>
              </a:rPr>
              <a:t>Conclusion</a:t>
            </a:r>
          </a:p>
        </p:txBody>
      </p:sp>
      <p:sp>
        <p:nvSpPr>
          <p:cNvPr id="6171" name="Text Box 28"/>
          <p:cNvSpPr txBox="1">
            <a:spLocks noChangeArrowheads="1"/>
          </p:cNvSpPr>
          <p:nvPr/>
        </p:nvSpPr>
        <p:spPr bwMode="auto">
          <a:xfrm>
            <a:off x="7308850" y="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VR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Introduction and Research Approach</a:t>
            </a:r>
          </a:p>
        </p:txBody>
      </p:sp>
      <p:sp>
        <p:nvSpPr>
          <p:cNvPr id="7170" name="Foliennummernplatzhalter 2"/>
          <p:cNvSpPr txBox="1">
            <a:spLocks noGrp="1"/>
          </p:cNvSpPr>
          <p:nvPr/>
        </p:nvSpPr>
        <p:spPr bwMode="auto">
          <a:xfrm>
            <a:off x="8786813" y="71438"/>
            <a:ext cx="357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64F936C-216E-40C8-A296-1AE914D24A86}" type="slidenum">
              <a:rPr lang="de-DE" sz="900">
                <a:solidFill>
                  <a:srgbClr val="A6A6A6"/>
                </a:solidFill>
                <a:ea typeface="MS PGothic" pitchFamily="34" charset="-128"/>
              </a:rPr>
              <a:pPr/>
              <a:t>3</a:t>
            </a:fld>
            <a:endParaRPr lang="de-DE" sz="900">
              <a:solidFill>
                <a:srgbClr val="A6A6A6"/>
              </a:solidFill>
              <a:ea typeface="MS PGothic" pitchFamily="34" charset="-128"/>
            </a:endParaRPr>
          </a:p>
        </p:txBody>
      </p:sp>
      <p:sp>
        <p:nvSpPr>
          <p:cNvPr id="7171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Success factors for undergraduate real estate programs in Germany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173038"/>
            <a:ext cx="357188" cy="73025"/>
          </a:xfrm>
          <a:prstGeom prst="rect">
            <a:avLst/>
          </a:prstGeom>
          <a:solidFill>
            <a:srgbClr val="009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284163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396875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5080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619125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0" y="954088"/>
            <a:ext cx="357188" cy="730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0" y="84296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731838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0" y="1066800"/>
            <a:ext cx="357188" cy="714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0" y="1179513"/>
            <a:ext cx="357188" cy="7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182" name="Textfeld 14"/>
          <p:cNvSpPr txBox="1">
            <a:spLocks noChangeArrowheads="1"/>
          </p:cNvSpPr>
          <p:nvPr/>
        </p:nvSpPr>
        <p:spPr bwMode="auto">
          <a:xfrm>
            <a:off x="500063" y="1290638"/>
            <a:ext cx="8435975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rgbClr val="7F7F7F"/>
                </a:solidFill>
              </a:rPr>
              <a:t>Introduction of bachelor and master programs led to significant changes in the German education system 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rgbClr val="7F7F7F"/>
                </a:solidFill>
              </a:rPr>
              <a:t>Undergraduate real estate education: well-established players had to redesign their programs while new competitors appeared on the scene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rgbClr val="7F7F7F"/>
                </a:solidFill>
              </a:rPr>
              <a:t>Real estate students - first time in years - are faced with a wide range of options to choose the right course of studies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rgbClr val="7F7F7F"/>
                </a:solidFill>
              </a:rPr>
              <a:t>German employers reflect their requirements and think about new ways to focus on bachelor trainees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chemeClr val="tx2"/>
                </a:solidFill>
              </a:rPr>
              <a:t>Goal of the study: elaborate main determinants of success for real estate programs to help bachelors succeed in the industry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chemeClr val="tx2"/>
                </a:solidFill>
              </a:rPr>
              <a:t>Analysis of competitive landscape for German undergraduate real estate programs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1700">
                <a:solidFill>
                  <a:schemeClr val="tx2"/>
                </a:solidFill>
              </a:rPr>
              <a:t>Focus: empirical case study of the newcomer Hochschule Aschaffenburg</a:t>
            </a:r>
            <a:endParaRPr lang="de-DE" sz="1700">
              <a:solidFill>
                <a:schemeClr val="tx2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7308850" y="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VR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2"/>
          <p:cNvSpPr>
            <a:spLocks noChangeArrowheads="1"/>
          </p:cNvSpPr>
          <p:nvPr/>
        </p:nvSpPr>
        <p:spPr bwMode="auto">
          <a:xfrm>
            <a:off x="533400" y="2295525"/>
            <a:ext cx="7859713" cy="2982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194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Introduction and Research Approach</a:t>
            </a: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7CFCD60-5A7D-45C7-B196-4E8AFD3A168D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00063" y="46831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Research Approach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2767013" y="2654300"/>
            <a:ext cx="3376612" cy="925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Case Study Approach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Univ. of Appl. Sc. Aschaffenburg</a:t>
            </a:r>
          </a:p>
          <a:p>
            <a:pPr algn="ctr"/>
            <a:r>
              <a:rPr lang="de-DE" sz="1200">
                <a:solidFill>
                  <a:schemeClr val="bg1"/>
                </a:solidFill>
              </a:rPr>
              <a:t>(qualitative, descriptive analysis)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846138" y="3962400"/>
            <a:ext cx="3506787" cy="925513"/>
          </a:xfrm>
          <a:prstGeom prst="rect">
            <a:avLst/>
          </a:prstGeom>
          <a:solidFill>
            <a:srgbClr val="8B8C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Empirical Survey: 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Students‘ Perspective</a:t>
            </a:r>
          </a:p>
          <a:p>
            <a:pPr algn="ctr"/>
            <a:r>
              <a:rPr lang="de-DE" sz="1200">
                <a:solidFill>
                  <a:schemeClr val="bg1"/>
                </a:solidFill>
              </a:rPr>
              <a:t>(quantitative, descriptive, rather testing hypotheses)</a:t>
            </a: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4457700" y="3962400"/>
            <a:ext cx="3506788" cy="925513"/>
          </a:xfrm>
          <a:prstGeom prst="rect">
            <a:avLst/>
          </a:prstGeom>
          <a:solidFill>
            <a:srgbClr val="8B8C8E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Expert Interviews:</a:t>
            </a:r>
          </a:p>
          <a:p>
            <a:pPr algn="ctr"/>
            <a:r>
              <a:rPr lang="de-DE">
                <a:solidFill>
                  <a:schemeClr val="bg1"/>
                </a:solidFill>
              </a:rPr>
              <a:t>Practitioners‘ Perspective</a:t>
            </a:r>
          </a:p>
          <a:p>
            <a:pPr algn="ctr"/>
            <a:r>
              <a:rPr lang="de-DE" sz="1200">
                <a:solidFill>
                  <a:schemeClr val="bg1"/>
                </a:solidFill>
              </a:rPr>
              <a:t>(qualitative, generating hypotheses)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2767013" y="5541963"/>
            <a:ext cx="3376612" cy="92551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Determinants of success for </a:t>
            </a:r>
            <a:br>
              <a:rPr lang="de-DE">
                <a:solidFill>
                  <a:schemeClr val="bg1"/>
                </a:solidFill>
              </a:rPr>
            </a:br>
            <a:r>
              <a:rPr lang="de-DE">
                <a:solidFill>
                  <a:schemeClr val="bg1"/>
                </a:solidFill>
              </a:rPr>
              <a:t>u.g. bachelor programs</a:t>
            </a:r>
          </a:p>
        </p:txBody>
      </p:sp>
      <p:cxnSp>
        <p:nvCxnSpPr>
          <p:cNvPr id="8201" name="AutoShape 13"/>
          <p:cNvCxnSpPr>
            <a:cxnSpLocks noChangeShapeType="1"/>
          </p:cNvCxnSpPr>
          <p:nvPr/>
        </p:nvCxnSpPr>
        <p:spPr bwMode="auto">
          <a:xfrm rot="5400000">
            <a:off x="3344069" y="2893219"/>
            <a:ext cx="382587" cy="1736725"/>
          </a:xfrm>
          <a:prstGeom prst="bentConnector3">
            <a:avLst>
              <a:gd name="adj1" fmla="val 49792"/>
            </a:avLst>
          </a:prstGeom>
          <a:noFill/>
          <a:ln w="28575">
            <a:solidFill>
              <a:srgbClr val="8B8C8E"/>
            </a:solidFill>
            <a:miter lim="800000"/>
            <a:headEnd/>
            <a:tailEnd/>
          </a:ln>
        </p:spPr>
      </p:cxnSp>
      <p:cxnSp>
        <p:nvCxnSpPr>
          <p:cNvPr id="8202" name="AutoShape 14"/>
          <p:cNvCxnSpPr>
            <a:cxnSpLocks noChangeShapeType="1"/>
          </p:cNvCxnSpPr>
          <p:nvPr/>
        </p:nvCxnSpPr>
        <p:spPr bwMode="auto">
          <a:xfrm rot="16200000" flipH="1">
            <a:off x="5149850" y="2824163"/>
            <a:ext cx="382587" cy="1874838"/>
          </a:xfrm>
          <a:prstGeom prst="bentConnector3">
            <a:avLst>
              <a:gd name="adj1" fmla="val 49792"/>
            </a:avLst>
          </a:prstGeom>
          <a:noFill/>
          <a:ln w="28575">
            <a:solidFill>
              <a:srgbClr val="8B8C8E"/>
            </a:solidFill>
            <a:miter lim="800000"/>
            <a:headEnd/>
            <a:tailEnd/>
          </a:ln>
        </p:spPr>
      </p:cxn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465138" y="1246188"/>
            <a:ext cx="8501062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000"/>
              <a:t>Changing landscape of undergraduate real estate education in Germany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896938" y="1836738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Literature on r.e. education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4783138" y="1825625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Market analysis for r.e. education</a:t>
            </a:r>
          </a:p>
        </p:txBody>
      </p:sp>
      <p:sp>
        <p:nvSpPr>
          <p:cNvPr id="8206" name="Rectangle 18"/>
          <p:cNvSpPr>
            <a:spLocks noChangeArrowheads="1"/>
          </p:cNvSpPr>
          <p:nvPr/>
        </p:nvSpPr>
        <p:spPr bwMode="auto">
          <a:xfrm>
            <a:off x="533400" y="1792288"/>
            <a:ext cx="3886200" cy="468312"/>
          </a:xfrm>
          <a:prstGeom prst="rect">
            <a:avLst/>
          </a:prstGeom>
          <a:noFill/>
          <a:ln w="9525">
            <a:solidFill>
              <a:srgbClr val="8B8C8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8207" name="Rectangle 19"/>
          <p:cNvSpPr>
            <a:spLocks noChangeArrowheads="1"/>
          </p:cNvSpPr>
          <p:nvPr/>
        </p:nvSpPr>
        <p:spPr bwMode="auto">
          <a:xfrm>
            <a:off x="4424363" y="1790700"/>
            <a:ext cx="3975100" cy="469900"/>
          </a:xfrm>
          <a:prstGeom prst="rect">
            <a:avLst/>
          </a:prstGeom>
          <a:noFill/>
          <a:ln w="9525">
            <a:solidFill>
              <a:srgbClr val="8B8C8E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8208" name="AutoShape 17"/>
          <p:cNvCxnSpPr>
            <a:cxnSpLocks noChangeShapeType="1"/>
            <a:stCxn id="8198" idx="2"/>
            <a:endCxn id="8200" idx="0"/>
          </p:cNvCxnSpPr>
          <p:nvPr/>
        </p:nvCxnSpPr>
        <p:spPr bwMode="auto">
          <a:xfrm rot="16200000" flipH="1">
            <a:off x="3201194" y="4287044"/>
            <a:ext cx="654050" cy="1855788"/>
          </a:xfrm>
          <a:prstGeom prst="bentConnector3">
            <a:avLst>
              <a:gd name="adj1" fmla="val 49759"/>
            </a:avLst>
          </a:prstGeom>
          <a:noFill/>
          <a:ln w="19050">
            <a:solidFill>
              <a:srgbClr val="8B8C8E"/>
            </a:solidFill>
            <a:miter lim="800000"/>
            <a:headEnd/>
            <a:tailEnd type="triangle" w="med" len="med"/>
          </a:ln>
        </p:spPr>
      </p:cxnSp>
      <p:cxnSp>
        <p:nvCxnSpPr>
          <p:cNvPr id="8209" name="AutoShape 18"/>
          <p:cNvCxnSpPr>
            <a:cxnSpLocks noChangeShapeType="1"/>
            <a:stCxn id="8199" idx="2"/>
            <a:endCxn id="8200" idx="0"/>
          </p:cNvCxnSpPr>
          <p:nvPr/>
        </p:nvCxnSpPr>
        <p:spPr bwMode="auto">
          <a:xfrm rot="5400000">
            <a:off x="5006976" y="4337050"/>
            <a:ext cx="654050" cy="1755775"/>
          </a:xfrm>
          <a:prstGeom prst="bentConnector3">
            <a:avLst>
              <a:gd name="adj1" fmla="val 49759"/>
            </a:avLst>
          </a:prstGeom>
          <a:noFill/>
          <a:ln w="19050">
            <a:solidFill>
              <a:srgbClr val="8B8C8E"/>
            </a:solidFill>
            <a:miter lim="800000"/>
            <a:headEnd/>
            <a:tailEnd type="triangle" w="med" len="med"/>
          </a:ln>
        </p:spPr>
      </p:cxnSp>
      <p:sp>
        <p:nvSpPr>
          <p:cNvPr id="8210" name="Text Box 19"/>
          <p:cNvSpPr txBox="1">
            <a:spLocks noChangeArrowheads="1"/>
          </p:cNvSpPr>
          <p:nvPr/>
        </p:nvSpPr>
        <p:spPr bwMode="auto">
          <a:xfrm>
            <a:off x="7308850" y="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VR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Literature Review</a:t>
            </a: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95F5D1B-0FF4-4FB7-95A3-C71014C3B840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11175" y="500063"/>
            <a:ext cx="7500938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Literature on success factors of real estate degree programs</a:t>
            </a:r>
          </a:p>
        </p:txBody>
      </p:sp>
      <p:sp>
        <p:nvSpPr>
          <p:cNvPr id="9220" name="Textfeld 6"/>
          <p:cNvSpPr txBox="1">
            <a:spLocks noChangeArrowheads="1"/>
          </p:cNvSpPr>
          <p:nvPr/>
        </p:nvSpPr>
        <p:spPr bwMode="auto">
          <a:xfrm>
            <a:off x="574675" y="1622425"/>
            <a:ext cx="76152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  <a:ea typeface="MS PGothic" pitchFamily="34" charset="-128"/>
              </a:rPr>
              <a:t>Most of research is done in US</a:t>
            </a:r>
          </a:p>
          <a:p>
            <a:pPr marL="361950" indent="-3619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  <a:ea typeface="MS PGothic" pitchFamily="34" charset="-128"/>
              </a:rPr>
              <a:t>Lack of European research activity</a:t>
            </a:r>
          </a:p>
          <a:p>
            <a:pPr marL="361950" indent="-3619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  <a:ea typeface="MS PGothic" pitchFamily="34" charset="-128"/>
              </a:rPr>
              <a:t>Nappi-Choulet dealing with French real estate education</a:t>
            </a:r>
          </a:p>
          <a:p>
            <a:pPr marL="361950" indent="-3619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  <a:ea typeface="MS PGothic" pitchFamily="34" charset="-128"/>
              </a:rPr>
              <a:t>Schulte and Rottke concerning German real estate education</a:t>
            </a:r>
          </a:p>
          <a:p>
            <a:pPr marL="361950" indent="-3619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  <a:ea typeface="MS PGothic" pitchFamily="34" charset="-128"/>
              </a:rPr>
              <a:t>Often surveys used for deduction of results</a:t>
            </a:r>
          </a:p>
          <a:p>
            <a:pPr marL="361950" indent="-3619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en-US" sz="2000">
                <a:solidFill>
                  <a:srgbClr val="7F7F7F"/>
                </a:solidFill>
                <a:ea typeface="MS PGothic" pitchFamily="34" charset="-128"/>
              </a:rPr>
              <a:t>Especially surveys with professionals conducted</a:t>
            </a:r>
          </a:p>
          <a:p>
            <a:pPr marL="361950" indent="-361950"/>
            <a:endParaRPr lang="en-US"/>
          </a:p>
          <a:p>
            <a:pPr marL="361950" indent="-361950"/>
            <a:endParaRPr lang="de-DE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7308850" y="0"/>
            <a:ext cx="55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Competition Analysis</a:t>
            </a: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B6A330B-A29A-497A-A13C-8E939259B7A9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German Real Estate degree programs</a:t>
            </a:r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/>
        </p:nvGraphicFramePr>
        <p:xfrm>
          <a:off x="473075" y="1239838"/>
          <a:ext cx="8953500" cy="5280025"/>
        </p:xfrm>
        <a:graphic>
          <a:graphicData uri="http://schemas.openxmlformats.org/presentationml/2006/ole">
            <p:oleObj spid="_x0000_s11269" name="Arbeitsblatt" r:id="rId3" imgW="7629441" imgH="4390957" progId="">
              <p:embed/>
            </p:oleObj>
          </a:graphicData>
        </a:graphic>
      </p:graphicFrame>
      <p:sp>
        <p:nvSpPr>
          <p:cNvPr id="6" name="Rechteck 5"/>
          <p:cNvSpPr/>
          <p:nvPr/>
        </p:nvSpPr>
        <p:spPr>
          <a:xfrm>
            <a:off x="1541463" y="5408613"/>
            <a:ext cx="1697037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EBS Universität</a:t>
            </a:r>
          </a:p>
        </p:txBody>
      </p:sp>
      <p:sp>
        <p:nvSpPr>
          <p:cNvPr id="7" name="Rechteck 6"/>
          <p:cNvSpPr/>
          <p:nvPr/>
        </p:nvSpPr>
        <p:spPr>
          <a:xfrm>
            <a:off x="2073275" y="5067300"/>
            <a:ext cx="1697038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HTW Berlin</a:t>
            </a:r>
          </a:p>
        </p:txBody>
      </p:sp>
      <p:sp>
        <p:nvSpPr>
          <p:cNvPr id="8" name="Rechteck 7"/>
          <p:cNvSpPr/>
          <p:nvPr/>
        </p:nvSpPr>
        <p:spPr>
          <a:xfrm>
            <a:off x="2814638" y="4724400"/>
            <a:ext cx="1697037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HS Mittweida</a:t>
            </a:r>
          </a:p>
        </p:txBody>
      </p:sp>
      <p:sp>
        <p:nvSpPr>
          <p:cNvPr id="9" name="Rechteck 8"/>
          <p:cNvSpPr/>
          <p:nvPr/>
        </p:nvSpPr>
        <p:spPr>
          <a:xfrm>
            <a:off x="3489325" y="4376738"/>
            <a:ext cx="5805488" cy="765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 err="1">
                <a:solidFill>
                  <a:schemeClr val="tx1"/>
                </a:solidFill>
              </a:rPr>
              <a:t>HfWU</a:t>
            </a:r>
            <a:r>
              <a:rPr lang="de-DE" sz="1400" dirty="0">
                <a:solidFill>
                  <a:schemeClr val="tx1"/>
                </a:solidFill>
              </a:rPr>
              <a:t> Geislingen, HAWK Hildesheim/Holzminden/Göttingen</a:t>
            </a:r>
          </a:p>
        </p:txBody>
      </p:sp>
      <p:sp>
        <p:nvSpPr>
          <p:cNvPr id="10" name="Rechteck 9"/>
          <p:cNvSpPr/>
          <p:nvPr/>
        </p:nvSpPr>
        <p:spPr>
          <a:xfrm>
            <a:off x="4375150" y="4116388"/>
            <a:ext cx="4267200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Uni Stuttgart, Bauhaus Universität Weimar</a:t>
            </a:r>
          </a:p>
        </p:txBody>
      </p:sp>
      <p:sp>
        <p:nvSpPr>
          <p:cNvPr id="11" name="Rechteck 10"/>
          <p:cNvSpPr/>
          <p:nvPr/>
        </p:nvSpPr>
        <p:spPr>
          <a:xfrm>
            <a:off x="3130550" y="3006725"/>
            <a:ext cx="2273300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Hochschule Anhalt</a:t>
            </a:r>
          </a:p>
        </p:txBody>
      </p:sp>
      <p:sp>
        <p:nvSpPr>
          <p:cNvPr id="12" name="Rechteck 11"/>
          <p:cNvSpPr/>
          <p:nvPr/>
        </p:nvSpPr>
        <p:spPr>
          <a:xfrm>
            <a:off x="1436688" y="2684463"/>
            <a:ext cx="50609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Uni Regensburg, HWR Berlin, HS Biberach, Hochschule 21</a:t>
            </a:r>
          </a:p>
        </p:txBody>
      </p:sp>
      <p:sp>
        <p:nvSpPr>
          <p:cNvPr id="13" name="Rechteck 12"/>
          <p:cNvSpPr/>
          <p:nvPr/>
        </p:nvSpPr>
        <p:spPr>
          <a:xfrm>
            <a:off x="4457700" y="2155825"/>
            <a:ext cx="2530475" cy="527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HS Zittau/Görlitz</a:t>
            </a:r>
          </a:p>
        </p:txBody>
      </p:sp>
      <p:sp>
        <p:nvSpPr>
          <p:cNvPr id="14" name="Rechteck 13"/>
          <p:cNvSpPr/>
          <p:nvPr/>
        </p:nvSpPr>
        <p:spPr>
          <a:xfrm>
            <a:off x="5392738" y="1816100"/>
            <a:ext cx="1997075" cy="334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dirty="0">
                <a:solidFill>
                  <a:schemeClr val="tx1"/>
                </a:solidFill>
              </a:rPr>
              <a:t>HS Aschaffenburg</a:t>
            </a:r>
          </a:p>
        </p:txBody>
      </p:sp>
      <p:sp>
        <p:nvSpPr>
          <p:cNvPr id="11282" name="Textfeld 14"/>
          <p:cNvSpPr txBox="1">
            <a:spLocks noChangeArrowheads="1"/>
          </p:cNvSpPr>
          <p:nvPr/>
        </p:nvSpPr>
        <p:spPr bwMode="auto">
          <a:xfrm>
            <a:off x="8102600" y="1309688"/>
            <a:ext cx="2587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/>
              <a:t>1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5153025" y="6567488"/>
            <a:ext cx="555466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ts val="500"/>
              </a:lnSpc>
              <a:defRPr/>
            </a:pPr>
            <a:r>
              <a:rPr lang="de-DE" sz="1000">
                <a:solidFill>
                  <a:srgbClr val="000000"/>
                </a:solidFill>
                <a:cs typeface="Arial" charset="0"/>
              </a:rPr>
              <a:t>1 </a:t>
            </a:r>
          </a:p>
          <a:p>
            <a:pPr>
              <a:lnSpc>
                <a:spcPts val="500"/>
              </a:lnSpc>
              <a:defRPr/>
            </a:pPr>
            <a:r>
              <a:rPr lang="de-DE" sz="1000">
                <a:solidFill>
                  <a:srgbClr val="000000"/>
                </a:solidFill>
                <a:cs typeface="Arial" charset="0"/>
              </a:rPr>
              <a:t>    specialized degree programs have not been analysed</a:t>
            </a:r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7308850" y="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el 1"/>
          <p:cNvSpPr>
            <a:spLocks noGrp="1"/>
          </p:cNvSpPr>
          <p:nvPr>
            <p:ph type="title"/>
          </p:nvPr>
        </p:nvSpPr>
        <p:spPr bwMode="auto">
          <a:xfrm>
            <a:off x="500063" y="142875"/>
            <a:ext cx="7500937" cy="2968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sz="2000" smtClean="0">
                <a:cs typeface="Arial" charset="0"/>
              </a:rPr>
              <a:t>Competition Analysis</a:t>
            </a:r>
          </a:p>
        </p:txBody>
      </p:sp>
      <p:sp>
        <p:nvSpPr>
          <p:cNvPr id="12290" name="Untertitel 2"/>
          <p:cNvSpPr>
            <a:spLocks noGrp="1"/>
          </p:cNvSpPr>
          <p:nvPr>
            <p:ph type="subTitle" idx="1"/>
          </p:nvPr>
        </p:nvSpPr>
        <p:spPr bwMode="auto">
          <a:xfrm>
            <a:off x="500063" y="500063"/>
            <a:ext cx="7500937" cy="6429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smtClean="0">
                <a:solidFill>
                  <a:srgbClr val="7F7F7F"/>
                </a:solidFill>
                <a:latin typeface="Arial" charset="0"/>
                <a:cs typeface="Arial" charset="0"/>
              </a:rPr>
              <a:t>Characteristics of German real estate degree programs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67A02F-3603-4940-9E46-801BF02A11A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95325" y="1419225"/>
            <a:ext cx="23622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/>
              <a:t>Duration: </a:t>
            </a:r>
          </a:p>
          <a:p>
            <a:pPr algn="ctr">
              <a:defRPr/>
            </a:pPr>
            <a:r>
              <a:rPr lang="de-DE" sz="2000" dirty="0"/>
              <a:t>6 </a:t>
            </a:r>
            <a:r>
              <a:rPr lang="de-DE" sz="2000" dirty="0" err="1"/>
              <a:t>to</a:t>
            </a:r>
            <a:r>
              <a:rPr lang="de-DE" sz="2000" dirty="0"/>
              <a:t> 8 </a:t>
            </a:r>
            <a:r>
              <a:rPr lang="de-DE" sz="2000" dirty="0" err="1"/>
              <a:t>semesters</a:t>
            </a:r>
            <a:endParaRPr lang="de-DE" sz="2000" dirty="0"/>
          </a:p>
        </p:txBody>
      </p:sp>
      <p:sp>
        <p:nvSpPr>
          <p:cNvPr id="6" name="Rechteck 5"/>
          <p:cNvSpPr/>
          <p:nvPr/>
        </p:nvSpPr>
        <p:spPr>
          <a:xfrm>
            <a:off x="711200" y="4056063"/>
            <a:ext cx="2362200" cy="92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 err="1"/>
              <a:t>Tuition</a:t>
            </a:r>
            <a:r>
              <a:rPr lang="de-DE" sz="2000" b="1" dirty="0"/>
              <a:t> </a:t>
            </a:r>
            <a:r>
              <a:rPr lang="de-DE" sz="2000" b="1" dirty="0" err="1"/>
              <a:t>fee</a:t>
            </a:r>
            <a:r>
              <a:rPr lang="de-DE" sz="2000" b="1" dirty="0"/>
              <a:t>: </a:t>
            </a:r>
          </a:p>
          <a:p>
            <a:pPr algn="ctr">
              <a:defRPr/>
            </a:pPr>
            <a:r>
              <a:rPr lang="de-DE" sz="2000" dirty="0"/>
              <a:t>150€/</a:t>
            </a:r>
            <a:r>
              <a:rPr lang="de-DE" sz="2000" dirty="0" err="1"/>
              <a:t>semester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500€/</a:t>
            </a:r>
            <a:r>
              <a:rPr lang="de-DE" sz="2000" dirty="0" err="1"/>
              <a:t>semester</a:t>
            </a:r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>
            <a:off x="711200" y="5365750"/>
            <a:ext cx="23622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 err="1"/>
              <a:t>Participants</a:t>
            </a:r>
            <a:r>
              <a:rPr lang="de-DE" sz="2000" b="1" dirty="0"/>
              <a:t>: </a:t>
            </a:r>
          </a:p>
          <a:p>
            <a:pPr algn="ctr">
              <a:defRPr/>
            </a:pPr>
            <a:r>
              <a:rPr lang="de-DE" sz="2000" dirty="0"/>
              <a:t>30 </a:t>
            </a:r>
            <a:r>
              <a:rPr lang="de-DE" sz="2000" dirty="0" err="1"/>
              <a:t>to</a:t>
            </a:r>
            <a:r>
              <a:rPr lang="de-DE" sz="2000" dirty="0"/>
              <a:t> 225 per </a:t>
            </a:r>
            <a:r>
              <a:rPr lang="de-DE" sz="2000" dirty="0" err="1"/>
              <a:t>semester</a:t>
            </a:r>
            <a:endParaRPr lang="de-DE" sz="2000" dirty="0"/>
          </a:p>
        </p:txBody>
      </p:sp>
      <p:sp>
        <p:nvSpPr>
          <p:cNvPr id="8" name="Rechteck 7"/>
          <p:cNvSpPr/>
          <p:nvPr/>
        </p:nvSpPr>
        <p:spPr>
          <a:xfrm>
            <a:off x="711200" y="2744788"/>
            <a:ext cx="2362200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b="1" dirty="0"/>
              <a:t>Final </a:t>
            </a:r>
            <a:r>
              <a:rPr lang="de-DE" sz="2000" b="1" dirty="0" err="1"/>
              <a:t>degree</a:t>
            </a:r>
            <a:r>
              <a:rPr lang="de-DE" sz="2000" b="1" dirty="0"/>
              <a:t>: </a:t>
            </a:r>
          </a:p>
          <a:p>
            <a:pPr algn="ctr">
              <a:defRPr/>
            </a:pPr>
            <a:r>
              <a:rPr lang="de-DE" sz="2000" dirty="0"/>
              <a:t>Bachelor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Arts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3657600" y="2865438"/>
            <a:ext cx="4667250" cy="2033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>
              <a:defRPr/>
            </a:pPr>
            <a:r>
              <a:rPr lang="de-DE" sz="2000" b="1" dirty="0"/>
              <a:t>Trends:</a:t>
            </a:r>
            <a:endParaRPr lang="de-DE" sz="2000" dirty="0"/>
          </a:p>
          <a:p>
            <a:pPr marL="273050" indent="-273050">
              <a:defRPr/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Universitiy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Applied </a:t>
            </a:r>
            <a:r>
              <a:rPr lang="de-DE" sz="2000" dirty="0" err="1">
                <a:sym typeface="Wingdings" pitchFamily="2" charset="2"/>
              </a:rPr>
              <a:t>Sciences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are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No</a:t>
            </a:r>
            <a:r>
              <a:rPr lang="de-DE" sz="2000" dirty="0">
                <a:sym typeface="Wingdings" pitchFamily="2" charset="2"/>
              </a:rPr>
              <a:t>. 1 </a:t>
            </a:r>
            <a:r>
              <a:rPr lang="de-DE" sz="2000" dirty="0" err="1">
                <a:sym typeface="Wingdings" pitchFamily="2" charset="2"/>
              </a:rPr>
              <a:t>supplier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of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estate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degree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programms</a:t>
            </a:r>
            <a:endParaRPr lang="de-DE" sz="2000" dirty="0"/>
          </a:p>
          <a:p>
            <a:pPr marL="273050" indent="-273050">
              <a:defRPr/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integrated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internships</a:t>
            </a:r>
            <a:endParaRPr lang="de-DE" sz="2000" dirty="0">
              <a:sym typeface="Wingdings" pitchFamily="2" charset="2"/>
            </a:endParaRPr>
          </a:p>
          <a:p>
            <a:pPr marL="273050" indent="-273050">
              <a:defRPr/>
            </a:pP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possibility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to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go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abroad</a:t>
            </a:r>
            <a:endParaRPr lang="de-DE" sz="20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308850" y="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Students‘ view</a:t>
            </a: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6F50516-9A95-437F-B89C-9180B66947AE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Survey Basics</a:t>
            </a:r>
          </a:p>
        </p:txBody>
      </p:sp>
      <p:sp>
        <p:nvSpPr>
          <p:cNvPr id="15364" name="Textfeld 14"/>
          <p:cNvSpPr txBox="1">
            <a:spLocks noChangeArrowheads="1"/>
          </p:cNvSpPr>
          <p:nvPr/>
        </p:nvSpPr>
        <p:spPr bwMode="auto">
          <a:xfrm>
            <a:off x="500063" y="1357313"/>
            <a:ext cx="7929562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>
              <a:lnSpc>
                <a:spcPct val="150000"/>
              </a:lnSpc>
              <a:buClr>
                <a:srgbClr val="ED7009"/>
              </a:buClr>
            </a:pPr>
            <a:r>
              <a:rPr lang="de-DE" sz="2000" b="1">
                <a:solidFill>
                  <a:srgbClr val="7F7F7F"/>
                </a:solidFill>
              </a:rPr>
              <a:t>Empirical Survey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Sample: Real estate bachelor students from 3 study tracks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Timing: April to May 2011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Answers from 63 out of 116 (response rate of 54.3%)</a:t>
            </a:r>
          </a:p>
          <a:p>
            <a:pPr marL="742950" lvl="1" indent="-2857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>
                <a:solidFill>
                  <a:srgbClr val="7F7F7F"/>
                </a:solidFill>
              </a:rPr>
              <a:t>1st term:	12 </a:t>
            </a:r>
          </a:p>
          <a:p>
            <a:pPr marL="742950" lvl="1" indent="-2857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>
                <a:solidFill>
                  <a:srgbClr val="7F7F7F"/>
                </a:solidFill>
              </a:rPr>
              <a:t>2nd term: 	31</a:t>
            </a:r>
          </a:p>
          <a:p>
            <a:pPr marL="742950" lvl="1" indent="-2857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>
                <a:solidFill>
                  <a:srgbClr val="7F7F7F"/>
                </a:solidFill>
              </a:rPr>
              <a:t>4th term: 	19</a:t>
            </a:r>
          </a:p>
          <a:p>
            <a:pPr marL="742950" lvl="1" indent="-2857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>
                <a:solidFill>
                  <a:srgbClr val="7F7F7F"/>
                </a:solidFill>
              </a:rPr>
              <a:t>n.a.: 	1</a:t>
            </a:r>
            <a:endParaRPr lang="de-DE" sz="2000">
              <a:solidFill>
                <a:srgbClr val="7F7F7F"/>
              </a:solidFill>
            </a:endParaRP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r>
              <a:rPr lang="de-DE" sz="2000">
                <a:solidFill>
                  <a:srgbClr val="7F7F7F"/>
                </a:solidFill>
              </a:rPr>
              <a:t>Gender: 67.7% female, 32.3% male</a:t>
            </a:r>
          </a:p>
          <a:p>
            <a:pPr marL="273050" indent="-273050">
              <a:lnSpc>
                <a:spcPct val="150000"/>
              </a:lnSpc>
              <a:buClr>
                <a:srgbClr val="009EE0"/>
              </a:buClr>
              <a:buFont typeface="Wingdings" pitchFamily="2" charset="2"/>
              <a:buChar char=""/>
            </a:pPr>
            <a:endParaRPr lang="de-DE" sz="2000">
              <a:solidFill>
                <a:srgbClr val="7F7F7F"/>
              </a:solidFill>
            </a:endParaRP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7308850" y="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500063" y="142875"/>
            <a:ext cx="7500937" cy="2968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de-DE" sz="2000" b="1" smtClean="0">
                <a:solidFill>
                  <a:srgbClr val="009EE0"/>
                </a:solidFill>
                <a:latin typeface="Arial Narrow" pitchFamily="34" charset="0"/>
                <a:cs typeface="Arial" charset="0"/>
              </a:rPr>
              <a:t>Students‘ view</a:t>
            </a:r>
          </a:p>
        </p:txBody>
      </p:sp>
      <p:sp>
        <p:nvSpPr>
          <p:cNvPr id="3" name="Foliennummernplatzhalter 2"/>
          <p:cNvSpPr txBox="1">
            <a:spLocks noGrp="1"/>
          </p:cNvSpPr>
          <p:nvPr/>
        </p:nvSpPr>
        <p:spPr>
          <a:xfrm>
            <a:off x="8786813" y="71438"/>
            <a:ext cx="357187" cy="28575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74EE415-A461-4CD9-A624-456E90A062FA}" type="slidenum">
              <a:rPr lang="de-DE" sz="90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DE" sz="9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42" name="Untertitel 3"/>
          <p:cNvSpPr>
            <a:spLocks noGrp="1"/>
          </p:cNvSpPr>
          <p:nvPr>
            <p:ph type="subTitle" idx="4294967295"/>
          </p:nvPr>
        </p:nvSpPr>
        <p:spPr bwMode="auto">
          <a:xfrm>
            <a:off x="500063" y="500063"/>
            <a:ext cx="7500937" cy="6429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600" b="1" smtClean="0">
                <a:solidFill>
                  <a:srgbClr val="7F7F7F"/>
                </a:solidFill>
                <a:latin typeface="Arial" charset="0"/>
                <a:cs typeface="Arial" charset="0"/>
              </a:rPr>
              <a:t>Survey results: The Bachelor Market – Students heard of or applied for…</a:t>
            </a:r>
          </a:p>
        </p:txBody>
      </p:sp>
      <p:sp>
        <p:nvSpPr>
          <p:cNvPr id="13343" name="Text Box 16"/>
          <p:cNvSpPr txBox="1">
            <a:spLocks noChangeArrowheads="1"/>
          </p:cNvSpPr>
          <p:nvPr/>
        </p:nvSpPr>
        <p:spPr bwMode="auto">
          <a:xfrm>
            <a:off x="622300" y="6186488"/>
            <a:ext cx="525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n=63</a:t>
            </a:r>
          </a:p>
        </p:txBody>
      </p:sp>
      <p:graphicFrame>
        <p:nvGraphicFramePr>
          <p:cNvPr id="13332" name="Chart 10"/>
          <p:cNvGraphicFramePr>
            <a:graphicFrameLocks/>
          </p:cNvGraphicFramePr>
          <p:nvPr/>
        </p:nvGraphicFramePr>
        <p:xfrm>
          <a:off x="533400" y="1257300"/>
          <a:ext cx="4800600" cy="2514600"/>
        </p:xfrm>
        <a:graphic>
          <a:graphicData uri="http://schemas.openxmlformats.org/presentationml/2006/ole">
            <p:oleObj spid="_x0000_s13332" name="Diagramm" r:id="rId3" imgW="5829300" imgH="3266985" progId="Excel.Chart.8">
              <p:embed/>
            </p:oleObj>
          </a:graphicData>
        </a:graphic>
      </p:graphicFrame>
      <p:sp>
        <p:nvSpPr>
          <p:cNvPr id="13344" name="Text Box 21"/>
          <p:cNvSpPr txBox="1">
            <a:spLocks noChangeArrowheads="1"/>
          </p:cNvSpPr>
          <p:nvPr/>
        </p:nvSpPr>
        <p:spPr bwMode="auto">
          <a:xfrm>
            <a:off x="600075" y="5440363"/>
            <a:ext cx="2990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b="1"/>
              <a:t>Other:</a:t>
            </a:r>
            <a:r>
              <a:rPr lang="de-DE" sz="1200"/>
              <a:t> </a:t>
            </a:r>
            <a:br>
              <a:rPr lang="de-DE" sz="1200"/>
            </a:br>
            <a:r>
              <a:rPr lang="de-DE" sz="1200"/>
              <a:t>H21 Buxtehude, Hamburg, Hochschule Zittau/Görlitz, Hochschule Anhalt, FH Darmstadt</a:t>
            </a:r>
          </a:p>
        </p:txBody>
      </p:sp>
      <p:graphicFrame>
        <p:nvGraphicFramePr>
          <p:cNvPr id="13339" name="Object 27"/>
          <p:cNvGraphicFramePr>
            <a:graphicFrameLocks noChangeAspect="1"/>
          </p:cNvGraphicFramePr>
          <p:nvPr/>
        </p:nvGraphicFramePr>
        <p:xfrm>
          <a:off x="3676650" y="3721100"/>
          <a:ext cx="5038725" cy="2824163"/>
        </p:xfrm>
        <a:graphic>
          <a:graphicData uri="http://schemas.openxmlformats.org/presentationml/2006/ole">
            <p:oleObj spid="_x0000_s13339" name="Diagramm" r:id="rId4" imgW="5829300" imgH="3266985" progId="Excel.Chart.8">
              <p:embed/>
            </p:oleObj>
          </a:graphicData>
        </a:graphic>
      </p:graphicFrame>
      <p:sp>
        <p:nvSpPr>
          <p:cNvPr id="13345" name="Text Box 34"/>
          <p:cNvSpPr txBox="1">
            <a:spLocks noChangeArrowheads="1"/>
          </p:cNvSpPr>
          <p:nvPr/>
        </p:nvSpPr>
        <p:spPr bwMode="auto">
          <a:xfrm>
            <a:off x="7308850" y="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folHlink"/>
                </a:solidFill>
              </a:rPr>
              <a:t>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1156</Words>
  <Application>Microsoft Office PowerPoint</Application>
  <PresentationFormat>On-screen Show (4:3)</PresentationFormat>
  <Paragraphs>239</Paragraphs>
  <Slides>18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7" baseType="lpstr">
      <vt:lpstr>Arial</vt:lpstr>
      <vt:lpstr>Calibri</vt:lpstr>
      <vt:lpstr>Arial Narrow</vt:lpstr>
      <vt:lpstr>MS PGothic</vt:lpstr>
      <vt:lpstr>Wingdings</vt:lpstr>
      <vt:lpstr>Larissa-Design</vt:lpstr>
      <vt:lpstr>Larissa-Design</vt:lpstr>
      <vt:lpstr>Arbeitsblatt</vt:lpstr>
      <vt:lpstr>Diagramm</vt:lpstr>
      <vt:lpstr>Changing landscape of undergraduate real estate education in Germany Determinants of success for real estate bachelor programs –  a case study approach</vt:lpstr>
      <vt:lpstr>Agenda</vt:lpstr>
      <vt:lpstr>Introduction and Research Approach</vt:lpstr>
      <vt:lpstr>Introduction and Research Approach</vt:lpstr>
      <vt:lpstr>Literature Review</vt:lpstr>
      <vt:lpstr>Competition Analysis</vt:lpstr>
      <vt:lpstr>Competition Analysis</vt:lpstr>
      <vt:lpstr>Students‘ view</vt:lpstr>
      <vt:lpstr>Students‘ view</vt:lpstr>
      <vt:lpstr>Students‘ View</vt:lpstr>
      <vt:lpstr>Students‘ View</vt:lpstr>
      <vt:lpstr>Students‘ View</vt:lpstr>
      <vt:lpstr>Students‘ View</vt:lpstr>
      <vt:lpstr>Practitioners‘ view</vt:lpstr>
      <vt:lpstr>Practitioners‘ view</vt:lpstr>
      <vt:lpstr>Practitioners’ view</vt:lpstr>
      <vt:lpstr>Conclusion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Verena Rock</dc:creator>
  <cp:lastModifiedBy>Rock</cp:lastModifiedBy>
  <cp:revision>324</cp:revision>
  <dcterms:created xsi:type="dcterms:W3CDTF">2010-07-21T07:29:39Z</dcterms:created>
  <dcterms:modified xsi:type="dcterms:W3CDTF">2011-06-16T06:04:04Z</dcterms:modified>
</cp:coreProperties>
</file>