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handoutMasterIdLst>
    <p:handoutMasterId r:id="rId23"/>
  </p:handoutMasterIdLst>
  <p:sldIdLst>
    <p:sldId id="309" r:id="rId2"/>
    <p:sldId id="291" r:id="rId3"/>
    <p:sldId id="257" r:id="rId4"/>
    <p:sldId id="290" r:id="rId5"/>
    <p:sldId id="289" r:id="rId6"/>
    <p:sldId id="295" r:id="rId7"/>
    <p:sldId id="296" r:id="rId8"/>
    <p:sldId id="306" r:id="rId9"/>
    <p:sldId id="304" r:id="rId10"/>
    <p:sldId id="305" r:id="rId11"/>
    <p:sldId id="303" r:id="rId12"/>
    <p:sldId id="300" r:id="rId13"/>
    <p:sldId id="302" r:id="rId14"/>
    <p:sldId id="299" r:id="rId15"/>
    <p:sldId id="310" r:id="rId16"/>
    <p:sldId id="297" r:id="rId17"/>
    <p:sldId id="307" r:id="rId18"/>
    <p:sldId id="308" r:id="rId19"/>
    <p:sldId id="288" r:id="rId20"/>
    <p:sldId id="260" r:id="rId21"/>
  </p:sldIdLst>
  <p:sldSz cx="9144000" cy="6858000" type="screen4x3"/>
  <p:notesSz cx="6794500" cy="99187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CD115F43-F92D-4676-BACC-11E96301A5D3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044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B1C9504A-7ED2-428F-8CB6-09AE72CDBEC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32543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A9C1725D-DB57-410C-8579-9824D1864D87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367" tIns="45683" rIns="91367" bIns="45683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42BBD60B-1FD7-45DE-9EDA-AF35C7BEAC7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463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Utlåning från banker och bostadsinstitut</a:t>
            </a:r>
            <a:r>
              <a:rPr lang="sv-SE" baseline="0" dirty="0" smtClean="0"/>
              <a:t> till hushåll enligt finansräkenskapen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D60B-1FD7-45DE-9EDA-AF35C7BEAC7B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Rektangel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ktangel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ktangel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Likbent triangel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Likbent triangel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Ra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Likbent triangel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kbent triangel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kbent triangel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290AA4-FCD4-41BD-A266-9C4ECBD9D3D5}" type="datetimeFigureOut">
              <a:rPr lang="sv-SE" smtClean="0"/>
              <a:pPr/>
              <a:t>2011-06-16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227EAD-C2F8-4207-BBBE-CE154CCFFB7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8" name="Ra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Likbent triangel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sv-SE" sz="2400" dirty="0"/>
              <a:t/>
            </a:r>
            <a:br>
              <a:rPr lang="sv-SE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/>
              <a:t>Analysis of the </a:t>
            </a:r>
            <a:r>
              <a:rPr lang="en-US" sz="2400" b="1" dirty="0" smtClean="0"/>
              <a:t>interrelationship between</a:t>
            </a:r>
            <a:br>
              <a:rPr lang="en-US" sz="2400" b="1" dirty="0" smtClean="0"/>
            </a:br>
            <a:r>
              <a:rPr lang="en-US" sz="2400" b="1" dirty="0" smtClean="0"/>
              <a:t>listed </a:t>
            </a:r>
            <a:r>
              <a:rPr lang="en-US" sz="2400" b="1" dirty="0"/>
              <a:t>real estate share index and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other </a:t>
            </a:r>
            <a:r>
              <a:rPr lang="en-US" sz="2400" b="1" dirty="0"/>
              <a:t>stock market </a:t>
            </a:r>
            <a:r>
              <a:rPr lang="en-US" sz="2400" b="1" dirty="0" smtClean="0"/>
              <a:t>indexes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The Swedish </a:t>
            </a:r>
            <a:r>
              <a:rPr lang="en-US" sz="2400" b="1" dirty="0" smtClean="0">
                <a:solidFill>
                  <a:srgbClr val="C00000"/>
                </a:solidFill>
              </a:rPr>
              <a:t>stock market </a:t>
            </a:r>
            <a:r>
              <a:rPr lang="en-US" sz="2400" b="1" dirty="0" smtClean="0">
                <a:solidFill>
                  <a:srgbClr val="C00000"/>
                </a:solidFill>
              </a:rPr>
              <a:t>1996-2011</a:t>
            </a:r>
            <a:endParaRPr lang="sv-SE" sz="2400" b="1" dirty="0">
              <a:solidFill>
                <a:srgbClr val="C00000"/>
              </a:solidFill>
            </a:endParaRPr>
          </a:p>
        </p:txBody>
      </p:sp>
      <p:sp>
        <p:nvSpPr>
          <p:cNvPr id="9" name="Underrubrik 2"/>
          <p:cNvSpPr txBox="1">
            <a:spLocks/>
          </p:cNvSpPr>
          <p:nvPr/>
        </p:nvSpPr>
        <p:spPr>
          <a:xfrm>
            <a:off x="395536" y="4149080"/>
            <a:ext cx="8136904" cy="165618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cap="small" dirty="0" err="1">
                <a:latin typeface="Ebrima" pitchFamily="2" charset="0"/>
                <a:ea typeface="Ebrima" pitchFamily="2" charset="0"/>
                <a:cs typeface="Ebrima" pitchFamily="2" charset="0"/>
              </a:rPr>
              <a:t>Svante</a:t>
            </a: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800" cap="small" dirty="0" err="1">
                <a:latin typeface="Ebrima" pitchFamily="2" charset="0"/>
                <a:ea typeface="Ebrima" pitchFamily="2" charset="0"/>
                <a:cs typeface="Ebrima" pitchFamily="2" charset="0"/>
              </a:rPr>
              <a:t>Mandell</a:t>
            </a:r>
            <a:r>
              <a:rPr lang="en-US" sz="1800" cap="small" baseline="30000" dirty="0">
                <a:latin typeface="Ebrima" pitchFamily="2" charset="0"/>
                <a:ea typeface="Ebrima" pitchFamily="2" charset="0"/>
                <a:cs typeface="Ebrima" pitchFamily="2" charset="0"/>
              </a:rPr>
              <a:t>*</a:t>
            </a: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, Han-Suck Song</a:t>
            </a:r>
            <a:r>
              <a:rPr lang="en-US" sz="1800" cap="small" baseline="30000" dirty="0">
                <a:latin typeface="Ebrima" pitchFamily="2" charset="0"/>
                <a:ea typeface="Ebrima" pitchFamily="2" charset="0"/>
                <a:cs typeface="Ebrima" pitchFamily="2" charset="0"/>
              </a:rPr>
              <a:t>*</a:t>
            </a: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, </a:t>
            </a:r>
            <a:r>
              <a:rPr lang="en-US" sz="1800" cap="small" dirty="0" err="1">
                <a:latin typeface="Ebrima" pitchFamily="2" charset="0"/>
                <a:ea typeface="Ebrima" pitchFamily="2" charset="0"/>
                <a:cs typeface="Ebrima" pitchFamily="2" charset="0"/>
              </a:rPr>
              <a:t>Abukar</a:t>
            </a: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800" cap="small" dirty="0" err="1">
                <a:latin typeface="Ebrima" pitchFamily="2" charset="0"/>
                <a:ea typeface="Ebrima" pitchFamily="2" charset="0"/>
                <a:cs typeface="Ebrima" pitchFamily="2" charset="0"/>
              </a:rPr>
              <a:t>Warsame</a:t>
            </a:r>
            <a:r>
              <a:rPr lang="en-US" sz="1800" cap="small" baseline="30000" dirty="0">
                <a:latin typeface="Ebrima" pitchFamily="2" charset="0"/>
                <a:ea typeface="Ebrima" pitchFamily="2" charset="0"/>
                <a:cs typeface="Ebrima" pitchFamily="2" charset="0"/>
              </a:rPr>
              <a:t>*</a:t>
            </a: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endParaRPr lang="en-US" sz="1800" cap="small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 algn="ctr">
              <a:buNone/>
            </a:pPr>
            <a:r>
              <a:rPr lang="en-US" sz="1800" cap="small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and </a:t>
            </a: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Mats </a:t>
            </a:r>
            <a:r>
              <a:rPr lang="en-US" sz="1800" cap="small" dirty="0" err="1">
                <a:latin typeface="Ebrima" pitchFamily="2" charset="0"/>
                <a:ea typeface="Ebrima" pitchFamily="2" charset="0"/>
                <a:cs typeface="Ebrima" pitchFamily="2" charset="0"/>
              </a:rPr>
              <a:t>Wilhelmsson</a:t>
            </a:r>
            <a:r>
              <a:rPr lang="en-US" sz="1800" cap="small" baseline="300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*  **</a:t>
            </a:r>
            <a:endParaRPr lang="sv-SE" sz="1800" cap="small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 algn="ctr">
              <a:buNone/>
            </a:pPr>
            <a:endParaRPr lang="sv-SE" sz="1800" cap="small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 algn="ctr">
              <a:buNone/>
            </a:pPr>
            <a:r>
              <a:rPr lang="en-US" sz="1800" cap="small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*</a:t>
            </a: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Royal Institute of Technology (KTH), Stockholm, Sweden</a:t>
            </a:r>
            <a:endParaRPr lang="sv-SE" sz="1800" cap="small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 algn="ctr">
              <a:buNone/>
            </a:pPr>
            <a:r>
              <a:rPr lang="en-US" sz="1800" cap="small" dirty="0">
                <a:latin typeface="Ebrima" pitchFamily="2" charset="0"/>
                <a:ea typeface="Ebrima" pitchFamily="2" charset="0"/>
                <a:cs typeface="Ebrima" pitchFamily="2" charset="0"/>
              </a:rPr>
              <a:t>** Institute for Housing Research (IBF), Uppsala University, Sweden</a:t>
            </a:r>
            <a:endParaRPr lang="sv-SE" sz="1800" cap="small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>
              <a:buNone/>
            </a:pPr>
            <a:endParaRPr lang="sv-SE" sz="18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7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56592"/>
            <a:ext cx="8928992" cy="824136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 smtClean="0"/>
              <a:t>Commercial Banks:</a:t>
            </a:r>
            <a:br>
              <a:rPr lang="sv-SE" sz="2400" b="1" dirty="0" smtClean="0"/>
            </a:br>
            <a:r>
              <a:rPr lang="sv-SE" sz="2400" b="1" dirty="0" err="1" smtClean="0"/>
              <a:t>Time-varying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volatility</a:t>
            </a:r>
            <a:r>
              <a:rPr lang="sv-SE" sz="2400" b="1" dirty="0" smtClean="0"/>
              <a:t> and </a:t>
            </a:r>
            <a:r>
              <a:rPr lang="sv-SE" sz="2400" b="1" dirty="0" err="1" smtClean="0"/>
              <a:t>volatility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clustering</a:t>
            </a:r>
            <a:endParaRPr lang="sv-SE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32645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4797152"/>
            <a:ext cx="59766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Jan-96     Jan-98      Jan-00      Jan-02    Jan-04     Jan-06     Jan-08     Jan-10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xmlns="" val="35920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56592"/>
            <a:ext cx="8928992" cy="824136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 smtClean="0"/>
              <a:t>OMX Stockholm:</a:t>
            </a:r>
            <a:br>
              <a:rPr lang="sv-SE" sz="2400" b="1" dirty="0" smtClean="0"/>
            </a:br>
            <a:r>
              <a:rPr lang="sv-SE" sz="2400" b="1" dirty="0" err="1" smtClean="0"/>
              <a:t>Time-varying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volatility</a:t>
            </a:r>
            <a:r>
              <a:rPr lang="sv-SE" sz="2400" b="1" dirty="0" smtClean="0"/>
              <a:t> and </a:t>
            </a:r>
            <a:r>
              <a:rPr lang="sv-SE" sz="2400" b="1" dirty="0" err="1" smtClean="0"/>
              <a:t>volatility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clustering</a:t>
            </a:r>
            <a:endParaRPr lang="sv-SE" sz="24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11561" y="1171794"/>
            <a:ext cx="7421190" cy="4230470"/>
            <a:chOff x="611561" y="1171793"/>
            <a:chExt cx="7421190" cy="4230467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1" y="1171793"/>
              <a:ext cx="7421190" cy="4230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619672" y="4725140"/>
              <a:ext cx="597666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 smtClean="0"/>
                <a:t>Jan-96     Jan-98      Jan-00      Jan-02    Jan-04     Jan-06     Jan-08     Jan-10</a:t>
              </a:r>
            </a:p>
            <a:p>
              <a:endParaRPr lang="sv-S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5721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56592"/>
            <a:ext cx="8928992" cy="536104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 err="1" smtClean="0"/>
              <a:t>Unconditional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endParaRPr lang="sv-SE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612" y="1556792"/>
            <a:ext cx="7399919" cy="12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7400" y="1196752"/>
            <a:ext cx="7368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Overall </a:t>
            </a:r>
            <a:r>
              <a:rPr lang="sv-SE" b="1" dirty="0" err="1" smtClean="0"/>
              <a:t>sample</a:t>
            </a:r>
            <a:r>
              <a:rPr lang="sv-SE" b="1" dirty="0" smtClean="0"/>
              <a:t> period: 1995-01-02 </a:t>
            </a:r>
            <a:r>
              <a:rPr lang="sv-SE" b="1" dirty="0" err="1" smtClean="0"/>
              <a:t>to</a:t>
            </a:r>
            <a:r>
              <a:rPr lang="sv-SE" b="1" dirty="0" smtClean="0"/>
              <a:t> 2011-05-03</a:t>
            </a:r>
            <a:endParaRPr lang="sv-SE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0269" y="3001516"/>
            <a:ext cx="7368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Real </a:t>
            </a:r>
            <a:r>
              <a:rPr lang="sv-SE" b="1" dirty="0" err="1" smtClean="0"/>
              <a:t>estate</a:t>
            </a:r>
            <a:r>
              <a:rPr lang="sv-SE" b="1" dirty="0" smtClean="0"/>
              <a:t> long bull market trend period: 1995-01-02 </a:t>
            </a:r>
            <a:r>
              <a:rPr lang="sv-SE" b="1" dirty="0" err="1" smtClean="0"/>
              <a:t>to</a:t>
            </a:r>
            <a:r>
              <a:rPr lang="sv-SE" b="1" dirty="0" smtClean="0"/>
              <a:t> 2007-04-17</a:t>
            </a:r>
            <a:endParaRPr lang="sv-S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3364" y="4671556"/>
            <a:ext cx="7368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Sample</a:t>
            </a:r>
            <a:r>
              <a:rPr lang="sv-SE" b="1" dirty="0" smtClean="0"/>
              <a:t> period: 2007-04-18 </a:t>
            </a:r>
            <a:r>
              <a:rPr lang="sv-SE" b="1" dirty="0" err="1"/>
              <a:t>to</a:t>
            </a:r>
            <a:r>
              <a:rPr lang="sv-SE" b="1" dirty="0"/>
              <a:t> </a:t>
            </a:r>
            <a:r>
              <a:rPr lang="sv-SE" b="1" dirty="0" smtClean="0"/>
              <a:t>2011-05-03 (</a:t>
            </a:r>
            <a:r>
              <a:rPr lang="sv-SE" b="1" dirty="0" err="1" smtClean="0"/>
              <a:t>bear</a:t>
            </a:r>
            <a:r>
              <a:rPr lang="sv-SE" b="1" dirty="0" smtClean="0"/>
              <a:t> market &amp; </a:t>
            </a:r>
            <a:r>
              <a:rPr lang="sv-SE" b="1" dirty="0" err="1" smtClean="0"/>
              <a:t>recovery</a:t>
            </a:r>
            <a:r>
              <a:rPr lang="sv-SE" b="1" dirty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69" y="3370847"/>
            <a:ext cx="7379431" cy="1166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860" y="5051276"/>
            <a:ext cx="7395840" cy="117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04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2800" b="1" dirty="0" err="1" smtClean="0"/>
              <a:t>Unconditional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/>
              <a:t/>
            </a:r>
            <a:br>
              <a:rPr lang="sv-SE" sz="2800" b="1" dirty="0"/>
            </a:br>
            <a:r>
              <a:rPr lang="sv-SE" sz="2800" b="1" dirty="0" smtClean="0"/>
              <a:t>- </a:t>
            </a:r>
            <a:r>
              <a:rPr lang="sv-SE" sz="2800" b="1" dirty="0" err="1" smtClean="0"/>
              <a:t>further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investigation</a:t>
            </a:r>
            <a:endParaRPr lang="sv-SE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7400" y="1628800"/>
            <a:ext cx="7368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Real </a:t>
            </a:r>
            <a:r>
              <a:rPr lang="sv-SE" b="1" dirty="0" err="1" smtClean="0"/>
              <a:t>estate</a:t>
            </a:r>
            <a:r>
              <a:rPr lang="sv-SE" b="1" dirty="0" smtClean="0"/>
              <a:t> </a:t>
            </a:r>
            <a:r>
              <a:rPr lang="sv-SE" b="1" dirty="0" err="1" smtClean="0"/>
              <a:t>sharp</a:t>
            </a:r>
            <a:r>
              <a:rPr lang="sv-SE" b="1" dirty="0" smtClean="0"/>
              <a:t> </a:t>
            </a:r>
            <a:r>
              <a:rPr lang="sv-SE" b="1" dirty="0" err="1" smtClean="0"/>
              <a:t>bear</a:t>
            </a:r>
            <a:r>
              <a:rPr lang="sv-SE" b="1" dirty="0" smtClean="0"/>
              <a:t> market period: 2007-04-18 </a:t>
            </a:r>
            <a:r>
              <a:rPr lang="sv-SE" b="1" dirty="0" err="1" smtClean="0"/>
              <a:t>to</a:t>
            </a:r>
            <a:r>
              <a:rPr lang="sv-SE" b="1" dirty="0" smtClean="0"/>
              <a:t> 2008-11-21</a:t>
            </a:r>
            <a:endParaRPr lang="sv-SE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0269" y="3851756"/>
            <a:ext cx="7368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Real </a:t>
            </a:r>
            <a:r>
              <a:rPr lang="sv-SE" b="1" dirty="0" err="1" smtClean="0"/>
              <a:t>estate</a:t>
            </a:r>
            <a:r>
              <a:rPr lang="sv-SE" b="1" dirty="0" smtClean="0"/>
              <a:t> strong </a:t>
            </a:r>
            <a:r>
              <a:rPr lang="sv-SE" b="1" dirty="0" err="1" smtClean="0"/>
              <a:t>recovery</a:t>
            </a:r>
            <a:r>
              <a:rPr lang="sv-SE" b="1" dirty="0" smtClean="0"/>
              <a:t> period: 2008-11-22 </a:t>
            </a:r>
            <a:r>
              <a:rPr lang="sv-SE" b="1" dirty="0" err="1" smtClean="0"/>
              <a:t>to</a:t>
            </a:r>
            <a:r>
              <a:rPr lang="sv-SE" b="1" dirty="0" smtClean="0"/>
              <a:t> 2011-05-03</a:t>
            </a:r>
            <a:endParaRPr lang="sv-SE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269" y="1988840"/>
            <a:ext cx="7392131" cy="12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" y="4227899"/>
            <a:ext cx="7385000" cy="121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766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 err="1" smtClean="0"/>
              <a:t>Unconditional</a:t>
            </a:r>
            <a:r>
              <a:rPr lang="sv-SE" b="1" dirty="0" smtClean="0"/>
              <a:t> </a:t>
            </a:r>
            <a:r>
              <a:rPr lang="sv-SE" b="1" dirty="0" err="1" smtClean="0"/>
              <a:t>Correlations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2700" b="1" dirty="0" smtClean="0"/>
              <a:t> </a:t>
            </a:r>
            <a:r>
              <a:rPr lang="sv-SE" sz="2700" b="1" dirty="0" err="1" smtClean="0"/>
              <a:t>Moving</a:t>
            </a:r>
            <a:r>
              <a:rPr lang="sv-SE" sz="2700" b="1" dirty="0" smtClean="0"/>
              <a:t> Windows of 1400 </a:t>
            </a:r>
            <a:r>
              <a:rPr lang="sv-SE" sz="2700" b="1" dirty="0" err="1" smtClean="0"/>
              <a:t>trading</a:t>
            </a:r>
            <a:r>
              <a:rPr lang="sv-SE" sz="2700" b="1" dirty="0" smtClean="0"/>
              <a:t> </a:t>
            </a:r>
            <a:r>
              <a:rPr lang="sv-SE" sz="2700" b="1" dirty="0" err="1" smtClean="0"/>
              <a:t>days</a:t>
            </a:r>
            <a:r>
              <a:rPr lang="sv-SE" sz="2700" b="1" dirty="0" smtClean="0"/>
              <a:t> (5.6 </a:t>
            </a:r>
            <a:r>
              <a:rPr lang="sv-SE" sz="2700" b="1" dirty="0" err="1" smtClean="0"/>
              <a:t>years</a:t>
            </a:r>
            <a:r>
              <a:rPr lang="sv-SE" sz="2700" b="1" dirty="0" smtClean="0"/>
              <a:t>)</a:t>
            </a:r>
            <a:endParaRPr lang="sv-SE" sz="2700" b="1" dirty="0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727757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884368" y="4941168"/>
            <a:ext cx="1080120" cy="13234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600" dirty="0" err="1" smtClean="0"/>
              <a:t>Next</a:t>
            </a:r>
            <a:r>
              <a:rPr lang="sv-SE" sz="1600" dirty="0" smtClean="0"/>
              <a:t>:</a:t>
            </a:r>
          </a:p>
          <a:p>
            <a:r>
              <a:rPr lang="sv-SE" sz="1600" dirty="0" smtClean="0"/>
              <a:t>20-22 </a:t>
            </a:r>
            <a:r>
              <a:rPr lang="sv-SE" sz="1600" dirty="0"/>
              <a:t>a</a:t>
            </a:r>
            <a:r>
              <a:rPr lang="sv-SE" sz="1600" dirty="0" smtClean="0"/>
              <a:t>nd 252 </a:t>
            </a:r>
            <a:r>
              <a:rPr lang="sv-SE" sz="1600" dirty="0" err="1" smtClean="0"/>
              <a:t>days</a:t>
            </a:r>
            <a:r>
              <a:rPr lang="sv-SE" sz="1600" dirty="0" smtClean="0"/>
              <a:t> </a:t>
            </a:r>
            <a:r>
              <a:rPr lang="sv-SE" sz="1600" dirty="0" err="1" smtClean="0"/>
              <a:t>moving</a:t>
            </a:r>
            <a:r>
              <a:rPr lang="sv-SE" sz="1600" dirty="0" smtClean="0"/>
              <a:t> </a:t>
            </a:r>
            <a:r>
              <a:rPr lang="sv-SE" sz="1600" dirty="0" err="1" smtClean="0"/>
              <a:t>windows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xmlns="" val="42098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720080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 smtClean="0"/>
              <a:t>TSE (2000) test for </a:t>
            </a:r>
            <a:r>
              <a:rPr lang="sv-SE" sz="2800" b="1" dirty="0" err="1" smtClean="0"/>
              <a:t>constant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</a:t>
            </a:r>
            <a:endParaRPr lang="sv-SE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342509"/>
            <a:ext cx="78488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The 0.000 </a:t>
            </a:r>
            <a:r>
              <a:rPr lang="sv-SE" b="1" i="1" dirty="0" smtClean="0"/>
              <a:t>p</a:t>
            </a:r>
            <a:r>
              <a:rPr lang="sv-SE" b="1" dirty="0" smtClean="0"/>
              <a:t>-</a:t>
            </a:r>
            <a:r>
              <a:rPr lang="sv-SE" b="1" dirty="0" err="1" smtClean="0"/>
              <a:t>values</a:t>
            </a:r>
            <a:r>
              <a:rPr lang="sv-SE" b="1" dirty="0" smtClean="0"/>
              <a:t> show </a:t>
            </a:r>
            <a:r>
              <a:rPr lang="sv-SE" b="1" dirty="0" err="1" smtClean="0"/>
              <a:t>that</a:t>
            </a:r>
            <a:r>
              <a:rPr lang="sv-SE" b="1" dirty="0" smtClean="0"/>
              <a:t> </a:t>
            </a:r>
            <a:r>
              <a:rPr lang="sv-SE" b="1" dirty="0" err="1" smtClean="0"/>
              <a:t>correlations</a:t>
            </a:r>
            <a:r>
              <a:rPr lang="sv-SE" b="1" dirty="0" smtClean="0"/>
              <a:t> </a:t>
            </a:r>
            <a:r>
              <a:rPr lang="sv-SE" b="1" dirty="0" err="1" smtClean="0"/>
              <a:t>are</a:t>
            </a:r>
            <a:r>
              <a:rPr lang="sv-SE" b="1" dirty="0" smtClean="0"/>
              <a:t> not </a:t>
            </a:r>
            <a:r>
              <a:rPr lang="sv-SE" b="1" dirty="0" err="1" smtClean="0"/>
              <a:t>constant</a:t>
            </a:r>
            <a:r>
              <a:rPr lang="sv-SE" b="1" dirty="0" smtClean="0"/>
              <a:t> over </a:t>
            </a:r>
            <a:r>
              <a:rPr lang="sv-SE" b="1" dirty="0" err="1" smtClean="0"/>
              <a:t>time</a:t>
            </a:r>
            <a:r>
              <a:rPr lang="sv-SE" b="1" dirty="0" smtClean="0"/>
              <a:t> (</a:t>
            </a:r>
            <a:r>
              <a:rPr lang="sv-SE" b="1" dirty="0"/>
              <a:t>D</a:t>
            </a:r>
            <a:r>
              <a:rPr lang="sv-SE" b="1" dirty="0" smtClean="0"/>
              <a:t>ata for </a:t>
            </a:r>
            <a:r>
              <a:rPr lang="sv-SE" b="1" dirty="0" err="1"/>
              <a:t>e</a:t>
            </a:r>
            <a:r>
              <a:rPr lang="sv-SE" b="1" dirty="0" err="1" smtClean="0"/>
              <a:t>ntire</a:t>
            </a:r>
            <a:r>
              <a:rPr lang="sv-SE" b="1" dirty="0" smtClean="0"/>
              <a:t> </a:t>
            </a:r>
            <a:r>
              <a:rPr lang="sv-SE" b="1" dirty="0" err="1" smtClean="0"/>
              <a:t>sample</a:t>
            </a:r>
            <a:r>
              <a:rPr lang="sv-SE" b="1" dirty="0" smtClean="0"/>
              <a:t> period: Jan 95 </a:t>
            </a:r>
            <a:r>
              <a:rPr lang="sv-SE" b="1" dirty="0" err="1" smtClean="0"/>
              <a:t>to</a:t>
            </a:r>
            <a:r>
              <a:rPr lang="sv-SE" b="1" dirty="0" smtClean="0"/>
              <a:t> May 2011)</a:t>
            </a:r>
            <a:endParaRPr lang="sv-SE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90156"/>
            <a:ext cx="7360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Tse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, Y.K.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(2000). A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Test for Constant Correlations in a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Multivariate GARCH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Model,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Journal 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</a:rPr>
              <a:t>of </a:t>
            </a: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Econometrics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98, 107-27.</a:t>
            </a:r>
            <a:endParaRPr lang="sv-SE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98133"/>
            <a:ext cx="7848872" cy="122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3573016"/>
            <a:ext cx="78488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Therefore</a:t>
            </a:r>
            <a:r>
              <a:rPr lang="sv-SE" b="1" dirty="0" smtClean="0"/>
              <a:t> the </a:t>
            </a:r>
            <a:r>
              <a:rPr lang="sv-SE" b="1" dirty="0" err="1" smtClean="0"/>
              <a:t>next</a:t>
            </a:r>
            <a:r>
              <a:rPr lang="sv-SE" b="1" dirty="0" smtClean="0"/>
              <a:t> step is </a:t>
            </a:r>
            <a:r>
              <a:rPr lang="sv-SE" b="1" dirty="0" err="1" smtClean="0"/>
              <a:t>to</a:t>
            </a:r>
            <a:r>
              <a:rPr lang="sv-SE" b="1" dirty="0" smtClean="0"/>
              <a:t> </a:t>
            </a:r>
            <a:r>
              <a:rPr lang="sv-SE" b="1" dirty="0" err="1" smtClean="0"/>
              <a:t>estimate</a:t>
            </a:r>
            <a:r>
              <a:rPr lang="sv-SE" b="1" dirty="0" smtClean="0"/>
              <a:t> DCC-GARCH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xmlns="" val="603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56592"/>
            <a:ext cx="8928992" cy="824136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 err="1" smtClean="0"/>
              <a:t>Estimation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of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bivariate</a:t>
            </a:r>
            <a:r>
              <a:rPr lang="sv-SE" sz="2400" b="1" dirty="0" smtClean="0"/>
              <a:t> DCC-GARCH(1,1) </a:t>
            </a:r>
            <a:r>
              <a:rPr lang="sv-SE" sz="2400" b="1" dirty="0" err="1" smtClean="0"/>
              <a:t>model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SE" sz="2400" b="1" dirty="0" smtClean="0">
                <a:solidFill>
                  <a:srgbClr val="0070C0"/>
                </a:solidFill>
              </a:rPr>
              <a:t>Real </a:t>
            </a:r>
            <a:r>
              <a:rPr lang="sv-SE" sz="2400" b="1" dirty="0" err="1" smtClean="0">
                <a:solidFill>
                  <a:srgbClr val="0070C0"/>
                </a:solidFill>
              </a:rPr>
              <a:t>Estate</a:t>
            </a:r>
            <a:r>
              <a:rPr lang="sv-SE" sz="2400" b="1" dirty="0" smtClean="0">
                <a:solidFill>
                  <a:srgbClr val="0070C0"/>
                </a:solidFill>
              </a:rPr>
              <a:t> – OMX Stockholm</a:t>
            </a:r>
            <a:r>
              <a:rPr lang="sv-SE" sz="2400" b="1" dirty="0" smtClean="0"/>
              <a:t>: Overall </a:t>
            </a:r>
            <a:r>
              <a:rPr lang="sv-SE" sz="2400" b="1" dirty="0" err="1" smtClean="0"/>
              <a:t>sample</a:t>
            </a:r>
            <a:r>
              <a:rPr lang="sv-SE" sz="2400" b="1" dirty="0" smtClean="0"/>
              <a:t> period</a:t>
            </a:r>
            <a:endParaRPr lang="sv-SE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88832" cy="414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7564" y="636216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Engle, R. F. (2002). Dynamic conditional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correlation - a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simple class of multivariate GARCH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models</a:t>
            </a: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. Journal 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</a:rPr>
              <a:t>of Business and Economic Statistics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, 20, 339–350.</a:t>
            </a:r>
            <a:endParaRPr lang="sv-SE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5268333"/>
            <a:ext cx="62646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Jan-96     Jan-98       Jan-00       Jan-02      Jan-04        Jan-06      Jan-08        Jan-10</a:t>
            </a:r>
          </a:p>
          <a:p>
            <a:endParaRPr lang="sv-SE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79155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The </a:t>
            </a:r>
            <a:r>
              <a:rPr lang="sv-SE" dirty="0" err="1" smtClean="0"/>
              <a:t>conditional</a:t>
            </a:r>
            <a:r>
              <a:rPr lang="sv-SE" dirty="0" smtClean="0"/>
              <a:t> </a:t>
            </a:r>
            <a:r>
              <a:rPr lang="sv-SE" dirty="0" err="1" smtClean="0"/>
              <a:t>correlations</a:t>
            </a:r>
            <a:r>
              <a:rPr lang="sv-SE" dirty="0" smtClean="0"/>
              <a:t> </a:t>
            </a:r>
            <a:r>
              <a:rPr lang="sv-SE" dirty="0" err="1" smtClean="0"/>
              <a:t>vary</a:t>
            </a:r>
            <a:r>
              <a:rPr lang="sv-SE" dirty="0" smtClean="0"/>
              <a:t> </a:t>
            </a:r>
            <a:r>
              <a:rPr lang="sv-SE" dirty="0" err="1" smtClean="0"/>
              <a:t>substantially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9283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37628"/>
            <a:ext cx="7353342" cy="398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56592"/>
            <a:ext cx="8928992" cy="824136"/>
          </a:xfrm>
        </p:spPr>
        <p:txBody>
          <a:bodyPr>
            <a:normAutofit fontScale="90000"/>
          </a:bodyPr>
          <a:lstStyle/>
          <a:p>
            <a:pPr algn="ctr"/>
            <a:r>
              <a:rPr lang="sv-SE" sz="2400" b="1" dirty="0" err="1" smtClean="0"/>
              <a:t>Estimation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of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bivariate</a:t>
            </a:r>
            <a:r>
              <a:rPr lang="sv-SE" sz="2400" b="1" dirty="0" smtClean="0"/>
              <a:t> DCC-GARCH(1,1) </a:t>
            </a:r>
            <a:r>
              <a:rPr lang="sv-SE" sz="2400" b="1" dirty="0" err="1" smtClean="0"/>
              <a:t>model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SE" sz="2400" b="1" dirty="0" smtClean="0">
                <a:solidFill>
                  <a:srgbClr val="0070C0"/>
                </a:solidFill>
              </a:rPr>
              <a:t>Real </a:t>
            </a:r>
            <a:r>
              <a:rPr lang="sv-SE" sz="2400" b="1" dirty="0" err="1" smtClean="0">
                <a:solidFill>
                  <a:srgbClr val="0070C0"/>
                </a:solidFill>
              </a:rPr>
              <a:t>Estate</a:t>
            </a:r>
            <a:r>
              <a:rPr lang="sv-SE" sz="2400" b="1" dirty="0" smtClean="0">
                <a:solidFill>
                  <a:srgbClr val="0070C0"/>
                </a:solidFill>
              </a:rPr>
              <a:t> – Commercial Banks</a:t>
            </a:r>
            <a:r>
              <a:rPr lang="sv-SE" sz="2400" b="1" dirty="0" smtClean="0"/>
              <a:t>: Overall </a:t>
            </a:r>
            <a:r>
              <a:rPr lang="sv-SE" sz="2400" b="1" dirty="0" err="1" smtClean="0"/>
              <a:t>sample</a:t>
            </a:r>
            <a:r>
              <a:rPr lang="sv-SE" sz="2400" b="1" dirty="0" smtClean="0"/>
              <a:t> period</a:t>
            </a:r>
            <a:endParaRPr lang="sv-SE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5138028"/>
            <a:ext cx="62646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Jan-96     Jan-98       Jan-00       Jan-02      Jan-04        Jan-06      Jan-08       Jan-10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xmlns="" val="18989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196" y="1340768"/>
            <a:ext cx="742713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56592"/>
            <a:ext cx="8928992" cy="824136"/>
          </a:xfrm>
        </p:spPr>
        <p:txBody>
          <a:bodyPr>
            <a:normAutofit fontScale="90000"/>
          </a:bodyPr>
          <a:lstStyle/>
          <a:p>
            <a:pPr algn="ctr"/>
            <a:r>
              <a:rPr lang="sv-SE" sz="2400" b="1" dirty="0" err="1" smtClean="0"/>
              <a:t>Estimation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of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bivariate</a:t>
            </a:r>
            <a:r>
              <a:rPr lang="sv-SE" sz="2400" b="1" dirty="0" smtClean="0"/>
              <a:t> DCC-GARCH(1,1) </a:t>
            </a:r>
            <a:r>
              <a:rPr lang="sv-SE" sz="2400" b="1" dirty="0" err="1" smtClean="0"/>
              <a:t>model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SE" sz="2400" b="1" dirty="0" smtClean="0">
                <a:solidFill>
                  <a:srgbClr val="0070C0"/>
                </a:solidFill>
              </a:rPr>
              <a:t>OMX Stockholm– Commercial Banks</a:t>
            </a:r>
            <a:r>
              <a:rPr lang="sv-SE" sz="2400" b="1" dirty="0" smtClean="0"/>
              <a:t>: Overall </a:t>
            </a:r>
            <a:r>
              <a:rPr lang="sv-SE" sz="2400" b="1" dirty="0" err="1" smtClean="0"/>
              <a:t>sample</a:t>
            </a:r>
            <a:r>
              <a:rPr lang="sv-SE" sz="2400" b="1" dirty="0" smtClean="0"/>
              <a:t> period</a:t>
            </a:r>
            <a:endParaRPr lang="sv-SE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5138028"/>
            <a:ext cx="62646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Jan-96     Jan-98       Jan-00       Jan-02       Jan-04        Jan-06      Jan-08       Jan-10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xmlns="" val="38525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07288" cy="914400"/>
          </a:xfrm>
        </p:spPr>
        <p:txBody>
          <a:bodyPr>
            <a:normAutofit/>
          </a:bodyPr>
          <a:lstStyle/>
          <a:p>
            <a:r>
              <a:rPr lang="sv-SE" b="1" dirty="0" err="1" smtClean="0"/>
              <a:t>Conclusions</a:t>
            </a:r>
            <a:endParaRPr lang="sv-SE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sv-SE" sz="2800" b="1" dirty="0" smtClean="0"/>
              <a:t>The </a:t>
            </a:r>
            <a:r>
              <a:rPr lang="sv-SE" sz="2800" b="1" dirty="0" err="1" smtClean="0"/>
              <a:t>unconditional</a:t>
            </a:r>
            <a:r>
              <a:rPr lang="sv-SE" sz="2800" b="1" dirty="0" smtClean="0"/>
              <a:t> as </a:t>
            </a:r>
            <a:r>
              <a:rPr lang="sv-SE" sz="2800" b="1" dirty="0" err="1" smtClean="0"/>
              <a:t>well</a:t>
            </a:r>
            <a:r>
              <a:rPr lang="sv-SE" sz="2800" b="1" dirty="0" smtClean="0"/>
              <a:t> as the </a:t>
            </a:r>
            <a:r>
              <a:rPr lang="sv-SE" sz="2800" b="1" dirty="0" err="1" smtClean="0"/>
              <a:t>conditional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vary</a:t>
            </a:r>
            <a:r>
              <a:rPr lang="sv-SE" sz="2800" b="1" dirty="0" smtClean="0"/>
              <a:t> over </a:t>
            </a:r>
            <a:r>
              <a:rPr lang="sv-SE" sz="2800" b="1" dirty="0" err="1" smtClean="0"/>
              <a:t>time</a:t>
            </a:r>
            <a:r>
              <a:rPr lang="sv-SE" sz="2800" b="1" dirty="0" smtClean="0"/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sv-SE" sz="2800" b="1" dirty="0" err="1" smtClean="0"/>
              <a:t>Correlations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seem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to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increase</a:t>
            </a:r>
            <a:r>
              <a:rPr lang="sv-SE" sz="2800" b="1" dirty="0" smtClean="0"/>
              <a:t> over the </a:t>
            </a:r>
            <a:r>
              <a:rPr lang="sv-SE" sz="2800" b="1" dirty="0" err="1" smtClean="0"/>
              <a:t>sample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time</a:t>
            </a:r>
            <a:r>
              <a:rPr lang="sv-SE" sz="2800" b="1" dirty="0" smtClean="0"/>
              <a:t> period. 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sz="2800" b="1" dirty="0" smtClean="0"/>
              <a:t>Persistent or </a:t>
            </a:r>
            <a:r>
              <a:rPr lang="sv-SE" sz="2800" b="1" dirty="0" err="1" smtClean="0"/>
              <a:t>will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revert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to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some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mean</a:t>
            </a:r>
            <a:r>
              <a:rPr lang="sv-SE" sz="2800" b="1" dirty="0" smtClean="0"/>
              <a:t>?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endParaRPr lang="sv-SE" sz="2800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Important</a:t>
            </a: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evaluating</a:t>
            </a: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</a:t>
            </a: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investment </a:t>
            </a: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strategies</a:t>
            </a:r>
            <a:r>
              <a:rPr lang="sv-SE" sz="2800" b="1" dirty="0" smtClean="0"/>
              <a:t>, </a:t>
            </a:r>
            <a:r>
              <a:rPr lang="sv-SE" sz="2800" b="1" dirty="0" err="1" smtClean="0"/>
              <a:t>valuation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using</a:t>
            </a:r>
            <a:r>
              <a:rPr lang="sv-SE" sz="2800" b="1" dirty="0" smtClean="0"/>
              <a:t> CAPM, etc.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sz="2800" b="1" dirty="0" err="1" smtClean="0"/>
              <a:t>Using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constant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can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lead</a:t>
            </a:r>
            <a:r>
              <a:rPr lang="sv-SE" sz="2800" b="1" dirty="0"/>
              <a:t> </a:t>
            </a:r>
            <a:r>
              <a:rPr lang="sv-SE" sz="2800" b="1" dirty="0" smtClean="0"/>
              <a:t>be </a:t>
            </a:r>
            <a:r>
              <a:rPr lang="sv-SE" sz="2800" b="1" dirty="0" err="1" smtClean="0"/>
              <a:t>misleading</a:t>
            </a:r>
            <a:r>
              <a:rPr lang="sv-SE" sz="2800" b="1" dirty="0" smtClean="0"/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sv-S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sv-SE" sz="2800" b="1" dirty="0"/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endParaRPr kumimoji="0" lang="sv-SE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sv-SE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sv-S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2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07288" cy="680120"/>
          </a:xfrm>
        </p:spPr>
        <p:txBody>
          <a:bodyPr>
            <a:normAutofit/>
          </a:bodyPr>
          <a:lstStyle/>
          <a:p>
            <a:r>
              <a:rPr lang="sv-SE" b="1" dirty="0" err="1" smtClean="0"/>
              <a:t>Aim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this</a:t>
            </a:r>
            <a:r>
              <a:rPr lang="sv-SE" b="1" dirty="0" smtClean="0"/>
              <a:t> paper</a:t>
            </a:r>
            <a:endParaRPr lang="sv-SE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0" y="1196752"/>
            <a:ext cx="9144000" cy="525658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smtClean="0"/>
              <a:t>To </a:t>
            </a:r>
            <a:r>
              <a:rPr lang="sv-SE" sz="2800" b="1" dirty="0" err="1" smtClean="0"/>
              <a:t>gain</a:t>
            </a:r>
            <a:r>
              <a:rPr lang="sv-SE" sz="2800" b="1" dirty="0" smtClean="0"/>
              <a:t> a </a:t>
            </a:r>
            <a:r>
              <a:rPr lang="sv-SE" sz="2800" b="1" dirty="0" err="1" smtClean="0"/>
              <a:t>better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understanding</a:t>
            </a:r>
            <a:r>
              <a:rPr lang="sv-SE" sz="2800" b="1" dirty="0" smtClean="0"/>
              <a:t> of the relationships </a:t>
            </a:r>
            <a:r>
              <a:rPr lang="sv-SE" sz="2800" b="1" dirty="0" err="1" smtClean="0"/>
              <a:t>between</a:t>
            </a:r>
            <a:r>
              <a:rPr lang="sv-SE" sz="2800" b="1" dirty="0" smtClean="0"/>
              <a:t> different Swedish stock market </a:t>
            </a:r>
            <a:r>
              <a:rPr lang="sv-SE" sz="2800" b="1" dirty="0" err="1" smtClean="0"/>
              <a:t>indexes</a:t>
            </a:r>
            <a:r>
              <a:rPr lang="sv-SE" sz="2800" b="1" dirty="0" smtClean="0"/>
              <a:t>. </a:t>
            </a:r>
            <a:endParaRPr lang="sv-SE" sz="2800" b="1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err="1" smtClean="0"/>
              <a:t>Here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we</a:t>
            </a:r>
            <a:r>
              <a:rPr lang="sv-SE" sz="2800" b="1" dirty="0" smtClean="0"/>
              <a:t> focus on </a:t>
            </a:r>
            <a:r>
              <a:rPr lang="sv-SE" sz="2800" b="1" dirty="0" err="1" smtClean="0"/>
              <a:t>time-varying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 in </a:t>
            </a:r>
            <a:r>
              <a:rPr lang="sv-SE" sz="2800" b="1" dirty="0" err="1" smtClean="0"/>
              <a:t>daily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returns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between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following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three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indexes</a:t>
            </a:r>
            <a:r>
              <a:rPr lang="sv-SE" sz="2800" b="1" dirty="0" smtClean="0"/>
              <a:t>: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sz="2800" b="1" dirty="0" smtClean="0">
                <a:solidFill>
                  <a:srgbClr val="C00000"/>
                </a:solidFill>
              </a:rPr>
              <a:t>OMX Stockholm Real </a:t>
            </a:r>
            <a:r>
              <a:rPr lang="sv-SE" sz="2800" b="1" dirty="0" err="1" smtClean="0">
                <a:solidFill>
                  <a:srgbClr val="C00000"/>
                </a:solidFill>
              </a:rPr>
              <a:t>Estate</a:t>
            </a:r>
            <a:r>
              <a:rPr lang="sv-SE" sz="2800" b="1" dirty="0" smtClean="0">
                <a:solidFill>
                  <a:srgbClr val="C00000"/>
                </a:solidFill>
              </a:rPr>
              <a:t> (</a:t>
            </a:r>
            <a:r>
              <a:rPr lang="sv-SE" sz="2800" b="1" i="1" dirty="0" smtClean="0">
                <a:solidFill>
                  <a:srgbClr val="C00000"/>
                </a:solidFill>
              </a:rPr>
              <a:t>Real </a:t>
            </a:r>
            <a:r>
              <a:rPr lang="sv-SE" sz="2800" b="1" i="1" dirty="0" err="1" smtClean="0">
                <a:solidFill>
                  <a:srgbClr val="C00000"/>
                </a:solidFill>
              </a:rPr>
              <a:t>Estate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sz="2800" b="1" dirty="0" smtClean="0">
                <a:solidFill>
                  <a:srgbClr val="C00000"/>
                </a:solidFill>
              </a:rPr>
              <a:t>OMX Commercial Banks (</a:t>
            </a:r>
            <a:r>
              <a:rPr lang="sv-SE" sz="2800" b="1" i="1" dirty="0" smtClean="0">
                <a:solidFill>
                  <a:srgbClr val="C00000"/>
                </a:solidFill>
              </a:rPr>
              <a:t>Commercial Banks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sz="2800" b="1" dirty="0" smtClean="0">
                <a:solidFill>
                  <a:srgbClr val="C00000"/>
                </a:solidFill>
              </a:rPr>
              <a:t>OMX Stockholm.</a:t>
            </a:r>
            <a:endParaRPr lang="sv-SE" sz="2800" b="1" dirty="0">
              <a:solidFill>
                <a:srgbClr val="C00000"/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smtClean="0"/>
              <a:t>Source:  </a:t>
            </a:r>
            <a:r>
              <a:rPr lang="sv-SE" sz="2800" dirty="0"/>
              <a:t>NASDAQ OMX </a:t>
            </a:r>
            <a:r>
              <a:rPr lang="sv-SE" sz="2800" dirty="0" smtClean="0"/>
              <a:t>Nordic, Stockholm Exchange.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smtClean="0"/>
              <a:t>Data from1995-12-29 </a:t>
            </a:r>
            <a:r>
              <a:rPr lang="sv-SE" sz="2800" b="1" dirty="0" err="1" smtClean="0"/>
              <a:t>to</a:t>
            </a:r>
            <a:r>
              <a:rPr lang="sv-SE" sz="2800" b="1" dirty="0" smtClean="0"/>
              <a:t> 2011-04-03</a:t>
            </a:r>
            <a:br>
              <a:rPr lang="sv-SE" sz="2800" b="1" dirty="0" smtClean="0"/>
            </a:br>
            <a:r>
              <a:rPr lang="sv-SE" sz="2800" b="1" dirty="0" smtClean="0"/>
              <a:t>(</a:t>
            </a:r>
            <a:r>
              <a:rPr lang="sv-SE" sz="2800" b="1" dirty="0" err="1" smtClean="0"/>
              <a:t>daily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price</a:t>
            </a:r>
            <a:r>
              <a:rPr lang="sv-SE" sz="2800" b="1" dirty="0" smtClean="0"/>
              <a:t> index series).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sv-SE" sz="2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5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Further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3" name="Platshållare för innehåll 2"/>
          <p:cNvSpPr txBox="1">
            <a:spLocks/>
          </p:cNvSpPr>
          <p:nvPr/>
        </p:nvSpPr>
        <p:spPr>
          <a:xfrm>
            <a:off x="457200" y="1484784"/>
            <a:ext cx="8229600" cy="4672176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sv-SE" sz="2800" b="1" dirty="0" err="1" smtClean="0"/>
              <a:t>Including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more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sector</a:t>
            </a:r>
            <a:r>
              <a:rPr lang="sv-SE" sz="2800" b="1" dirty="0"/>
              <a:t> </a:t>
            </a:r>
            <a:r>
              <a:rPr lang="sv-SE" sz="2800" b="1" dirty="0" err="1" smtClean="0"/>
              <a:t>sector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indexes</a:t>
            </a:r>
            <a:r>
              <a:rPr lang="sv-SE" sz="2800" b="1" dirty="0" smtClean="0"/>
              <a:t> as </a:t>
            </a:r>
            <a:r>
              <a:rPr lang="sv-SE" sz="2800" b="1" dirty="0" err="1" smtClean="0"/>
              <a:t>well</a:t>
            </a:r>
            <a:r>
              <a:rPr lang="sv-SE" sz="2800" b="1" dirty="0" smtClean="0"/>
              <a:t> as asset </a:t>
            </a:r>
            <a:r>
              <a:rPr lang="sv-SE" sz="2800" b="1" dirty="0" err="1" smtClean="0"/>
              <a:t>classes</a:t>
            </a:r>
            <a:r>
              <a:rPr lang="sv-SE" sz="2800" b="1" dirty="0" smtClean="0"/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sv-SE" sz="2800" b="1" dirty="0" err="1" smtClean="0"/>
              <a:t>Understanding</a:t>
            </a:r>
            <a:r>
              <a:rPr lang="sv-SE" sz="2800" b="1" dirty="0" smtClean="0"/>
              <a:t> the </a:t>
            </a:r>
            <a:r>
              <a:rPr lang="sv-SE" sz="2800" b="1" dirty="0" err="1" smtClean="0"/>
              <a:t>factors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that</a:t>
            </a:r>
            <a:r>
              <a:rPr lang="sv-SE" sz="2800" b="1" dirty="0" smtClean="0"/>
              <a:t> cause </a:t>
            </a:r>
            <a:r>
              <a:rPr lang="sv-SE" sz="2800" b="1" dirty="0" err="1" smtClean="0"/>
              <a:t>changes</a:t>
            </a:r>
            <a:r>
              <a:rPr lang="sv-SE" sz="2800" b="1" dirty="0" smtClean="0"/>
              <a:t> in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sv-SE" sz="2800" b="1" dirty="0" err="1" smtClean="0"/>
              <a:t>Correlations</a:t>
            </a:r>
            <a:r>
              <a:rPr lang="sv-SE" sz="2800" b="1" dirty="0" smtClean="0"/>
              <a:t> and different lag </a:t>
            </a:r>
            <a:r>
              <a:rPr lang="sv-SE" sz="2800" b="1" dirty="0" err="1" smtClean="0"/>
              <a:t>structures</a:t>
            </a:r>
            <a:r>
              <a:rPr lang="sv-SE" sz="2800" b="1" dirty="0" smtClean="0"/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sv-SE" sz="2800" b="1" dirty="0" err="1" smtClean="0"/>
              <a:t>Other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frequency</a:t>
            </a:r>
            <a:r>
              <a:rPr lang="sv-SE" sz="2800" b="1" dirty="0" smtClean="0"/>
              <a:t> (</a:t>
            </a:r>
            <a:r>
              <a:rPr lang="sv-SE" sz="2800" b="1" dirty="0" err="1" smtClean="0"/>
              <a:t>weekly</a:t>
            </a:r>
            <a:r>
              <a:rPr lang="sv-SE" sz="2800" b="1" dirty="0" smtClean="0"/>
              <a:t>, </a:t>
            </a:r>
            <a:r>
              <a:rPr lang="sv-SE" sz="2800" b="1" dirty="0" err="1" smtClean="0"/>
              <a:t>monthly</a:t>
            </a:r>
            <a:r>
              <a:rPr lang="sv-SE" sz="2800" b="1" dirty="0" smtClean="0"/>
              <a:t>,…)</a:t>
            </a:r>
            <a:endParaRPr lang="sv-SE" sz="2800" b="1" dirty="0"/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sv-SE" sz="2800" b="1" dirty="0" err="1" smtClean="0"/>
              <a:t>Moving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windows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with</a:t>
            </a:r>
            <a:r>
              <a:rPr lang="sv-SE" sz="2800" b="1" dirty="0" smtClean="0"/>
              <a:t> different </a:t>
            </a:r>
            <a:r>
              <a:rPr lang="sv-SE" sz="2800" b="1" dirty="0" err="1" smtClean="0"/>
              <a:t>time</a:t>
            </a:r>
            <a:r>
              <a:rPr lang="sv-SE" sz="2800" b="1" dirty="0" smtClean="0"/>
              <a:t> periods (</a:t>
            </a:r>
            <a:r>
              <a:rPr lang="sv-SE" sz="2800" b="1" dirty="0" err="1" smtClean="0"/>
              <a:t>e.g</a:t>
            </a:r>
            <a:r>
              <a:rPr lang="sv-SE" sz="2800" b="1" dirty="0" smtClean="0"/>
              <a:t>. 22 </a:t>
            </a:r>
            <a:r>
              <a:rPr lang="sv-SE" sz="2800" b="1" dirty="0" err="1" smtClean="0"/>
              <a:t>days</a:t>
            </a:r>
            <a:r>
              <a:rPr lang="sv-SE" sz="2800" b="1" dirty="0" smtClean="0"/>
              <a:t>, 250 </a:t>
            </a:r>
            <a:r>
              <a:rPr lang="sv-SE" sz="2800" b="1" dirty="0" err="1" smtClean="0"/>
              <a:t>days</a:t>
            </a:r>
            <a:r>
              <a:rPr lang="sv-SE" sz="2800" b="1" dirty="0" smtClean="0"/>
              <a:t>,…)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sv-SE" sz="2800" b="1" dirty="0" err="1" smtClean="0"/>
              <a:t>Other</a:t>
            </a:r>
            <a:r>
              <a:rPr lang="sv-SE" sz="2800" b="1" dirty="0" smtClean="0"/>
              <a:t> DCC </a:t>
            </a:r>
            <a:r>
              <a:rPr lang="sv-SE" sz="2800" b="1" dirty="0" err="1" smtClean="0"/>
              <a:t>models</a:t>
            </a:r>
            <a:r>
              <a:rPr lang="sv-SE" sz="2800" b="1" dirty="0" smtClean="0"/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sv-SE" sz="2800" b="1" dirty="0" err="1" smtClean="0"/>
              <a:t>Forecasting</a:t>
            </a:r>
            <a:r>
              <a:rPr lang="sv-SE" sz="2800" b="1" dirty="0" smtClean="0"/>
              <a:t> and </a:t>
            </a:r>
            <a:r>
              <a:rPr lang="sv-SE" sz="2800" b="1" dirty="0" err="1" smtClean="0"/>
              <a:t>empirical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performance</a:t>
            </a:r>
            <a:r>
              <a:rPr lang="sv-SE" sz="2800" b="1" dirty="0" smtClean="0"/>
              <a:t>.</a:t>
            </a:r>
            <a:endParaRPr lang="sv-SE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928992" cy="4888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/>
              <a:t>Understanding covariance and correlation structures between sector indexes is important.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Portfolio selection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Pricing</a:t>
            </a:r>
            <a:endParaRPr lang="en-US" sz="28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Risk management and </a:t>
            </a:r>
            <a:r>
              <a:rPr lang="en-US" sz="2800" b="1" dirty="0" smtClean="0">
                <a:solidFill>
                  <a:schemeClr val="tx1"/>
                </a:solidFill>
              </a:rPr>
              <a:t>hedging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sv-SE" sz="2800" b="1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Many ways to invest in </a:t>
            </a:r>
            <a:r>
              <a:rPr lang="en-US" sz="2800" b="1" dirty="0" smtClean="0"/>
              <a:t>(real estate) </a:t>
            </a:r>
            <a:r>
              <a:rPr lang="sv-SE" sz="2800" b="1" dirty="0" err="1" smtClean="0"/>
              <a:t>sector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indexes</a:t>
            </a:r>
            <a:r>
              <a:rPr lang="sv-SE" sz="2800" b="1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sv-SE" sz="2500" b="1" dirty="0" err="1" smtClean="0">
                <a:solidFill>
                  <a:schemeClr val="tx1"/>
                </a:solidFill>
              </a:rPr>
              <a:t>Diversified</a:t>
            </a:r>
            <a:r>
              <a:rPr lang="sv-SE" sz="2500" b="1" dirty="0" smtClean="0">
                <a:solidFill>
                  <a:schemeClr val="tx1"/>
                </a:solidFill>
              </a:rPr>
              <a:t> holding </a:t>
            </a:r>
            <a:r>
              <a:rPr lang="sv-SE" sz="2500" b="1" dirty="0" err="1" smtClean="0">
                <a:solidFill>
                  <a:schemeClr val="tx1"/>
                </a:solidFill>
              </a:rPr>
              <a:t>of</a:t>
            </a:r>
            <a:r>
              <a:rPr lang="sv-SE" sz="2500" b="1" dirty="0" smtClean="0">
                <a:solidFill>
                  <a:schemeClr val="tx1"/>
                </a:solidFill>
              </a:rPr>
              <a:t> </a:t>
            </a:r>
            <a:r>
              <a:rPr lang="sv-SE" sz="2500" b="1" dirty="0" err="1" smtClean="0">
                <a:solidFill>
                  <a:schemeClr val="tx1"/>
                </a:solidFill>
              </a:rPr>
              <a:t>listed</a:t>
            </a:r>
            <a:r>
              <a:rPr lang="sv-SE" sz="2500" b="1" dirty="0" smtClean="0">
                <a:solidFill>
                  <a:schemeClr val="tx1"/>
                </a:solidFill>
              </a:rPr>
              <a:t> real </a:t>
            </a:r>
            <a:r>
              <a:rPr lang="sv-SE" sz="2500" b="1" dirty="0" err="1" smtClean="0">
                <a:solidFill>
                  <a:schemeClr val="tx1"/>
                </a:solidFill>
              </a:rPr>
              <a:t>estate</a:t>
            </a:r>
            <a:r>
              <a:rPr lang="sv-SE" sz="2500" b="1" dirty="0" smtClean="0">
                <a:solidFill>
                  <a:schemeClr val="tx1"/>
                </a:solidFill>
              </a:rPr>
              <a:t> stocks, </a:t>
            </a:r>
          </a:p>
          <a:p>
            <a:pPr lvl="1">
              <a:buFont typeface="Wingdings" pitchFamily="2" charset="2"/>
              <a:buChar char="v"/>
            </a:pPr>
            <a:r>
              <a:rPr lang="sv-SE" sz="2500" b="1" dirty="0" smtClean="0">
                <a:solidFill>
                  <a:schemeClr val="tx1"/>
                </a:solidFill>
              </a:rPr>
              <a:t>Mutual </a:t>
            </a:r>
            <a:r>
              <a:rPr lang="sv-SE" sz="2500" b="1" dirty="0" err="1" smtClean="0">
                <a:solidFill>
                  <a:schemeClr val="tx1"/>
                </a:solidFill>
              </a:rPr>
              <a:t>Funds</a:t>
            </a:r>
            <a:r>
              <a:rPr lang="sv-SE" sz="2500" b="1" dirty="0" smtClean="0">
                <a:solidFill>
                  <a:schemeClr val="tx1"/>
                </a:solidFill>
              </a:rPr>
              <a:t>, </a:t>
            </a:r>
            <a:r>
              <a:rPr lang="sv-SE" sz="2500" b="1" dirty="0" err="1" smtClean="0">
                <a:solidFill>
                  <a:schemeClr val="tx1"/>
                </a:solidFill>
              </a:rPr>
              <a:t>REITs</a:t>
            </a:r>
            <a:endParaRPr lang="sv-SE" sz="25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v-SE" sz="2500" b="1" dirty="0" smtClean="0">
                <a:solidFill>
                  <a:schemeClr val="tx1"/>
                </a:solidFill>
              </a:rPr>
              <a:t>Exchange </a:t>
            </a:r>
            <a:r>
              <a:rPr lang="sv-SE" sz="2500" b="1" dirty="0" err="1" smtClean="0">
                <a:solidFill>
                  <a:schemeClr val="tx1"/>
                </a:solidFill>
              </a:rPr>
              <a:t>Traded</a:t>
            </a:r>
            <a:r>
              <a:rPr lang="sv-SE" sz="2500" b="1" dirty="0" smtClean="0">
                <a:solidFill>
                  <a:schemeClr val="tx1"/>
                </a:solidFill>
              </a:rPr>
              <a:t> </a:t>
            </a:r>
            <a:r>
              <a:rPr lang="sv-SE" sz="2500" b="1" dirty="0" err="1" smtClean="0">
                <a:solidFill>
                  <a:schemeClr val="tx1"/>
                </a:solidFill>
              </a:rPr>
              <a:t>Funds</a:t>
            </a:r>
            <a:r>
              <a:rPr lang="sv-SE" sz="2500" b="1" dirty="0">
                <a:solidFill>
                  <a:schemeClr val="tx1"/>
                </a:solidFill>
              </a:rPr>
              <a:t> </a:t>
            </a:r>
            <a:r>
              <a:rPr lang="sv-SE" sz="2500" b="1" dirty="0" smtClean="0">
                <a:solidFill>
                  <a:schemeClr val="tx1"/>
                </a:solidFill>
              </a:rPr>
              <a:t>(ETF:s), MINI </a:t>
            </a:r>
            <a:r>
              <a:rPr lang="sv-SE" sz="2500" b="1" dirty="0" err="1" smtClean="0">
                <a:solidFill>
                  <a:schemeClr val="tx1"/>
                </a:solidFill>
              </a:rPr>
              <a:t>futures</a:t>
            </a:r>
            <a:r>
              <a:rPr lang="sv-SE" sz="2500" b="1" dirty="0" smtClean="0">
                <a:solidFill>
                  <a:schemeClr val="tx1"/>
                </a:solidFill>
              </a:rPr>
              <a:t> </a:t>
            </a:r>
          </a:p>
          <a:p>
            <a:pPr lvl="0">
              <a:buFont typeface="Arial" pitchFamily="34" charset="0"/>
              <a:buChar char="•"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endParaRPr lang="sv-SE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v-SE" sz="2400" b="1" dirty="0" smtClean="0"/>
              <a:t/>
            </a:r>
            <a:br>
              <a:rPr lang="sv-SE" sz="2400" b="1" dirty="0" smtClean="0"/>
            </a:br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07288" cy="914400"/>
          </a:xfrm>
        </p:spPr>
        <p:txBody>
          <a:bodyPr>
            <a:normAutofit fontScale="90000"/>
          </a:bodyPr>
          <a:lstStyle/>
          <a:p>
            <a:r>
              <a:rPr lang="sv-SE" b="1" dirty="0" err="1" smtClean="0"/>
              <a:t>Examples</a:t>
            </a:r>
            <a:r>
              <a:rPr lang="sv-SE" b="1" dirty="0" smtClean="0"/>
              <a:t> of </a:t>
            </a:r>
            <a:r>
              <a:rPr lang="sv-SE" b="1" dirty="0" err="1" smtClean="0"/>
              <a:t>interesting</a:t>
            </a:r>
            <a:r>
              <a:rPr lang="sv-SE" b="1" dirty="0" smtClean="0"/>
              <a:t> research </a:t>
            </a:r>
            <a:r>
              <a:rPr lang="sv-SE" b="1" dirty="0" err="1" smtClean="0"/>
              <a:t>questions</a:t>
            </a:r>
            <a:endParaRPr lang="sv-SE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268760"/>
            <a:ext cx="8363272" cy="488820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err="1" smtClean="0"/>
              <a:t>How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big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are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 in </a:t>
            </a:r>
            <a:r>
              <a:rPr lang="sv-SE" sz="2800" b="1" dirty="0" err="1" smtClean="0"/>
              <a:t>daily</a:t>
            </a:r>
            <a:r>
              <a:rPr lang="sv-SE" sz="2800" b="1" dirty="0"/>
              <a:t> </a:t>
            </a:r>
            <a:r>
              <a:rPr lang="sv-SE" sz="2800" b="1" dirty="0" err="1" smtClean="0"/>
              <a:t>return</a:t>
            </a:r>
            <a:r>
              <a:rPr lang="sv-SE" sz="2800" b="1" dirty="0" smtClean="0"/>
              <a:t> series?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do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correlations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vary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over </a:t>
            </a:r>
            <a:r>
              <a:rPr kumimoji="0" lang="sv-SE" sz="2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time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?</a:t>
            </a:r>
            <a:endParaRPr lang="sv-SE" sz="2800" b="1" dirty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err="1" smtClean="0"/>
              <a:t>How</a:t>
            </a:r>
            <a:r>
              <a:rPr lang="sv-SE" sz="2800" b="1" dirty="0" smtClean="0"/>
              <a:t> do </a:t>
            </a:r>
            <a:r>
              <a:rPr lang="sv-SE" sz="2800" b="1" dirty="0" err="1"/>
              <a:t>correlations</a:t>
            </a:r>
            <a:r>
              <a:rPr lang="sv-SE" sz="2800" b="1" dirty="0"/>
              <a:t> </a:t>
            </a:r>
            <a:r>
              <a:rPr lang="sv-SE" sz="2800" b="1" dirty="0" err="1" smtClean="0"/>
              <a:t>vary</a:t>
            </a:r>
            <a:r>
              <a:rPr lang="sv-SE" sz="2800" b="1" dirty="0" smtClean="0"/>
              <a:t> </a:t>
            </a:r>
            <a:r>
              <a:rPr lang="sv-SE" sz="2800" b="1" noProof="0" dirty="0" smtClean="0"/>
              <a:t>over different </a:t>
            </a:r>
            <a:r>
              <a:rPr lang="sv-SE" sz="2800" b="1" noProof="0" dirty="0" err="1" smtClean="0"/>
              <a:t>sector</a:t>
            </a:r>
            <a:r>
              <a:rPr lang="sv-SE" sz="2800" b="1" noProof="0" dirty="0" smtClean="0"/>
              <a:t> index </a:t>
            </a:r>
            <a:r>
              <a:rPr lang="sv-SE" sz="2800" b="1" noProof="0" dirty="0" err="1" smtClean="0"/>
              <a:t>returns</a:t>
            </a:r>
            <a:r>
              <a:rPr lang="sv-SE" sz="2800" b="1" noProof="0" dirty="0" smtClean="0"/>
              <a:t>?</a:t>
            </a:r>
            <a:endParaRPr lang="sv-SE" sz="2800" b="1" dirty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err="1" smtClean="0"/>
              <a:t>Are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correlations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higher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during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bear</a:t>
            </a:r>
            <a:r>
              <a:rPr lang="sv-SE" sz="2800" b="1" dirty="0" smtClean="0"/>
              <a:t> markets?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 </a:t>
            </a: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correlations</a:t>
            </a: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increase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volatilities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increase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sv-SE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Predicting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correlations</a:t>
            </a:r>
            <a:endParaRPr lang="sv-SE" sz="2800" b="1" dirty="0"/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the short-term?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baseline="0" dirty="0" smtClean="0"/>
              <a:t>In the long-run?</a:t>
            </a:r>
            <a:endParaRPr kumimoji="0" lang="sv-SE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4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008112"/>
          </a:xfrm>
        </p:spPr>
        <p:txBody>
          <a:bodyPr>
            <a:noAutofit/>
          </a:bodyPr>
          <a:lstStyle/>
          <a:p>
            <a:r>
              <a:rPr lang="sv-SE" sz="2900" b="1" dirty="0" err="1" smtClean="0"/>
              <a:t>Time-varying</a:t>
            </a:r>
            <a:r>
              <a:rPr lang="sv-SE" sz="2900" b="1" dirty="0" smtClean="0"/>
              <a:t> </a:t>
            </a:r>
            <a:r>
              <a:rPr lang="sv-SE" sz="2900" b="1" dirty="0" err="1" smtClean="0"/>
              <a:t>correlations</a:t>
            </a:r>
            <a:r>
              <a:rPr lang="sv-SE" sz="2900" b="1" dirty="0" smtClean="0"/>
              <a:t> and </a:t>
            </a:r>
            <a:r>
              <a:rPr lang="sv-SE" sz="2900" b="1" dirty="0" err="1" smtClean="0"/>
              <a:t>volatility</a:t>
            </a:r>
            <a:r>
              <a:rPr lang="sv-SE" sz="2900" b="1" dirty="0" smtClean="0"/>
              <a:t> transmissions: </a:t>
            </a:r>
            <a:r>
              <a:rPr lang="sv-SE" sz="2900" b="1" dirty="0" err="1" smtClean="0"/>
              <a:t>Examples</a:t>
            </a:r>
            <a:r>
              <a:rPr lang="sv-SE" sz="2900" b="1" dirty="0" smtClean="0"/>
              <a:t> </a:t>
            </a:r>
            <a:r>
              <a:rPr lang="sv-SE" sz="2900" b="1" dirty="0" err="1" smtClean="0"/>
              <a:t>of</a:t>
            </a:r>
            <a:r>
              <a:rPr lang="sv-SE" sz="2900" b="1" dirty="0" smtClean="0"/>
              <a:t> research </a:t>
            </a:r>
            <a:r>
              <a:rPr lang="sv-SE" sz="2900" b="1" dirty="0" err="1" smtClean="0"/>
              <a:t>findings</a:t>
            </a:r>
            <a:r>
              <a:rPr lang="sv-SE" sz="2900" b="1" dirty="0" smtClean="0"/>
              <a:t>.</a:t>
            </a:r>
            <a:endParaRPr lang="sv-SE" sz="29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565136"/>
            <a:ext cx="8229600" cy="488820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err="1" smtClean="0"/>
              <a:t>Correlations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are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higher</a:t>
            </a:r>
            <a:r>
              <a:rPr lang="sv-SE" sz="2800" b="1" dirty="0" smtClean="0"/>
              <a:t> in </a:t>
            </a:r>
            <a:r>
              <a:rPr lang="sv-SE" sz="2800" b="1" dirty="0" err="1" smtClean="0"/>
              <a:t>bear</a:t>
            </a:r>
            <a:r>
              <a:rPr lang="sv-SE" sz="2800" b="1" dirty="0" smtClean="0"/>
              <a:t> markets.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dirty="0" err="1" smtClean="0"/>
              <a:t>Longing</a:t>
            </a:r>
            <a:r>
              <a:rPr lang="sv-SE" dirty="0" smtClean="0"/>
              <a:t> and </a:t>
            </a:r>
            <a:r>
              <a:rPr lang="sv-SE" dirty="0" err="1" smtClean="0"/>
              <a:t>Solnik</a:t>
            </a:r>
            <a:r>
              <a:rPr lang="sv-SE" dirty="0" smtClean="0"/>
              <a:t> (2001): </a:t>
            </a:r>
            <a:r>
              <a:rPr lang="sv-SE" b="1" dirty="0" smtClean="0"/>
              <a:t>Extreme </a:t>
            </a:r>
            <a:r>
              <a:rPr lang="sv-SE" b="1" dirty="0" err="1" smtClean="0"/>
              <a:t>correlations</a:t>
            </a:r>
            <a:r>
              <a:rPr lang="sv-SE" b="1" dirty="0" smtClean="0"/>
              <a:t> of international </a:t>
            </a:r>
            <a:r>
              <a:rPr lang="sv-SE" b="1" dirty="0" err="1" smtClean="0"/>
              <a:t>equity</a:t>
            </a:r>
            <a:r>
              <a:rPr lang="sv-SE" b="1" dirty="0" smtClean="0"/>
              <a:t> </a:t>
            </a:r>
            <a:r>
              <a:rPr lang="sv-SE" b="1" dirty="0" smtClean="0"/>
              <a:t>markets</a:t>
            </a:r>
            <a:endParaRPr lang="sv-SE" dirty="0" smtClean="0"/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en-US" dirty="0" err="1" smtClean="0"/>
              <a:t>Ang</a:t>
            </a:r>
            <a:r>
              <a:rPr lang="en-US" dirty="0" smtClean="0"/>
              <a:t> and Chen (2002): </a:t>
            </a:r>
            <a:r>
              <a:rPr lang="en-US" b="1" dirty="0" smtClean="0"/>
              <a:t>Asymmetric correlations of equity portfolios. </a:t>
            </a:r>
            <a:endParaRPr lang="en-US" dirty="0" smtClean="0"/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en-US" dirty="0" err="1" smtClean="0"/>
              <a:t>Inci</a:t>
            </a:r>
            <a:r>
              <a:rPr lang="en-US" dirty="0" smtClean="0"/>
              <a:t>, Li and McCarthy (2011):  </a:t>
            </a:r>
            <a:r>
              <a:rPr lang="en-US" b="1" dirty="0" smtClean="0"/>
              <a:t>Financial contagion:  A local correlation </a:t>
            </a:r>
            <a:r>
              <a:rPr lang="en-US" b="1" dirty="0" smtClean="0"/>
              <a:t>analysis</a:t>
            </a:r>
            <a:endParaRPr lang="sv-SE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495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008112"/>
          </a:xfrm>
        </p:spPr>
        <p:txBody>
          <a:bodyPr>
            <a:noAutofit/>
          </a:bodyPr>
          <a:lstStyle/>
          <a:p>
            <a:r>
              <a:rPr lang="sv-SE" sz="2900" b="1" dirty="0" err="1" smtClean="0"/>
              <a:t>Time-varying</a:t>
            </a:r>
            <a:r>
              <a:rPr lang="sv-SE" sz="2900" b="1" dirty="0" smtClean="0"/>
              <a:t> </a:t>
            </a:r>
            <a:r>
              <a:rPr lang="sv-SE" sz="2900" b="1" dirty="0" err="1" smtClean="0"/>
              <a:t>correlations</a:t>
            </a:r>
            <a:r>
              <a:rPr lang="sv-SE" sz="2900" b="1" dirty="0" smtClean="0"/>
              <a:t> and </a:t>
            </a:r>
            <a:r>
              <a:rPr lang="sv-SE" sz="2900" b="1" dirty="0" err="1" smtClean="0"/>
              <a:t>volatility</a:t>
            </a:r>
            <a:r>
              <a:rPr lang="sv-SE" sz="2900" b="1" dirty="0" smtClean="0"/>
              <a:t> transmissions: </a:t>
            </a:r>
            <a:r>
              <a:rPr lang="sv-SE" sz="2900" b="1" dirty="0" err="1" smtClean="0"/>
              <a:t>Examples</a:t>
            </a:r>
            <a:r>
              <a:rPr lang="sv-SE" sz="2900" b="1" dirty="0" smtClean="0"/>
              <a:t> </a:t>
            </a:r>
            <a:r>
              <a:rPr lang="sv-SE" sz="2900" b="1" dirty="0" err="1" smtClean="0"/>
              <a:t>of</a:t>
            </a:r>
            <a:r>
              <a:rPr lang="sv-SE" sz="2900" b="1" dirty="0" smtClean="0"/>
              <a:t> research </a:t>
            </a:r>
            <a:r>
              <a:rPr lang="sv-SE" sz="2900" b="1" dirty="0" err="1" smtClean="0"/>
              <a:t>findings</a:t>
            </a:r>
            <a:r>
              <a:rPr lang="sv-SE" sz="2900" b="1" dirty="0" smtClean="0"/>
              <a:t>.</a:t>
            </a:r>
            <a:endParaRPr lang="sv-SE" sz="29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565136"/>
            <a:ext cx="8229600" cy="488820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err="1"/>
              <a:t>High</a:t>
            </a:r>
            <a:r>
              <a:rPr lang="sv-SE" sz="2800" b="1" dirty="0"/>
              <a:t> </a:t>
            </a:r>
            <a:r>
              <a:rPr lang="sv-SE" sz="2800" b="1" dirty="0" err="1"/>
              <a:t>degree</a:t>
            </a:r>
            <a:r>
              <a:rPr lang="sv-SE" sz="2800" b="1" dirty="0"/>
              <a:t> </a:t>
            </a:r>
            <a:r>
              <a:rPr lang="sv-SE" sz="2800" b="1" dirty="0" err="1"/>
              <a:t>of</a:t>
            </a:r>
            <a:r>
              <a:rPr lang="sv-SE" sz="2800" b="1" dirty="0"/>
              <a:t> </a:t>
            </a:r>
            <a:r>
              <a:rPr lang="sv-SE" sz="2800" b="1" dirty="0" err="1"/>
              <a:t>volatility</a:t>
            </a:r>
            <a:r>
              <a:rPr lang="sv-SE" sz="2800" b="1" dirty="0"/>
              <a:t> transmission over </a:t>
            </a:r>
            <a:r>
              <a:rPr lang="sv-SE" sz="2800" b="1" dirty="0" err="1"/>
              <a:t>time</a:t>
            </a:r>
            <a:r>
              <a:rPr lang="sv-SE" sz="2800" b="1" dirty="0"/>
              <a:t> and </a:t>
            </a:r>
            <a:r>
              <a:rPr lang="sv-SE" sz="2800" b="1" dirty="0" err="1"/>
              <a:t>across</a:t>
            </a:r>
            <a:r>
              <a:rPr lang="sv-SE" sz="2800" b="1" dirty="0"/>
              <a:t> </a:t>
            </a:r>
            <a:r>
              <a:rPr lang="sv-SE" sz="2800" b="1" dirty="0" err="1"/>
              <a:t>sectors</a:t>
            </a:r>
            <a:r>
              <a:rPr lang="sv-SE" sz="2800" b="1" dirty="0"/>
              <a:t>.</a:t>
            </a:r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dirty="0"/>
              <a:t>Hassan and Malik (2007): </a:t>
            </a:r>
            <a:r>
              <a:rPr lang="en-US" b="1" dirty="0"/>
              <a:t>Multivariate GARCH modeling of sector volatility </a:t>
            </a:r>
            <a:r>
              <a:rPr lang="en-US" b="1" dirty="0" smtClean="0"/>
              <a:t>transmission</a:t>
            </a:r>
            <a:endParaRPr lang="sv-SE" b="1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sv-SE" sz="2800" b="1" dirty="0" err="1" smtClean="0"/>
              <a:t>Lower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diversification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benefits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of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securitized</a:t>
            </a:r>
            <a:r>
              <a:rPr lang="sv-SE" sz="2800" b="1" dirty="0" smtClean="0"/>
              <a:t> real </a:t>
            </a:r>
            <a:r>
              <a:rPr lang="sv-SE" sz="2800" b="1" dirty="0" err="1" smtClean="0"/>
              <a:t>estate</a:t>
            </a:r>
            <a:r>
              <a:rPr lang="sv-SE" sz="2800" b="1" dirty="0" smtClean="0"/>
              <a:t> markets </a:t>
            </a:r>
            <a:r>
              <a:rPr lang="sv-SE" sz="2800" b="1" dirty="0" err="1" smtClean="0"/>
              <a:t>during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bear</a:t>
            </a:r>
            <a:r>
              <a:rPr lang="sv-SE" sz="2800" b="1" dirty="0" smtClean="0"/>
              <a:t> markets.</a:t>
            </a:r>
            <a:endParaRPr lang="sv-SE" sz="2800" b="1" dirty="0"/>
          </a:p>
          <a:p>
            <a:pPr marL="914400" lvl="1" indent="-4572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dirty="0" smtClean="0"/>
              <a:t>Yang, </a:t>
            </a:r>
            <a:r>
              <a:rPr lang="sv-SE" dirty="0" err="1" smtClean="0"/>
              <a:t>Zhou</a:t>
            </a:r>
            <a:r>
              <a:rPr lang="sv-SE" dirty="0" smtClean="0"/>
              <a:t> and </a:t>
            </a:r>
            <a:r>
              <a:rPr lang="sv-SE" dirty="0" err="1" smtClean="0"/>
              <a:t>Leung</a:t>
            </a:r>
            <a:r>
              <a:rPr lang="sv-SE" dirty="0"/>
              <a:t> (</a:t>
            </a:r>
            <a:r>
              <a:rPr lang="sv-SE" dirty="0" err="1" smtClean="0"/>
              <a:t>forthcoming</a:t>
            </a:r>
            <a:r>
              <a:rPr lang="sv-SE" dirty="0" smtClean="0"/>
              <a:t>): </a:t>
            </a:r>
            <a:r>
              <a:rPr lang="en-US" b="1" dirty="0"/>
              <a:t>Asymmetric Correlation and Volatility </a:t>
            </a:r>
            <a:r>
              <a:rPr lang="en-US" b="1" dirty="0" smtClean="0"/>
              <a:t>Dynamics among </a:t>
            </a:r>
            <a:r>
              <a:rPr lang="en-US" b="1" dirty="0"/>
              <a:t>Stock, Bond, and Securitized Real Estate </a:t>
            </a:r>
            <a:r>
              <a:rPr lang="en-US" b="1" dirty="0" smtClean="0"/>
              <a:t>Markets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008112"/>
          </a:xfrm>
        </p:spPr>
        <p:txBody>
          <a:bodyPr>
            <a:noAutofit/>
          </a:bodyPr>
          <a:lstStyle/>
          <a:p>
            <a:r>
              <a:rPr lang="sv-SE" sz="2900" b="1" dirty="0" err="1" smtClean="0"/>
              <a:t>Time-varying</a:t>
            </a:r>
            <a:r>
              <a:rPr lang="sv-SE" sz="2900" b="1" dirty="0" smtClean="0"/>
              <a:t> </a:t>
            </a:r>
            <a:r>
              <a:rPr lang="sv-SE" sz="2900" b="1" dirty="0" err="1" smtClean="0"/>
              <a:t>correlations</a:t>
            </a:r>
            <a:r>
              <a:rPr lang="sv-SE" sz="2900" b="1" dirty="0" smtClean="0"/>
              <a:t> and </a:t>
            </a:r>
            <a:r>
              <a:rPr lang="sv-SE" sz="2900" b="1" dirty="0" err="1" smtClean="0"/>
              <a:t>volatility</a:t>
            </a:r>
            <a:r>
              <a:rPr lang="sv-SE" sz="2900" b="1" dirty="0" smtClean="0"/>
              <a:t> transmissions: </a:t>
            </a:r>
            <a:r>
              <a:rPr lang="sv-SE" sz="2900" b="1" dirty="0" err="1" smtClean="0"/>
              <a:t>Examples</a:t>
            </a:r>
            <a:r>
              <a:rPr lang="sv-SE" sz="2900" b="1" dirty="0" smtClean="0"/>
              <a:t> </a:t>
            </a:r>
            <a:r>
              <a:rPr lang="sv-SE" sz="2900" b="1" dirty="0" err="1" smtClean="0"/>
              <a:t>of</a:t>
            </a:r>
            <a:r>
              <a:rPr lang="sv-SE" sz="2900" b="1" dirty="0" smtClean="0"/>
              <a:t> research </a:t>
            </a:r>
            <a:r>
              <a:rPr lang="sv-SE" sz="2900" b="1" dirty="0" err="1" smtClean="0"/>
              <a:t>findings</a:t>
            </a:r>
            <a:r>
              <a:rPr lang="sv-SE" sz="2900" b="1" dirty="0" smtClean="0"/>
              <a:t>.</a:t>
            </a:r>
            <a:endParaRPr lang="sv-SE" sz="29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124744"/>
            <a:ext cx="8229600" cy="540060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800" b="1" dirty="0" smtClean="0"/>
              <a:t>Financial institution returns are </a:t>
            </a:r>
            <a:r>
              <a:rPr lang="en-US" sz="2800" b="1" dirty="0"/>
              <a:t>highly sensitive to REIT </a:t>
            </a:r>
            <a:r>
              <a:rPr lang="en-US" sz="2800" b="1" dirty="0" smtClean="0"/>
              <a:t>returns</a:t>
            </a: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dirty="0" err="1" smtClean="0"/>
              <a:t>Elyasiani</a:t>
            </a:r>
            <a:r>
              <a:rPr lang="sv-SE" dirty="0"/>
              <a:t>, </a:t>
            </a:r>
            <a:r>
              <a:rPr lang="sv-SE" dirty="0" err="1" smtClean="0"/>
              <a:t>Mansur</a:t>
            </a:r>
            <a:r>
              <a:rPr lang="sv-SE" dirty="0" smtClean="0"/>
              <a:t> and </a:t>
            </a:r>
            <a:r>
              <a:rPr lang="sv-SE" dirty="0" err="1"/>
              <a:t>Mansur</a:t>
            </a:r>
            <a:r>
              <a:rPr lang="sv-SE" dirty="0"/>
              <a:t> </a:t>
            </a:r>
            <a:r>
              <a:rPr lang="sv-SE" dirty="0" smtClean="0"/>
              <a:t>(2010): </a:t>
            </a:r>
            <a:r>
              <a:rPr lang="en-US" b="1" dirty="0"/>
              <a:t>Real-Estate Risk Effects on Financial Institutions’ </a:t>
            </a:r>
            <a:r>
              <a:rPr lang="en-US" b="1" dirty="0" smtClean="0"/>
              <a:t>Stock Return </a:t>
            </a:r>
            <a:r>
              <a:rPr lang="en-US" b="1" dirty="0"/>
              <a:t>Distribution: a Bivariate GARCH </a:t>
            </a:r>
            <a:r>
              <a:rPr lang="en-US" b="1" dirty="0" smtClean="0"/>
              <a:t>Analysis</a:t>
            </a:r>
            <a:r>
              <a:rPr lang="en-US" dirty="0" smtClean="0"/>
              <a:t>.</a:t>
            </a:r>
            <a:endParaRPr lang="en-US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800" b="1" dirty="0" smtClean="0"/>
              <a:t>The developed </a:t>
            </a:r>
            <a:r>
              <a:rPr lang="en-US" sz="2800" b="1" dirty="0"/>
              <a:t>securitized real estate markets are </a:t>
            </a:r>
            <a:r>
              <a:rPr lang="en-US" sz="2800" b="1" dirty="0" smtClean="0"/>
              <a:t>more integrated </a:t>
            </a:r>
            <a:r>
              <a:rPr lang="en-US" sz="2800" b="1" dirty="0"/>
              <a:t>with their local stock market </a:t>
            </a:r>
            <a:r>
              <a:rPr lang="en-US" sz="2800" b="1" dirty="0" smtClean="0"/>
              <a:t>while weakly </a:t>
            </a:r>
            <a:r>
              <a:rPr lang="en-US" sz="2800" b="1" dirty="0"/>
              <a:t>integrated with the global stock and </a:t>
            </a:r>
            <a:r>
              <a:rPr lang="en-US" sz="2800" b="1" dirty="0" smtClean="0"/>
              <a:t>global real </a:t>
            </a:r>
            <a:r>
              <a:rPr lang="en-US" sz="2800" b="1" dirty="0"/>
              <a:t>estate </a:t>
            </a:r>
            <a:r>
              <a:rPr lang="en-US" sz="2800" b="1" dirty="0" smtClean="0"/>
              <a:t>markets</a:t>
            </a: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r>
              <a:rPr lang="sv-SE" dirty="0" err="1" smtClean="0"/>
              <a:t>Liow</a:t>
            </a:r>
            <a:r>
              <a:rPr lang="sv-SE" dirty="0" smtClean="0"/>
              <a:t> (2010</a:t>
            </a:r>
            <a:r>
              <a:rPr lang="sv-SE" dirty="0"/>
              <a:t>): </a:t>
            </a:r>
            <a:r>
              <a:rPr lang="en-US" b="1" dirty="0"/>
              <a:t>Integration between Securitized Real </a:t>
            </a:r>
            <a:r>
              <a:rPr lang="en-US" b="1" dirty="0" smtClean="0"/>
              <a:t>Estate and </a:t>
            </a:r>
            <a:r>
              <a:rPr lang="en-US" b="1" dirty="0"/>
              <a:t>Stock Markets: A Global </a:t>
            </a:r>
            <a:r>
              <a:rPr lang="en-US" b="1" dirty="0" smtClean="0"/>
              <a:t>Perspective</a:t>
            </a:r>
            <a:endParaRPr lang="sv-SE" dirty="0"/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v"/>
              <a:defRPr/>
            </a:pPr>
            <a:endParaRPr kumimoji="0" lang="sv-S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2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08112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 smtClean="0"/>
              <a:t>Daily </a:t>
            </a:r>
            <a:r>
              <a:rPr lang="sv-SE" sz="2400" b="1" dirty="0" err="1" smtClean="0"/>
              <a:t>price</a:t>
            </a:r>
            <a:r>
              <a:rPr lang="sv-SE" sz="2400" b="1" dirty="0" smtClean="0"/>
              <a:t> index series: 1995-12-29 </a:t>
            </a:r>
            <a:r>
              <a:rPr lang="sv-SE" sz="2400" b="1" dirty="0" err="1" smtClean="0"/>
              <a:t>to</a:t>
            </a:r>
            <a:r>
              <a:rPr lang="sv-SE" sz="2400" b="1" dirty="0" smtClean="0"/>
              <a:t> 2011-05-03</a:t>
            </a:r>
            <a:endParaRPr lang="sv-SE" sz="2400" b="1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49243"/>
            <a:ext cx="9144000" cy="550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ruta 5"/>
          <p:cNvSpPr txBox="1"/>
          <p:nvPr/>
        </p:nvSpPr>
        <p:spPr>
          <a:xfrm>
            <a:off x="6516216" y="3671733"/>
            <a:ext cx="2448272" cy="22775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600" b="1" i="1" u="sng" dirty="0" smtClean="0"/>
              <a:t>MAX index </a:t>
            </a:r>
            <a:r>
              <a:rPr lang="sv-SE" sz="1600" b="1" i="1" u="sng" dirty="0" err="1" smtClean="0"/>
              <a:t>levels</a:t>
            </a:r>
            <a:r>
              <a:rPr lang="sv-SE" sz="1600" b="1" i="1" u="sng" dirty="0" smtClean="0"/>
              <a:t>:</a:t>
            </a:r>
          </a:p>
          <a:p>
            <a:endParaRPr lang="sv-SE" sz="1400" b="1" dirty="0" smtClean="0"/>
          </a:p>
          <a:p>
            <a:r>
              <a:rPr lang="sv-SE" sz="1400" b="1" dirty="0" smtClean="0"/>
              <a:t>OMX: 427.24</a:t>
            </a:r>
            <a:br>
              <a:rPr lang="sv-SE" sz="1400" b="1" dirty="0" smtClean="0"/>
            </a:br>
            <a:r>
              <a:rPr lang="sv-SE" sz="1400" b="1" dirty="0" smtClean="0"/>
              <a:t>(</a:t>
            </a:r>
            <a:r>
              <a:rPr lang="sv-SE" sz="1400" b="1" dirty="0" err="1" smtClean="0"/>
              <a:t>July</a:t>
            </a:r>
            <a:r>
              <a:rPr lang="sv-SE" sz="1400" b="1" dirty="0" smtClean="0"/>
              <a:t> 16, 2007)</a:t>
            </a:r>
          </a:p>
          <a:p>
            <a:endParaRPr lang="sv-SE" sz="1400" b="1" dirty="0" smtClean="0"/>
          </a:p>
          <a:p>
            <a:r>
              <a:rPr lang="sv-SE" sz="1400" b="1" dirty="0" smtClean="0"/>
              <a:t>Real </a:t>
            </a:r>
            <a:r>
              <a:rPr lang="sv-SE" sz="1400" b="1" dirty="0" err="1" smtClean="0"/>
              <a:t>Estate</a:t>
            </a:r>
            <a:r>
              <a:rPr lang="sv-SE" sz="1400" b="1" dirty="0" smtClean="0"/>
              <a:t>: 727.19</a:t>
            </a:r>
            <a:br>
              <a:rPr lang="sv-SE" sz="1400" b="1" dirty="0" smtClean="0"/>
            </a:br>
            <a:r>
              <a:rPr lang="sv-SE" sz="1400" b="1" dirty="0" smtClean="0"/>
              <a:t>(April 17, 2007) </a:t>
            </a:r>
          </a:p>
          <a:p>
            <a:r>
              <a:rPr lang="sv-SE" sz="1400" b="1" dirty="0" smtClean="0"/>
              <a:t>	</a:t>
            </a:r>
          </a:p>
          <a:p>
            <a:r>
              <a:rPr lang="sv-SE" sz="1400" b="1" dirty="0" smtClean="0"/>
              <a:t>Commercial Banks: 572.82</a:t>
            </a:r>
            <a:br>
              <a:rPr lang="sv-SE" sz="1400" b="1" dirty="0" smtClean="0"/>
            </a:br>
            <a:r>
              <a:rPr lang="sv-SE" sz="1400" b="1" dirty="0" smtClean="0"/>
              <a:t>(April 20,  2007)</a:t>
            </a: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xmlns="" val="28781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56592"/>
            <a:ext cx="8928992" cy="824136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 smtClean="0"/>
              <a:t>Real </a:t>
            </a:r>
            <a:r>
              <a:rPr lang="sv-SE" sz="2400" b="1" dirty="0" err="1" smtClean="0"/>
              <a:t>Estate</a:t>
            </a:r>
            <a:r>
              <a:rPr lang="sv-SE" sz="2400" b="1" dirty="0" smtClean="0"/>
              <a:t>:</a:t>
            </a:r>
            <a:br>
              <a:rPr lang="sv-SE" sz="2400" b="1" dirty="0" smtClean="0"/>
            </a:br>
            <a:r>
              <a:rPr lang="sv-SE" sz="2400" b="1" dirty="0" err="1" smtClean="0"/>
              <a:t>Time-varying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volatility</a:t>
            </a:r>
            <a:r>
              <a:rPr lang="sv-SE" sz="2400" b="1" dirty="0" smtClean="0"/>
              <a:t> and </a:t>
            </a:r>
            <a:r>
              <a:rPr lang="sv-SE" sz="2400" b="1" dirty="0" err="1" smtClean="0"/>
              <a:t>volatility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clustering</a:t>
            </a:r>
            <a:endParaRPr lang="sv-SE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45" y="1196752"/>
            <a:ext cx="7377406" cy="420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4775944"/>
            <a:ext cx="59766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Jan-96     Jan-98      Jan-00      Jan-02    Jan-04     Jan-06     Jan-08     Jan-10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xmlns="" val="40494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sprung">
  <a:themeElements>
    <a:clrScheme name="Urspru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spru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spru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1585</TotalTime>
  <Words>762</Words>
  <Application>Microsoft Office PowerPoint</Application>
  <PresentationFormat>Bildspel på skärmen (4:3)</PresentationFormat>
  <Paragraphs>105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Ursprung</vt:lpstr>
      <vt:lpstr>     Analysis of the interrelationship between listed real estate share index and  other stock market indexes  The Swedish stock market 1996-2011</vt:lpstr>
      <vt:lpstr>Aim of this paper</vt:lpstr>
      <vt:lpstr>Bild 3</vt:lpstr>
      <vt:lpstr>Examples of interesting research questions</vt:lpstr>
      <vt:lpstr>Time-varying correlations and volatility transmissions: Examples of research findings.</vt:lpstr>
      <vt:lpstr>Time-varying correlations and volatility transmissions: Examples of research findings.</vt:lpstr>
      <vt:lpstr>Time-varying correlations and volatility transmissions: Examples of research findings.</vt:lpstr>
      <vt:lpstr>Daily price index series: 1995-12-29 to 2011-05-03</vt:lpstr>
      <vt:lpstr>Real Estate: Time-varying volatility and volatility clustering</vt:lpstr>
      <vt:lpstr>Commercial Banks: Time-varying volatility and volatility clustering</vt:lpstr>
      <vt:lpstr>OMX Stockholm: Time-varying volatility and volatility clustering</vt:lpstr>
      <vt:lpstr>Unconditional correlations</vt:lpstr>
      <vt:lpstr>Unconditional correlations - further investigation</vt:lpstr>
      <vt:lpstr>Unconditional Correlations  Moving Windows of 1400 trading days (5.6 years)</vt:lpstr>
      <vt:lpstr>TSE (2000) test for constant correlation</vt:lpstr>
      <vt:lpstr>Estimation of bivariate DCC-GARCH(1,1) model Real Estate – OMX Stockholm: Overall sample period</vt:lpstr>
      <vt:lpstr>Estimation of bivariate DCC-GARCH(1,1) model Real Estate – Commercial Banks: Overall sample period</vt:lpstr>
      <vt:lpstr>Estimation of bivariate DCC-GARCH(1,1) model OMX Stockholm– Commercial Banks: Overall sample period</vt:lpstr>
      <vt:lpstr>Conclusions</vt:lpstr>
      <vt:lpstr>Further work…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lending and house prices in Sweden 1993-2010</dc:title>
  <dc:creator>matsw</dc:creator>
  <cp:lastModifiedBy>Mats</cp:lastModifiedBy>
  <cp:revision>151</cp:revision>
  <cp:lastPrinted>2011-06-14T20:03:23Z</cp:lastPrinted>
  <dcterms:created xsi:type="dcterms:W3CDTF">2011-03-22T14:28:43Z</dcterms:created>
  <dcterms:modified xsi:type="dcterms:W3CDTF">2011-06-16T12:49:25Z</dcterms:modified>
</cp:coreProperties>
</file>