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563" r:id="rId3"/>
    <p:sldId id="560" r:id="rId4"/>
    <p:sldId id="543" r:id="rId5"/>
    <p:sldId id="589" r:id="rId6"/>
    <p:sldId id="544" r:id="rId7"/>
    <p:sldId id="590" r:id="rId8"/>
    <p:sldId id="559" r:id="rId9"/>
    <p:sldId id="547" r:id="rId10"/>
    <p:sldId id="588" r:id="rId11"/>
    <p:sldId id="592" r:id="rId12"/>
    <p:sldId id="578" r:id="rId13"/>
    <p:sldId id="585" r:id="rId14"/>
    <p:sldId id="584" r:id="rId15"/>
    <p:sldId id="587" r:id="rId16"/>
    <p:sldId id="593" r:id="rId17"/>
    <p:sldId id="580" r:id="rId18"/>
    <p:sldId id="586" r:id="rId19"/>
    <p:sldId id="561" r:id="rId20"/>
  </p:sldIdLst>
  <p:sldSz cx="9144000" cy="6858000" type="screen4x3"/>
  <p:notesSz cx="7086600" cy="10210800"/>
  <p:embeddedFontLst>
    <p:embeddedFont>
      <p:font typeface="Rdg Vesta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B8D"/>
    <a:srgbClr val="D799A1"/>
    <a:srgbClr val="BF0071"/>
    <a:srgbClr val="7EAF35"/>
    <a:srgbClr val="F3F3F3"/>
    <a:srgbClr val="F0F0F0"/>
    <a:srgbClr val="EEEEEE"/>
    <a:srgbClr val="FDFDFD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0" autoAdjust="0"/>
    <p:restoredTop sz="87469" autoAdjust="0"/>
  </p:normalViewPr>
  <p:slideViewPr>
    <p:cSldViewPr>
      <p:cViewPr>
        <p:scale>
          <a:sx n="100" d="100"/>
          <a:sy n="100" d="100"/>
        </p:scale>
        <p:origin x="5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99625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99625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E1EAE-5EC6-4190-91EA-5D0D45208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1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5175"/>
            <a:ext cx="51054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1400"/>
            <a:ext cx="56705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3BB8DBF-C912-4453-8D2E-E3F7ACCC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B8D18-CC4B-445C-A569-30655736324A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latin typeface="Rdg Vesta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6" descr="HBS-Building-Small-2"/>
          <p:cNvPicPr>
            <a:picLocks noChangeArrowheads="1"/>
          </p:cNvPicPr>
          <p:nvPr userDrawn="1"/>
        </p:nvPicPr>
        <p:blipFill>
          <a:blip r:embed="rId2" cstate="print"/>
          <a:srcRect b="33847"/>
          <a:stretch>
            <a:fillRect/>
          </a:stretch>
        </p:blipFill>
        <p:spPr bwMode="auto">
          <a:xfrm>
            <a:off x="0" y="20177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7" descr="Cutter-wave"/>
          <p:cNvPicPr>
            <a:picLocks noChangeAspect="1" noChangeArrowheads="1"/>
          </p:cNvPicPr>
          <p:nvPr userDrawn="1"/>
        </p:nvPicPr>
        <p:blipFill>
          <a:blip r:embed="rId3" cstate="print"/>
          <a:srcRect t="36998"/>
          <a:stretch>
            <a:fillRect/>
          </a:stretch>
        </p:blipFill>
        <p:spPr bwMode="auto">
          <a:xfrm>
            <a:off x="-142875" y="0"/>
            <a:ext cx="94297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8"/>
          <p:cNvSpPr>
            <a:spLocks noChangeArrowheads="1"/>
          </p:cNvSpPr>
          <p:nvPr userDrawn="1"/>
        </p:nvSpPr>
        <p:spPr bwMode="hidden">
          <a:xfrm>
            <a:off x="0" y="6453188"/>
            <a:ext cx="9144000" cy="40481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8600">
              <a:solidFill>
                <a:schemeClr val="bg1"/>
              </a:solidFill>
            </a:endParaRPr>
          </a:p>
        </p:txBody>
      </p:sp>
      <p:sp>
        <p:nvSpPr>
          <p:cNvPr id="7" name="Rectangle 112"/>
          <p:cNvSpPr>
            <a:spLocks noChangeArrowheads="1"/>
          </p:cNvSpPr>
          <p:nvPr userDrawn="1"/>
        </p:nvSpPr>
        <p:spPr bwMode="auto">
          <a:xfrm>
            <a:off x="2555875" y="6519863"/>
            <a:ext cx="387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</a:rPr>
              <a:t>© Henley Business School 2008</a:t>
            </a:r>
          </a:p>
        </p:txBody>
      </p:sp>
      <p:sp>
        <p:nvSpPr>
          <p:cNvPr id="8" name="Text Box 113"/>
          <p:cNvSpPr txBox="1">
            <a:spLocks noChangeArrowheads="1"/>
          </p:cNvSpPr>
          <p:nvPr userDrawn="1"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="1">
                <a:solidFill>
                  <a:srgbClr val="FFFFFF"/>
                </a:solidFill>
              </a:rPr>
              <a:t>www.henley.reading.ac.uk</a:t>
            </a:r>
          </a:p>
        </p:txBody>
      </p:sp>
      <p:sp>
        <p:nvSpPr>
          <p:cNvPr id="9" name="Text Box 114"/>
          <p:cNvSpPr txBox="1">
            <a:spLocks noChangeArrowheads="1"/>
          </p:cNvSpPr>
          <p:nvPr userDrawn="1"/>
        </p:nvSpPr>
        <p:spPr bwMode="auto">
          <a:xfrm>
            <a:off x="855663" y="333375"/>
            <a:ext cx="3671887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300" b="1" dirty="0">
                <a:solidFill>
                  <a:srgbClr val="000000"/>
                </a:solidFill>
              </a:rPr>
              <a:t>School of Real Estate &amp; Planning</a:t>
            </a:r>
          </a:p>
        </p:txBody>
      </p:sp>
      <p:pic>
        <p:nvPicPr>
          <p:cNvPr id="10" name="Picture 115" descr="HBS-Device-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2" name="Rectangle 110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5034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920038" cy="15240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Rectangle 111"/>
          <p:cNvSpPr>
            <a:spLocks noGrp="1" noChangeArrowheads="1"/>
          </p:cNvSpPr>
          <p:nvPr userDrawn="1">
            <p:ph type="dt" sz="half" idx="10"/>
          </p:nvPr>
        </p:nvSpPr>
        <p:spPr bwMode="auto">
          <a:xfrm>
            <a:off x="755650" y="6519863"/>
            <a:ext cx="1773238" cy="3381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FAC0E1-1B00-4FDF-84D3-D7BDD6C8574E}" type="datetime4">
              <a:rPr lang="en-GB"/>
              <a:pPr>
                <a:defRPr/>
              </a:pPr>
              <a:t>17 June 2011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2CC8-CC0D-4E27-BDCD-D994EBAAF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6083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74638"/>
            <a:ext cx="6123017" cy="6083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CC58-9FB0-4993-9D9F-9C915EBE1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000924" cy="725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2149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C2B9-DAA3-4C6F-9176-8B9B5DA25E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40690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2906713"/>
            <a:ext cx="792324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74FD-33BE-4FB6-A650-E4158ECF9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000924" cy="725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7" y="1142984"/>
            <a:ext cx="4071966" cy="5214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1142984"/>
            <a:ext cx="4043362" cy="5214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4E04-9E9E-44DF-B688-4C7896630C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254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46"/>
            <a:ext cx="4040188" cy="4575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46"/>
            <a:ext cx="4041775" cy="4575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660E-A613-40E3-9F24-3AB085B56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307F-1E42-46E5-816F-AF355D58B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572-EA96-4864-A388-4924AFB22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415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357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48C5-3BBF-436F-B9B7-B594DB377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BBEE-5018-499A-916E-497E3F4D7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7" descr="HBS-Device-Out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43000"/>
            <a:ext cx="82581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D1C0DB-1C19-4AF9-AA5B-61D522A6A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8625" y="6519863"/>
            <a:ext cx="666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GB" sz="1400" dirty="0" smtClean="0"/>
              <a:t>Jorn van de Wetering, </a:t>
            </a:r>
            <a:r>
              <a:rPr lang="en-GB" sz="1400" dirty="0"/>
              <a:t>School of Real Estate &amp; Planning</a:t>
            </a:r>
          </a:p>
        </p:txBody>
      </p:sp>
      <p:sp>
        <p:nvSpPr>
          <p:cNvPr id="1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hidden">
          <a:xfrm>
            <a:off x="7164388" y="0"/>
            <a:ext cx="1979612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74760" name="Picture 71" descr="HBS-Device-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74638"/>
            <a:ext cx="70008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.T.VanDeWetering@pgr.reading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Jorn van de </a:t>
            </a:r>
            <a:r>
              <a:rPr lang="en-GB" dirty="0" err="1" smtClean="0"/>
              <a:t>Wetering</a:t>
            </a:r>
            <a:r>
              <a:rPr lang="en-GB" dirty="0" smtClean="0"/>
              <a:t>, Franz </a:t>
            </a:r>
            <a:r>
              <a:rPr lang="en-GB" dirty="0" err="1" smtClean="0"/>
              <a:t>Fuerst</a:t>
            </a:r>
            <a:r>
              <a:rPr lang="en-GB" dirty="0" smtClean="0"/>
              <a:t>, Peter Wyatt</a:t>
            </a:r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Measuring the impact of energy certification on office prices in the UK</a:t>
            </a:r>
            <a:endParaRPr lang="en-GB" sz="4000" dirty="0"/>
          </a:p>
        </p:txBody>
      </p:sp>
      <p:sp>
        <p:nvSpPr>
          <p:cNvPr id="80898" name="Rectangle 111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03813CF-222F-4051-884B-049C2F9958AE}" type="datetime4">
              <a:rPr lang="en-GB" smtClean="0"/>
              <a:pPr/>
              <a:t>17 June 2011</a:t>
            </a:fld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1: Achieved rent (log-linear)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852936"/>
            <a:ext cx="8258204" cy="3505022"/>
          </a:xfrm>
        </p:spPr>
        <p:txBody>
          <a:bodyPr/>
          <a:lstStyle/>
          <a:p>
            <a:r>
              <a:rPr lang="en-GB" dirty="0" smtClean="0"/>
              <a:t>Achieved rent as dependent variable</a:t>
            </a:r>
          </a:p>
          <a:p>
            <a:r>
              <a:rPr lang="en-GB" dirty="0" smtClean="0"/>
              <a:t>Independent variables:</a:t>
            </a:r>
          </a:p>
          <a:p>
            <a:pPr lvl="1"/>
            <a:r>
              <a:rPr lang="en-GB" dirty="0" smtClean="0"/>
              <a:t>Dummy variables for </a:t>
            </a:r>
            <a:r>
              <a:rPr lang="en-GB" dirty="0" err="1" smtClean="0"/>
              <a:t>EPCs</a:t>
            </a:r>
            <a:r>
              <a:rPr lang="en-GB" dirty="0" smtClean="0"/>
              <a:t> (A-F)</a:t>
            </a:r>
          </a:p>
          <a:p>
            <a:pPr lvl="1"/>
            <a:r>
              <a:rPr lang="en-GB" dirty="0" smtClean="0"/>
              <a:t>Vector of coefficients:  Logs for Age, No. of floors, RBA, Rates, Service charge; dummy for </a:t>
            </a:r>
            <a:r>
              <a:rPr lang="en-GB" dirty="0" err="1" smtClean="0"/>
              <a:t>Refurbs</a:t>
            </a:r>
            <a:r>
              <a:rPr lang="en-GB" dirty="0" smtClean="0"/>
              <a:t> (0-5 yrs), Building Class</a:t>
            </a:r>
          </a:p>
          <a:p>
            <a:pPr lvl="1"/>
            <a:r>
              <a:rPr lang="en-GB" dirty="0" smtClean="0"/>
              <a:t>Vector of coefficients: Dummy for Asking Rent, Lease Length, Lease type, Rent free period, Event yr (2008-10)</a:t>
            </a:r>
          </a:p>
          <a:p>
            <a:pPr lvl="1"/>
            <a:r>
              <a:rPr lang="en-GB" dirty="0" smtClean="0"/>
              <a:t>Vector of coefficients:  Dummy for Central London, Region</a:t>
            </a:r>
          </a:p>
          <a:p>
            <a:pPr lvl="1"/>
            <a:r>
              <a:rPr lang="en-GB" dirty="0" smtClean="0"/>
              <a:t>Interaction term Age and EPC “F” rating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267490" cy="16562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1" name="Tekstvak 20"/>
          <p:cNvSpPr txBox="1"/>
          <p:nvPr/>
        </p:nvSpPr>
        <p:spPr>
          <a:xfrm>
            <a:off x="899592" y="1268760"/>
            <a:ext cx="216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=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2: Asking rent (log-linear)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852936"/>
            <a:ext cx="8258204" cy="3505022"/>
          </a:xfrm>
        </p:spPr>
        <p:txBody>
          <a:bodyPr/>
          <a:lstStyle/>
          <a:p>
            <a:r>
              <a:rPr lang="en-GB" dirty="0" smtClean="0"/>
              <a:t>Asking rent as dependent variable</a:t>
            </a:r>
          </a:p>
          <a:p>
            <a:r>
              <a:rPr lang="en-GB" dirty="0" smtClean="0"/>
              <a:t>Independent variables:</a:t>
            </a:r>
          </a:p>
          <a:p>
            <a:pPr lvl="1"/>
            <a:r>
              <a:rPr lang="en-GB" dirty="0" smtClean="0"/>
              <a:t>Dummy variables for </a:t>
            </a:r>
            <a:r>
              <a:rPr lang="en-GB" dirty="0" err="1" smtClean="0"/>
              <a:t>EPCs</a:t>
            </a:r>
            <a:r>
              <a:rPr lang="en-GB" dirty="0" smtClean="0"/>
              <a:t> (A-F)</a:t>
            </a:r>
          </a:p>
          <a:p>
            <a:pPr lvl="1"/>
            <a:r>
              <a:rPr lang="en-GB" dirty="0" smtClean="0"/>
              <a:t>Vector of coefficients:  Logs for Age, RBA, Rates, Service charge; dummy for </a:t>
            </a:r>
            <a:r>
              <a:rPr lang="en-GB" dirty="0" err="1" smtClean="0"/>
              <a:t>Refurbs</a:t>
            </a:r>
            <a:r>
              <a:rPr lang="en-GB" dirty="0" smtClean="0"/>
              <a:t> (0-5 yrs), Building Class</a:t>
            </a:r>
          </a:p>
          <a:p>
            <a:pPr lvl="1"/>
            <a:r>
              <a:rPr lang="en-GB" dirty="0" smtClean="0"/>
              <a:t>Vector of coefficients: Lease type, Event yr (2008-10)</a:t>
            </a:r>
          </a:p>
          <a:p>
            <a:pPr lvl="1"/>
            <a:r>
              <a:rPr lang="en-GB" dirty="0" smtClean="0"/>
              <a:t>Vector of coefficients: Region and Central London (to be added)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371440" cy="16701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1" name="Tekstvak 20"/>
          <p:cNvSpPr txBox="1"/>
          <p:nvPr/>
        </p:nvSpPr>
        <p:spPr>
          <a:xfrm>
            <a:off x="899592" y="1268760"/>
            <a:ext cx="216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=</a:t>
            </a:r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2: Service charge (log-linear)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8596" y="2852936"/>
            <a:ext cx="8258204" cy="3505022"/>
          </a:xfrm>
        </p:spPr>
        <p:txBody>
          <a:bodyPr/>
          <a:lstStyle/>
          <a:p>
            <a:r>
              <a:rPr lang="en-GB" dirty="0" smtClean="0"/>
              <a:t>Service charge as dependent variable</a:t>
            </a:r>
          </a:p>
          <a:p>
            <a:r>
              <a:rPr lang="en-GB" dirty="0" smtClean="0"/>
              <a:t>Independent variables:</a:t>
            </a:r>
          </a:p>
          <a:p>
            <a:pPr lvl="1"/>
            <a:r>
              <a:rPr lang="en-GB" dirty="0" smtClean="0"/>
              <a:t>Dummy variables for EPC (A-F)</a:t>
            </a:r>
          </a:p>
          <a:p>
            <a:pPr lvl="1"/>
            <a:r>
              <a:rPr lang="en-GB" dirty="0" smtClean="0"/>
              <a:t>Vector of coefficients:  Logs for Age, No. of floors, RBA, Rates, Service charge; dummy for </a:t>
            </a:r>
            <a:r>
              <a:rPr lang="en-GB" dirty="0" err="1" smtClean="0"/>
              <a:t>Refurbs</a:t>
            </a:r>
            <a:r>
              <a:rPr lang="en-GB" dirty="0" smtClean="0"/>
              <a:t> (0-5 yrs), Building Class</a:t>
            </a:r>
          </a:p>
          <a:p>
            <a:pPr lvl="1"/>
            <a:r>
              <a:rPr lang="en-GB" dirty="0" smtClean="0"/>
              <a:t>Vector of coefficients:  dummy for Central London, Region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260560" cy="8038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Results (1): Sample distribution </a:t>
            </a:r>
            <a:r>
              <a:rPr lang="en-GB" sz="3500" dirty="0" err="1" smtClean="0"/>
              <a:t>EPCs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229200"/>
            <a:ext cx="8258204" cy="1128758"/>
          </a:xfrm>
        </p:spPr>
        <p:txBody>
          <a:bodyPr/>
          <a:lstStyle/>
          <a:p>
            <a:r>
              <a:rPr lang="en-GB" dirty="0" smtClean="0"/>
              <a:t>Good performance for decade 2001-2010</a:t>
            </a:r>
          </a:p>
          <a:p>
            <a:r>
              <a:rPr lang="en-GB" dirty="0" smtClean="0"/>
              <a:t>Performance in sample declines over the years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6624736" cy="3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(2): UK distribution </a:t>
            </a:r>
            <a:r>
              <a:rPr lang="en-GB" dirty="0" err="1" smtClean="0"/>
              <a:t>EPCs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229200"/>
            <a:ext cx="8258204" cy="1128758"/>
          </a:xfrm>
        </p:spPr>
        <p:txBody>
          <a:bodyPr/>
          <a:lstStyle/>
          <a:p>
            <a:r>
              <a:rPr lang="en-GB" dirty="0" smtClean="0"/>
              <a:t>Relatively many “B” EPC ratings region “North”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64293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(3): Model 1: Achieved 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645024"/>
            <a:ext cx="8258204" cy="2712934"/>
          </a:xfrm>
        </p:spPr>
        <p:txBody>
          <a:bodyPr/>
          <a:lstStyle/>
          <a:p>
            <a:r>
              <a:rPr lang="en-GB" dirty="0" smtClean="0"/>
              <a:t>Discount for “E” and “F” ratings compared to “A” rating</a:t>
            </a:r>
          </a:p>
          <a:p>
            <a:pPr lvl="1"/>
            <a:r>
              <a:rPr lang="en-GB" dirty="0" smtClean="0"/>
              <a:t>Other variables: Age, No. of floors, RBA, Rates, Service charge, </a:t>
            </a:r>
            <a:r>
              <a:rPr lang="en-GB" dirty="0" err="1" smtClean="0"/>
              <a:t>Refurbs</a:t>
            </a:r>
            <a:r>
              <a:rPr lang="en-GB" dirty="0" smtClean="0"/>
              <a:t> (0-5 yrs), Building Class, Asking Rent, Lease Length, Lease type, Rent free period, Event yr (2008-10), Central London, Region</a:t>
            </a:r>
          </a:p>
          <a:p>
            <a:pPr lvl="1"/>
            <a:r>
              <a:rPr lang="en-GB" dirty="0" smtClean="0"/>
              <a:t>Regression based on 361 observations</a:t>
            </a:r>
          </a:p>
          <a:p>
            <a:pPr lvl="1"/>
            <a:r>
              <a:rPr lang="en-GB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 of 73 percent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75656" y="126876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EPC rating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Coefficient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Std. Error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t-Statistic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Prob. 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</a:t>
                      </a:r>
                      <a:r>
                        <a:rPr lang="en-GB" sz="1400" baseline="0" dirty="0" smtClean="0"/>
                        <a:t> 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-0.029580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0.089747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-0.329595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0.7419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</a:t>
                      </a:r>
                      <a:r>
                        <a:rPr lang="en-GB" sz="1400" baseline="0" dirty="0" smtClean="0"/>
                        <a:t> 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0.030455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0.086948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0.350266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0.7264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</a:t>
                      </a:r>
                      <a:r>
                        <a:rPr lang="en-GB" sz="1400" baseline="0" dirty="0" smtClean="0"/>
                        <a:t> 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-0.020920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0.089338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-0.234173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0.8150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-0.200161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0.098580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-2.030452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0.0431**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-1.478097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0.578653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-2.554376</a:t>
                      </a: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0.0111**</a:t>
                      </a: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(4): Model 2: Asking Rent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645024"/>
            <a:ext cx="8258204" cy="2712934"/>
          </a:xfrm>
        </p:spPr>
        <p:txBody>
          <a:bodyPr/>
          <a:lstStyle/>
          <a:p>
            <a:r>
              <a:rPr lang="en-GB" dirty="0" smtClean="0"/>
              <a:t>Discount for “B”, “E” and “F” ratings compared to “A” rating</a:t>
            </a:r>
          </a:p>
          <a:p>
            <a:pPr lvl="1"/>
            <a:r>
              <a:rPr lang="en-GB" dirty="0" smtClean="0"/>
              <a:t>Other variables: Age, RBA, Rates, Service charge, </a:t>
            </a:r>
            <a:r>
              <a:rPr lang="en-GB" dirty="0" err="1" smtClean="0"/>
              <a:t>Refurbs</a:t>
            </a:r>
            <a:r>
              <a:rPr lang="en-GB" dirty="0" smtClean="0"/>
              <a:t> (0-5 yrs), Building Class, Lease type, Event yr (2008-10), Region</a:t>
            </a:r>
          </a:p>
          <a:p>
            <a:pPr lvl="1"/>
            <a:r>
              <a:rPr lang="en-GB" dirty="0" smtClean="0"/>
              <a:t>Regression based on 458 observations</a:t>
            </a:r>
          </a:p>
          <a:p>
            <a:pPr lvl="1"/>
            <a:r>
              <a:rPr lang="en-GB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 of 64 percent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26876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EPC rating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Coefficient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Std. Error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t-Statistic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Prob. 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-0.155222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0.090007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-1.724564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0.0853*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</a:t>
                      </a:r>
                      <a:r>
                        <a:rPr lang="en-GB" sz="1400" baseline="0" dirty="0" smtClean="0"/>
                        <a:t> 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-0.067170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0.086125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-0.779916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0.4359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</a:t>
                      </a:r>
                      <a:r>
                        <a:rPr lang="en-GB" sz="1400" baseline="0" dirty="0" smtClean="0"/>
                        <a:t> 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-0.124617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0.088083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-1.414761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0.1579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-0.167143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0.097882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-1.707603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0.0884*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-0.412629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0.132093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-3.123768</a:t>
                      </a: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0.0019***</a:t>
                      </a: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 smtClean="0"/>
              <a:t>Results (5): Model 3 - Service Charge</a:t>
            </a:r>
            <a:endParaRPr lang="en-GB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933056"/>
            <a:ext cx="8258204" cy="2424902"/>
          </a:xfrm>
        </p:spPr>
        <p:txBody>
          <a:bodyPr/>
          <a:lstStyle/>
          <a:p>
            <a:r>
              <a:rPr lang="en-GB" dirty="0" smtClean="0"/>
              <a:t>Increase in service charge for “C”, “D”, “E” “F” and “G” ratings compared to “A” ratings</a:t>
            </a:r>
          </a:p>
          <a:p>
            <a:pPr lvl="1"/>
            <a:r>
              <a:rPr lang="en-GB" dirty="0" smtClean="0"/>
              <a:t>Other variables: Age, No. of floors, RBA, Rates, Service charge, </a:t>
            </a:r>
            <a:r>
              <a:rPr lang="en-GB" dirty="0" err="1" smtClean="0"/>
              <a:t>Refurbs</a:t>
            </a:r>
            <a:r>
              <a:rPr lang="en-GB" dirty="0" smtClean="0"/>
              <a:t> (0-5 yrs), Building Class, Central London, Region</a:t>
            </a:r>
          </a:p>
          <a:p>
            <a:pPr lvl="1"/>
            <a:r>
              <a:rPr lang="en-GB" dirty="0" smtClean="0"/>
              <a:t>Regression based on 503 observations  </a:t>
            </a:r>
          </a:p>
          <a:p>
            <a:pPr lvl="1"/>
            <a:r>
              <a:rPr lang="en-GB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 of 65 percent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75656" y="126876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EPC rating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Coefficient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Std. Error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R="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t-Statistic</a:t>
                      </a: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Prob. 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</a:t>
                      </a:r>
                      <a:r>
                        <a:rPr lang="en-GB" sz="1400" baseline="0" dirty="0" smtClean="0"/>
                        <a:t> 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-0.159555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0.144752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-1.102265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0.2709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0.274580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0.141545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1.939870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0.0530*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D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0.374488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0.145160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2.579826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0.0102**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0.363100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0.157359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2.307468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0.0215**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0.676900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0.245524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2.756956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0.0061***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EPC 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0.849680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0.289390</a:t>
                      </a:r>
                      <a:endParaRPr lang="en-GB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2.936112</a:t>
                      </a: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marR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0.0035***</a:t>
                      </a: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&amp;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Results:</a:t>
            </a:r>
          </a:p>
          <a:p>
            <a:pPr lvl="1"/>
            <a:r>
              <a:rPr lang="en-GB" dirty="0" smtClean="0"/>
              <a:t>Results indicate achieved rent premium for “A” ratings compared to “E” and “F” ratings (or discount vice versa)</a:t>
            </a:r>
          </a:p>
          <a:p>
            <a:pPr lvl="1"/>
            <a:r>
              <a:rPr lang="en-GB" dirty="0" smtClean="0"/>
              <a:t>Results indicate asking rent premium for “A” ratings compared to “B”, “E” and “F” ratings (or discount vice versa)</a:t>
            </a:r>
          </a:p>
          <a:p>
            <a:pPr lvl="1"/>
            <a:r>
              <a:rPr lang="en-GB" dirty="0" smtClean="0"/>
              <a:t>Service charge increases as EPC performance gets worse</a:t>
            </a:r>
          </a:p>
          <a:p>
            <a:endParaRPr lang="en-GB" dirty="0" smtClean="0"/>
          </a:p>
          <a:p>
            <a:r>
              <a:rPr lang="en-GB" dirty="0" smtClean="0"/>
              <a:t>Recommendations</a:t>
            </a:r>
          </a:p>
          <a:p>
            <a:pPr lvl="1"/>
            <a:r>
              <a:rPr lang="en-GB" dirty="0" smtClean="0"/>
              <a:t>Better, more detailed information is required to improve results</a:t>
            </a:r>
          </a:p>
          <a:p>
            <a:pPr lvl="1"/>
            <a:r>
              <a:rPr lang="en-GB" dirty="0" smtClean="0"/>
              <a:t>More transparency in EPC assessment process</a:t>
            </a:r>
          </a:p>
          <a:p>
            <a:pPr lvl="1"/>
            <a:r>
              <a:rPr lang="en-GB" dirty="0" smtClean="0"/>
              <a:t>Future changes in use, display and availability of </a:t>
            </a:r>
            <a:r>
              <a:rPr lang="en-GB" dirty="0" err="1" smtClean="0"/>
              <a:t>EPCs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Questions?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b="1" dirty="0" smtClean="0"/>
              <a:t>Jorn van de Wetering</a:t>
            </a:r>
            <a:br>
              <a:rPr lang="en-GB" b="1" dirty="0" smtClean="0"/>
            </a:br>
            <a:r>
              <a:rPr lang="en-GB" dirty="0" smtClean="0"/>
              <a:t>PhD Researcher</a:t>
            </a:r>
            <a:br>
              <a:rPr lang="en-GB" dirty="0" smtClean="0"/>
            </a:br>
            <a:r>
              <a:rPr lang="en-GB" dirty="0" smtClean="0"/>
              <a:t>School of Real Estate and Planning</a:t>
            </a:r>
            <a:br>
              <a:rPr lang="en-GB" dirty="0" smtClean="0"/>
            </a:br>
            <a:r>
              <a:rPr lang="en-GB" dirty="0" smtClean="0"/>
              <a:t>Henley Business School</a:t>
            </a:r>
            <a:br>
              <a:rPr lang="en-GB" dirty="0" smtClean="0"/>
            </a:br>
            <a:r>
              <a:rPr lang="en-GB" dirty="0" smtClean="0"/>
              <a:t>Tel: +44 (0)118 378 4018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E-mail: </a:t>
            </a:r>
            <a:r>
              <a:rPr lang="en-GB" dirty="0" err="1" smtClean="0">
                <a:hlinkClick r:id="rId2"/>
              </a:rPr>
              <a:t>J.T.VanDeWetering@pgr.reading.ac.uk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44994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3279308" cy="5214974"/>
          </a:xfrm>
        </p:spPr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Literature review</a:t>
            </a:r>
          </a:p>
          <a:p>
            <a:r>
              <a:rPr lang="en-GB" dirty="0" smtClean="0"/>
              <a:t>Methodology</a:t>
            </a:r>
          </a:p>
          <a:p>
            <a:r>
              <a:rPr lang="en-GB" dirty="0" smtClean="0"/>
              <a:t>Models</a:t>
            </a:r>
          </a:p>
          <a:p>
            <a:r>
              <a:rPr lang="en-GB" dirty="0" smtClean="0"/>
              <a:t>Results</a:t>
            </a:r>
          </a:p>
          <a:p>
            <a:r>
              <a:rPr lang="en-GB" dirty="0" smtClean="0"/>
              <a:t>Conclusion &amp;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0648"/>
            <a:ext cx="244527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996952"/>
            <a:ext cx="2428892" cy="34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996952"/>
            <a:ext cx="2448272" cy="34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Introduction/Motivation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PhD focuses on energy efficiency, eco efficiency and pricing</a:t>
            </a:r>
          </a:p>
          <a:p>
            <a:pPr lvl="1" eaLnBrk="1" hangingPunct="1"/>
            <a:r>
              <a:rPr lang="en-GB" dirty="0" smtClean="0"/>
              <a:t>Second year of PhD</a:t>
            </a:r>
          </a:p>
          <a:p>
            <a:endParaRPr lang="en-GB" b="1" dirty="0" smtClean="0"/>
          </a:p>
          <a:p>
            <a:r>
              <a:rPr lang="en-GB" b="1" dirty="0" smtClean="0"/>
              <a:t>PhD Hypothesis</a:t>
            </a:r>
            <a:br>
              <a:rPr lang="en-GB" b="1" dirty="0" smtClean="0"/>
            </a:br>
            <a:r>
              <a:rPr lang="en-GB" dirty="0" smtClean="0"/>
              <a:t>There is a price premium for energy efficient existing office buildings and new buildings that are energy efficient and/or have a green rating.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Main Question</a:t>
            </a:r>
            <a:br>
              <a:rPr lang="en-GB" dirty="0" smtClean="0"/>
            </a:br>
            <a:r>
              <a:rPr lang="en-GB" dirty="0" smtClean="0"/>
              <a:t>How does an asset rating (EPC) impact on the pricing levels of commercial office space in the UK?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Introduction/Motivation (2)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Several developments explain shift towards green agenda</a:t>
            </a:r>
          </a:p>
          <a:p>
            <a:pPr lvl="1" eaLnBrk="1" hangingPunct="1"/>
            <a:r>
              <a:rPr lang="en-GB" dirty="0" smtClean="0"/>
              <a:t>Eco-efficiency – reducing pressure on the environment</a:t>
            </a:r>
          </a:p>
          <a:p>
            <a:pPr lvl="1" eaLnBrk="1" hangingPunct="1"/>
            <a:r>
              <a:rPr lang="en-GB" dirty="0" smtClean="0"/>
              <a:t>Increasing energy intensity per capita</a:t>
            </a:r>
          </a:p>
          <a:p>
            <a:pPr lvl="1" eaLnBrk="1" hangingPunct="1"/>
            <a:r>
              <a:rPr lang="en-GB" dirty="0" smtClean="0"/>
              <a:t>Energy security - energy resource depletion </a:t>
            </a:r>
          </a:p>
          <a:p>
            <a:pPr lvl="1" eaLnBrk="1" hangingPunct="1"/>
            <a:r>
              <a:rPr lang="en-GB" dirty="0" smtClean="0"/>
              <a:t>Political action: local, national and international (EPBD in Europe)</a:t>
            </a:r>
          </a:p>
          <a:p>
            <a:pPr eaLnBrk="1" hangingPunct="1"/>
            <a:r>
              <a:rPr lang="en-GB" dirty="0" smtClean="0"/>
              <a:t>Various initiatives in the UK that assess energy and/or environmental performance of buildings</a:t>
            </a:r>
          </a:p>
          <a:p>
            <a:pPr lvl="1" eaLnBrk="1" hangingPunct="1"/>
            <a:r>
              <a:rPr lang="en-GB" dirty="0" smtClean="0"/>
              <a:t>Energy Performance Certificates (</a:t>
            </a:r>
            <a:r>
              <a:rPr lang="en-GB" dirty="0" err="1" smtClean="0"/>
              <a:t>EPCs</a:t>
            </a:r>
            <a:r>
              <a:rPr lang="en-GB" dirty="0" smtClean="0"/>
              <a:t>) which convey an asset rating that shows intrinsic performance of the building; rating A-G</a:t>
            </a:r>
          </a:p>
          <a:p>
            <a:pPr lvl="1" eaLnBrk="1" hangingPunct="1"/>
            <a:r>
              <a:rPr lang="en-GB" dirty="0" smtClean="0"/>
              <a:t>Display Energy Certificates (</a:t>
            </a:r>
            <a:r>
              <a:rPr lang="en-GB" dirty="0" err="1" smtClean="0"/>
              <a:t>DECs</a:t>
            </a:r>
            <a:r>
              <a:rPr lang="en-GB" dirty="0" smtClean="0"/>
              <a:t>);</a:t>
            </a:r>
          </a:p>
          <a:p>
            <a:pPr lvl="1" eaLnBrk="1" hangingPunct="1"/>
            <a:r>
              <a:rPr lang="en-GB" dirty="0" smtClean="0"/>
              <a:t>Carbon Reduction Commitment (CRC);</a:t>
            </a:r>
          </a:p>
          <a:p>
            <a:pPr lvl="1"/>
            <a:r>
              <a:rPr lang="en-GB" dirty="0" smtClean="0"/>
              <a:t>Building Research Establishment Environmental Assessment Method (BREEAM);</a:t>
            </a:r>
          </a:p>
          <a:p>
            <a:pPr lvl="1"/>
            <a:r>
              <a:rPr lang="en-GB" dirty="0" smtClean="0"/>
              <a:t>IPD Environment Code, ISPI index, LES-TER, Upstream, etc.</a:t>
            </a:r>
          </a:p>
          <a:p>
            <a:pPr lvl="1" eaLnBrk="1" hangingPunct="1"/>
            <a:endParaRPr lang="en-GB" dirty="0" smtClean="0"/>
          </a:p>
          <a:p>
            <a:pPr lvl="2" eaLnBrk="1" hangingPunct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51D8A98-132A-421F-994E-2CDCDB0F5CFC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Literature Review (1): EPC Certificate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3711356" cy="5214974"/>
          </a:xfrm>
        </p:spPr>
        <p:txBody>
          <a:bodyPr/>
          <a:lstStyle/>
          <a:p>
            <a:r>
              <a:rPr lang="en-GB" dirty="0" smtClean="0"/>
              <a:t>Address Information</a:t>
            </a:r>
          </a:p>
          <a:p>
            <a:r>
              <a:rPr lang="en-GB" dirty="0" smtClean="0"/>
              <a:t>Certificate reference number</a:t>
            </a:r>
          </a:p>
          <a:p>
            <a:r>
              <a:rPr lang="en-GB" dirty="0" smtClean="0"/>
              <a:t>Energy Performance Asset Rating</a:t>
            </a:r>
          </a:p>
          <a:p>
            <a:r>
              <a:rPr lang="en-GB" dirty="0" smtClean="0"/>
              <a:t>Technical Information</a:t>
            </a:r>
          </a:p>
          <a:p>
            <a:pPr lvl="1"/>
            <a:r>
              <a:rPr lang="en-GB" dirty="0" smtClean="0"/>
              <a:t>Main heating fuel</a:t>
            </a:r>
          </a:p>
          <a:p>
            <a:pPr lvl="1"/>
            <a:r>
              <a:rPr lang="en-GB" dirty="0" smtClean="0"/>
              <a:t>Building environment</a:t>
            </a:r>
          </a:p>
          <a:p>
            <a:pPr lvl="1"/>
            <a:r>
              <a:rPr lang="en-GB" dirty="0" smtClean="0"/>
              <a:t>Total useful floor area</a:t>
            </a:r>
          </a:p>
          <a:p>
            <a:r>
              <a:rPr lang="en-GB" dirty="0" smtClean="0"/>
              <a:t>Benchmarks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3816424" cy="539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Literature </a:t>
            </a:r>
            <a:r>
              <a:rPr lang="en-GB" dirty="0" smtClean="0">
                <a:solidFill>
                  <a:srgbClr val="194B8D"/>
                </a:solidFill>
              </a:rPr>
              <a:t>Revie</a:t>
            </a:r>
            <a:r>
              <a:rPr lang="en-GB" dirty="0" smtClean="0"/>
              <a:t>w (2)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Increase in sustainability interest and awareness </a:t>
            </a:r>
          </a:p>
          <a:p>
            <a:pPr lvl="1" eaLnBrk="1" hangingPunct="1"/>
            <a:r>
              <a:rPr lang="en-GB" dirty="0" smtClean="0"/>
              <a:t>GVA </a:t>
            </a:r>
            <a:r>
              <a:rPr lang="en-GB" dirty="0" err="1" smtClean="0"/>
              <a:t>Grimley</a:t>
            </a:r>
            <a:r>
              <a:rPr lang="en-GB" dirty="0" smtClean="0"/>
              <a:t> (2010); Upstream (2004)</a:t>
            </a:r>
          </a:p>
          <a:p>
            <a:pPr eaLnBrk="1" hangingPunct="1"/>
            <a:r>
              <a:rPr lang="en-GB" dirty="0" smtClean="0"/>
              <a:t>Extra cost for going green is most commonly cited barrier</a:t>
            </a:r>
          </a:p>
          <a:p>
            <a:pPr lvl="1" eaLnBrk="1" hangingPunct="1"/>
            <a:r>
              <a:rPr lang="en-GB" dirty="0" smtClean="0"/>
              <a:t>Kats et al. (2003)</a:t>
            </a:r>
          </a:p>
          <a:p>
            <a:pPr eaLnBrk="1" hangingPunct="1"/>
            <a:r>
              <a:rPr lang="en-GB" dirty="0" smtClean="0"/>
              <a:t>Cost savings vs. added value are often confused</a:t>
            </a:r>
          </a:p>
          <a:p>
            <a:pPr lvl="1" eaLnBrk="1" hangingPunct="1"/>
            <a:r>
              <a:rPr lang="en-GB" dirty="0" smtClean="0"/>
              <a:t>RICS (2005)</a:t>
            </a:r>
          </a:p>
          <a:p>
            <a:pPr eaLnBrk="1" hangingPunct="1"/>
            <a:r>
              <a:rPr lang="en-GB" dirty="0" smtClean="0"/>
              <a:t>Intangible benefits for green buildings</a:t>
            </a:r>
          </a:p>
          <a:p>
            <a:pPr lvl="1" eaLnBrk="1" hangingPunct="1"/>
            <a:r>
              <a:rPr lang="en-GB" dirty="0" smtClean="0"/>
              <a:t>Fuerst &amp; McAllister (2011a); Yates, (2001)</a:t>
            </a:r>
          </a:p>
          <a:p>
            <a:pPr eaLnBrk="1" hangingPunct="1"/>
            <a:r>
              <a:rPr lang="en-GB" dirty="0" err="1" smtClean="0"/>
              <a:t>EPCs</a:t>
            </a:r>
            <a:r>
              <a:rPr lang="en-GB" dirty="0" smtClean="0"/>
              <a:t> can provide information basis for allocation of resources of market participants</a:t>
            </a:r>
          </a:p>
          <a:p>
            <a:pPr lvl="1" eaLnBrk="1" hangingPunct="1"/>
            <a:r>
              <a:rPr lang="en-GB" dirty="0" smtClean="0"/>
              <a:t>Fuerst &amp; McAllister (2011b)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81C2EDB-45C8-4DBC-BD45-2E62D0383A88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Literature Review (3) - SC Breakdown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085184"/>
            <a:ext cx="8258204" cy="1272774"/>
          </a:xfrm>
        </p:spPr>
        <p:txBody>
          <a:bodyPr/>
          <a:lstStyle/>
          <a:p>
            <a:r>
              <a:rPr lang="en-GB" dirty="0" smtClean="0"/>
              <a:t>Significant proportion of service charge is energy</a:t>
            </a:r>
          </a:p>
          <a:p>
            <a:pPr lvl="1"/>
            <a:r>
              <a:rPr lang="en-GB" dirty="0" smtClean="0"/>
              <a:t>13.4% - 17.4% in air conditioned office space</a:t>
            </a:r>
          </a:p>
          <a:p>
            <a:pPr lvl="1"/>
            <a:r>
              <a:rPr lang="en-GB" dirty="0" smtClean="0"/>
              <a:t>9.1% - 15.4% in non air conditioned office 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23928" y="4653136"/>
            <a:ext cx="466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dirty="0" smtClean="0">
                <a:solidFill>
                  <a:schemeClr val="bg1">
                    <a:lumMod val="10000"/>
                  </a:schemeClr>
                </a:solidFill>
              </a:rPr>
              <a:t>Source: Jones Lang LaSalle OSCAR 2006/2007</a:t>
            </a:r>
            <a:endParaRPr lang="en-GB" sz="1800" i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47595" cy="331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</a:t>
            </a:r>
            <a:r>
              <a:rPr lang="en-GB" dirty="0" smtClean="0">
                <a:solidFill>
                  <a:srgbClr val="194B8D"/>
                </a:solidFill>
              </a:rPr>
              <a:t>Review (4)</a:t>
            </a:r>
            <a:endParaRPr lang="en-GB" dirty="0">
              <a:solidFill>
                <a:srgbClr val="194B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research mostly uses </a:t>
            </a:r>
            <a:r>
              <a:rPr lang="en-GB" dirty="0" err="1" smtClean="0"/>
              <a:t>CoStar</a:t>
            </a:r>
            <a:r>
              <a:rPr lang="en-GB" dirty="0" smtClean="0"/>
              <a:t> data in U.S.</a:t>
            </a:r>
          </a:p>
          <a:p>
            <a:pPr lvl="1" eaLnBrk="1" hangingPunct="1"/>
            <a:r>
              <a:rPr lang="en-GB" dirty="0" smtClean="0"/>
              <a:t>Also uses </a:t>
            </a:r>
            <a:r>
              <a:rPr lang="en-GB" dirty="0" err="1" smtClean="0"/>
              <a:t>EnergyStar</a:t>
            </a:r>
            <a:r>
              <a:rPr lang="en-GB" dirty="0" smtClean="0"/>
              <a:t> and LEED® ratings</a:t>
            </a:r>
          </a:p>
          <a:p>
            <a:pPr lvl="1" eaLnBrk="1" hangingPunct="1"/>
            <a:r>
              <a:rPr lang="en-GB" dirty="0" smtClean="0"/>
              <a:t>OLS and 2LS regression used to uncover premium</a:t>
            </a:r>
          </a:p>
          <a:p>
            <a:pPr eaLnBrk="1" hangingPunct="1"/>
            <a:r>
              <a:rPr lang="en-GB" dirty="0" smtClean="0"/>
              <a:t>Various papers, e.g.:</a:t>
            </a:r>
          </a:p>
          <a:p>
            <a:pPr lvl="1" eaLnBrk="1" hangingPunct="1"/>
            <a:r>
              <a:rPr lang="en-GB" dirty="0" smtClean="0"/>
              <a:t>Miller, Spivey, &amp; </a:t>
            </a:r>
            <a:r>
              <a:rPr lang="en-GB" dirty="0" err="1" smtClean="0"/>
              <a:t>Florance</a:t>
            </a:r>
            <a:r>
              <a:rPr lang="en-GB" dirty="0" smtClean="0"/>
              <a:t>, 2008; </a:t>
            </a:r>
            <a:r>
              <a:rPr lang="en-GB" dirty="0" err="1" smtClean="0"/>
              <a:t>Eichholtz</a:t>
            </a:r>
            <a:r>
              <a:rPr lang="en-GB" dirty="0" smtClean="0"/>
              <a:t>, </a:t>
            </a:r>
            <a:r>
              <a:rPr lang="en-GB" dirty="0" err="1" smtClean="0"/>
              <a:t>Kok</a:t>
            </a:r>
            <a:r>
              <a:rPr lang="en-GB" dirty="0" smtClean="0"/>
              <a:t> &amp; Quigley (2009, 2010); Fuerst &amp; McAllister (2011a, 2011c); Wiley, </a:t>
            </a:r>
            <a:r>
              <a:rPr lang="en-GB" dirty="0" err="1" smtClean="0"/>
              <a:t>Benefield</a:t>
            </a:r>
            <a:r>
              <a:rPr lang="en-GB" dirty="0" smtClean="0"/>
              <a:t> &amp; Johnson (2010); </a:t>
            </a:r>
            <a:r>
              <a:rPr lang="en-GB" dirty="0" err="1" smtClean="0"/>
              <a:t>Pivo</a:t>
            </a:r>
            <a:r>
              <a:rPr lang="en-GB" dirty="0" smtClean="0"/>
              <a:t> &amp; Fisher (2010)</a:t>
            </a:r>
          </a:p>
          <a:p>
            <a:pPr eaLnBrk="1" hangingPunct="1"/>
            <a:r>
              <a:rPr lang="en-GB" dirty="0" smtClean="0"/>
              <a:t>EPC research in the Netherlands</a:t>
            </a:r>
          </a:p>
          <a:p>
            <a:pPr lvl="1" eaLnBrk="1" hangingPunct="1"/>
            <a:r>
              <a:rPr lang="en-GB" dirty="0" smtClean="0"/>
              <a:t>Domestic: (</a:t>
            </a:r>
            <a:r>
              <a:rPr lang="en-GB" dirty="0" err="1" smtClean="0"/>
              <a:t>Brounen</a:t>
            </a:r>
            <a:r>
              <a:rPr lang="en-GB" dirty="0" smtClean="0"/>
              <a:t> and </a:t>
            </a:r>
            <a:r>
              <a:rPr lang="en-GB" dirty="0" err="1" smtClean="0"/>
              <a:t>Kok</a:t>
            </a:r>
            <a:r>
              <a:rPr lang="en-GB" dirty="0" smtClean="0"/>
              <a:t>, 2010)</a:t>
            </a:r>
          </a:p>
          <a:p>
            <a:pPr lvl="1" eaLnBrk="1" hangingPunct="1"/>
            <a:r>
              <a:rPr lang="en-GB" dirty="0" smtClean="0"/>
              <a:t>Non-domestic: (</a:t>
            </a:r>
            <a:r>
              <a:rPr lang="en-GB" dirty="0" err="1" smtClean="0"/>
              <a:t>Jennen</a:t>
            </a:r>
            <a:r>
              <a:rPr lang="en-GB" dirty="0" smtClean="0"/>
              <a:t> and </a:t>
            </a:r>
            <a:r>
              <a:rPr lang="en-GB" dirty="0" err="1" smtClean="0"/>
              <a:t>Kok</a:t>
            </a:r>
            <a:r>
              <a:rPr lang="en-GB" dirty="0" smtClean="0"/>
              <a:t>, 2011)</a:t>
            </a:r>
          </a:p>
          <a:p>
            <a:pPr eaLnBrk="1" hangingPunct="1"/>
            <a:r>
              <a:rPr lang="en-GB" dirty="0" smtClean="0"/>
              <a:t>Yet relatively little research exists in this area in the UK</a:t>
            </a:r>
          </a:p>
          <a:p>
            <a:pPr lvl="1" eaLnBrk="1" hangingPunct="1"/>
            <a:r>
              <a:rPr lang="en-GB" dirty="0" smtClean="0"/>
              <a:t>Chegut, et al. (2010) </a:t>
            </a:r>
          </a:p>
          <a:p>
            <a:pPr lvl="1" eaLnBrk="1" hangingPunct="1"/>
            <a:r>
              <a:rPr lang="en-GB" dirty="0" smtClean="0"/>
              <a:t>Fuerst &amp; McAllister (2011b)</a:t>
            </a:r>
          </a:p>
          <a:p>
            <a:pPr lvl="1" eaLnBrk="1" hangingPunct="1"/>
            <a:endParaRPr lang="en-GB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400" dirty="0" smtClean="0"/>
              <a:t>Methodology (1): Data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SPR (1995) specified a fourfold test in which data had to be 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dirty="0" smtClean="0"/>
              <a:t>accurate;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dirty="0" smtClean="0"/>
              <a:t>complete;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dirty="0" smtClean="0"/>
              <a:t>up to date, and 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GB" dirty="0" smtClean="0"/>
              <a:t>accessible.</a:t>
            </a:r>
          </a:p>
          <a:p>
            <a:pPr eaLnBrk="1" hangingPunct="1">
              <a:defRPr/>
            </a:pPr>
            <a:r>
              <a:rPr lang="en-GB" dirty="0" smtClean="0"/>
              <a:t>Data requirements (RICS paper Fuerst et al. 2010)</a:t>
            </a:r>
          </a:p>
          <a:p>
            <a:pPr lvl="1" eaLnBrk="1" hangingPunct="1">
              <a:defRPr/>
            </a:pPr>
            <a:r>
              <a:rPr lang="en-GB" dirty="0" smtClean="0"/>
              <a:t>Market Prices</a:t>
            </a:r>
          </a:p>
          <a:p>
            <a:pPr lvl="2" eaLnBrk="1" hangingPunct="1">
              <a:defRPr/>
            </a:pPr>
            <a:r>
              <a:rPr lang="en-GB" i="1" dirty="0" smtClean="0"/>
              <a:t>e.g. asking rents, achieved rents, sales, etc.</a:t>
            </a:r>
          </a:p>
          <a:p>
            <a:pPr lvl="1" eaLnBrk="1" hangingPunct="1">
              <a:defRPr/>
            </a:pPr>
            <a:r>
              <a:rPr lang="en-GB" dirty="0" smtClean="0"/>
              <a:t>Environmental and/or energy performance of buildings</a:t>
            </a:r>
          </a:p>
          <a:p>
            <a:pPr lvl="2" eaLnBrk="1" hangingPunct="1">
              <a:defRPr/>
            </a:pPr>
            <a:r>
              <a:rPr lang="en-GB" i="1" dirty="0" smtClean="0"/>
              <a:t>e.g. energy labels, BREEAM, ISPI, etc.</a:t>
            </a:r>
          </a:p>
          <a:p>
            <a:pPr lvl="1" eaLnBrk="1" hangingPunct="1">
              <a:defRPr/>
            </a:pPr>
            <a:r>
              <a:rPr lang="en-GB" dirty="0" smtClean="0"/>
              <a:t>Information on property attributes</a:t>
            </a:r>
          </a:p>
          <a:p>
            <a:pPr lvl="2" eaLnBrk="1" hangingPunct="1">
              <a:defRPr/>
            </a:pPr>
            <a:r>
              <a:rPr lang="en-GB" i="1" dirty="0" smtClean="0"/>
              <a:t>e.g. age, location, construction quality, vacancy rates, etc.</a:t>
            </a:r>
          </a:p>
          <a:p>
            <a:pPr lvl="1" eaLnBrk="1" hangingPunct="1"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Building management</a:t>
            </a:r>
          </a:p>
          <a:p>
            <a:pPr lvl="2" eaLnBrk="1" hangingPunct="1"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e.g. building performance, changes in performance, etc.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B9F538-C123-4F2E-A355-EA62A66D80AA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ght colours jl">
  <a:themeElements>
    <a:clrScheme name="Bright colours jl 4">
      <a:dk1>
        <a:srgbClr val="000000"/>
      </a:dk1>
      <a:lt1>
        <a:srgbClr val="F8F8F8"/>
      </a:lt1>
      <a:dk2>
        <a:srgbClr val="194B8D"/>
      </a:dk2>
      <a:lt2>
        <a:srgbClr val="194B8D"/>
      </a:lt2>
      <a:accent1>
        <a:srgbClr val="194B8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BB1C5"/>
      </a:accent5>
      <a:accent6>
        <a:srgbClr val="737373"/>
      </a:accent6>
      <a:hlink>
        <a:srgbClr val="194B8D"/>
      </a:hlink>
      <a:folHlink>
        <a:srgbClr val="808080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12AC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C00010"/>
        </a:dk2>
        <a:lt2>
          <a:srgbClr val="C00010"/>
        </a:lt2>
        <a:accent1>
          <a:srgbClr val="C0001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AA"/>
        </a:accent5>
        <a:accent6>
          <a:srgbClr val="737373"/>
        </a:accent6>
        <a:hlink>
          <a:srgbClr val="C0001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194B8D"/>
        </a:dk2>
        <a:lt2>
          <a:srgbClr val="194B8D"/>
        </a:lt2>
        <a:accent1>
          <a:srgbClr val="194B8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BB1C5"/>
        </a:accent5>
        <a:accent6>
          <a:srgbClr val="737373"/>
        </a:accent6>
        <a:hlink>
          <a:srgbClr val="194B8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5307</TotalTime>
  <Words>1320</Words>
  <Application>Microsoft Office PowerPoint</Application>
  <PresentationFormat>On-screen Show (4:3)</PresentationFormat>
  <Paragraphs>266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Rdg Vesta</vt:lpstr>
      <vt:lpstr>Calibri</vt:lpstr>
      <vt:lpstr>Times New Roman</vt:lpstr>
      <vt:lpstr>Bright colours jl</vt:lpstr>
      <vt:lpstr>Measuring the impact of energy certification on office prices in the UK</vt:lpstr>
      <vt:lpstr>Agenda</vt:lpstr>
      <vt:lpstr>Introduction/Motivation (1)</vt:lpstr>
      <vt:lpstr>Introduction/Motivation (2)</vt:lpstr>
      <vt:lpstr>Literature Review (1): EPC Certificate</vt:lpstr>
      <vt:lpstr>Literature Review (2)</vt:lpstr>
      <vt:lpstr>Literature Review (3) - SC Breakdown</vt:lpstr>
      <vt:lpstr>Literature Review (4)</vt:lpstr>
      <vt:lpstr>Methodology (1): Data requirements</vt:lpstr>
      <vt:lpstr>Model 1: Achieved rent (log-linear)</vt:lpstr>
      <vt:lpstr>Model 2: Asking rent (log-linear)</vt:lpstr>
      <vt:lpstr>Model 2: Service charge (log-linear) </vt:lpstr>
      <vt:lpstr>Results (1): Sample distribution EPCs</vt:lpstr>
      <vt:lpstr>Results (2): UK distribution EPCs</vt:lpstr>
      <vt:lpstr>Results (3): Model 1: Achieved Rent</vt:lpstr>
      <vt:lpstr>Results (4): Model 2: Asking Rent</vt:lpstr>
      <vt:lpstr>Results (5): Model 3 - Service Charge</vt:lpstr>
      <vt:lpstr>Conclusions &amp; Recommendations</vt:lpstr>
      <vt:lpstr>Thank you</vt:lpstr>
    </vt:vector>
  </TitlesOfParts>
  <Company>Henley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Henley Business School</dc:title>
  <dc:creator>Henley Business School</dc:creator>
  <cp:lastModifiedBy>servicesaud</cp:lastModifiedBy>
  <cp:revision>525</cp:revision>
  <cp:lastPrinted>2006-09-19T14:59:33Z</cp:lastPrinted>
  <dcterms:created xsi:type="dcterms:W3CDTF">2007-02-28T14:07:05Z</dcterms:created>
  <dcterms:modified xsi:type="dcterms:W3CDTF">2011-06-17T08:34:14Z</dcterms:modified>
</cp:coreProperties>
</file>