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71.5329845999279</c:v>
                </c:pt>
                <c:pt idx="1">
                  <c:v>118.23812148070613</c:v>
                </c:pt>
                <c:pt idx="2">
                  <c:v>135.17842194021813</c:v>
                </c:pt>
                <c:pt idx="3">
                  <c:v>133.94877959299347</c:v>
                </c:pt>
                <c:pt idx="4">
                  <c:v>129.63800940581027</c:v>
                </c:pt>
                <c:pt idx="5">
                  <c:v>176.64640270392238</c:v>
                </c:pt>
                <c:pt idx="6">
                  <c:v>207.20526594917231</c:v>
                </c:pt>
                <c:pt idx="7">
                  <c:v>240.88025565051757</c:v>
                </c:pt>
                <c:pt idx="8">
                  <c:v>279.38801983044254</c:v>
                </c:pt>
                <c:pt idx="9">
                  <c:v>399.92771804842016</c:v>
                </c:pt>
              </c:numCache>
            </c:numRef>
          </c:val>
          <c:smooth val="1"/>
        </c:ser>
        <c:dLbls/>
        <c:marker val="1"/>
        <c:axId val="127527936"/>
        <c:axId val="127546112"/>
      </c:lineChart>
      <c:catAx>
        <c:axId val="1275279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000" b="1"/>
            </a:pPr>
            <a:endParaRPr lang="nl-NL"/>
          </a:p>
        </c:txPr>
        <c:crossAx val="127546112"/>
        <c:crosses val="autoZero"/>
        <c:auto val="1"/>
        <c:lblAlgn val="ctr"/>
        <c:lblOffset val="100"/>
      </c:catAx>
      <c:valAx>
        <c:axId val="1275461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800" i="1"/>
                </a:pPr>
                <a:r>
                  <a:rPr lang="en-GB" sz="800" i="1" dirty="0" smtClean="0"/>
                  <a:t>Index 2001=100</a:t>
                </a:r>
                <a:endParaRPr lang="en-GB" sz="800" i="1" dirty="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000" b="1"/>
            </a:pPr>
            <a:endParaRPr lang="nl-NL"/>
          </a:p>
        </c:txPr>
        <c:crossAx val="1275279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nl-NL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ED38-49CC-43DA-BBB9-29C7B1C5D377}" type="datetimeFigureOut">
              <a:rPr lang="en-GB" smtClean="0"/>
              <a:pPr/>
              <a:t>17/06/2011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8EA7-74BE-408C-9310-A9BB6ECE1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716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ED38-49CC-43DA-BBB9-29C7B1C5D377}" type="datetimeFigureOut">
              <a:rPr lang="en-GB" smtClean="0"/>
              <a:pPr/>
              <a:t>17/06/2011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8EA7-74BE-408C-9310-A9BB6ECE1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360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ED38-49CC-43DA-BBB9-29C7B1C5D377}" type="datetimeFigureOut">
              <a:rPr lang="en-GB" smtClean="0"/>
              <a:pPr/>
              <a:t>17/06/2011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8EA7-74BE-408C-9310-A9BB6ECE1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395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ED38-49CC-43DA-BBB9-29C7B1C5D377}" type="datetimeFigureOut">
              <a:rPr lang="en-GB" smtClean="0"/>
              <a:pPr/>
              <a:t>17/06/2011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8EA7-74BE-408C-9310-A9BB6ECE1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769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ED38-49CC-43DA-BBB9-29C7B1C5D377}" type="datetimeFigureOut">
              <a:rPr lang="en-GB" smtClean="0"/>
              <a:pPr/>
              <a:t>17/06/2011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8EA7-74BE-408C-9310-A9BB6ECE1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836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ED38-49CC-43DA-BBB9-29C7B1C5D377}" type="datetimeFigureOut">
              <a:rPr lang="en-GB" smtClean="0"/>
              <a:pPr/>
              <a:t>17/06/2011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8EA7-74BE-408C-9310-A9BB6ECE1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267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ED38-49CC-43DA-BBB9-29C7B1C5D377}" type="datetimeFigureOut">
              <a:rPr lang="en-GB" smtClean="0"/>
              <a:pPr/>
              <a:t>17/06/2011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8EA7-74BE-408C-9310-A9BB6ECE1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326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ED38-49CC-43DA-BBB9-29C7B1C5D377}" type="datetimeFigureOut">
              <a:rPr lang="en-GB" smtClean="0"/>
              <a:pPr/>
              <a:t>17/06/2011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8EA7-74BE-408C-9310-A9BB6ECE1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52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ED38-49CC-43DA-BBB9-29C7B1C5D377}" type="datetimeFigureOut">
              <a:rPr lang="en-GB" smtClean="0"/>
              <a:pPr/>
              <a:t>17/06/2011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8EA7-74BE-408C-9310-A9BB6ECE1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016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ED38-49CC-43DA-BBB9-29C7B1C5D377}" type="datetimeFigureOut">
              <a:rPr lang="en-GB" smtClean="0"/>
              <a:pPr/>
              <a:t>17/06/2011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8EA7-74BE-408C-9310-A9BB6ECE1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829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CED38-49CC-43DA-BBB9-29C7B1C5D377}" type="datetimeFigureOut">
              <a:rPr lang="en-GB" smtClean="0"/>
              <a:pPr/>
              <a:t>17/06/2011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B8EA7-74BE-408C-9310-A9BB6ECE1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761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CED38-49CC-43DA-BBB9-29C7B1C5D377}" type="datetimeFigureOut">
              <a:rPr lang="en-GB" smtClean="0"/>
              <a:pPr/>
              <a:t>17/06/2011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B8EA7-74BE-408C-9310-A9BB6ECE14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856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price sustainability?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Bob Thompson &amp; Qiulin 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864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Frequency Analysis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13" y="1484784"/>
            <a:ext cx="76485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672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CSR Vocabulary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5056463"/>
              </p:ext>
            </p:extLst>
          </p:nvPr>
        </p:nvGraphicFramePr>
        <p:xfrm>
          <a:off x="2267744" y="1628795"/>
          <a:ext cx="4176464" cy="4176473"/>
        </p:xfrm>
        <a:graphic>
          <a:graphicData uri="http://schemas.openxmlformats.org/drawingml/2006/table">
            <a:tbl>
              <a:tblPr firstRow="1" firstCol="1" bandRow="1"/>
              <a:tblGrid>
                <a:gridCol w="4176464"/>
              </a:tblGrid>
              <a:tr h="281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CSR Vocabulary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Bream, leed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Carbon, CO2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Climate, climatic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Community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Emissions, emitted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Energy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Environment, environmental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Ethical, ethics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Governance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Green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Social, society, societal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Sustainability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Waste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D3D2"/>
                    </a:solidFill>
                  </a:tcPr>
                </a:tc>
              </a:tr>
              <a:tr h="27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Water</a:t>
                      </a:r>
                      <a:endParaRPr lang="en-GB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15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01679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956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5661608"/>
              </p:ext>
            </p:extLst>
          </p:nvPr>
        </p:nvGraphicFramePr>
        <p:xfrm>
          <a:off x="1259632" y="3068960"/>
          <a:ext cx="6308527" cy="360040"/>
        </p:xfrm>
        <a:graphic>
          <a:graphicData uri="http://schemas.openxmlformats.org/presentationml/2006/ole">
            <p:oleObj spid="_x0000_s9219" name="Equation" r:id="rId3" imgW="3835400" imgH="2159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599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 tests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3613155"/>
              </p:ext>
            </p:extLst>
          </p:nvPr>
        </p:nvGraphicFramePr>
        <p:xfrm>
          <a:off x="1403643" y="2420887"/>
          <a:ext cx="6120684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462"/>
                <a:gridCol w="746482"/>
                <a:gridCol w="746482"/>
                <a:gridCol w="745699"/>
                <a:gridCol w="745699"/>
                <a:gridCol w="822462"/>
                <a:gridCol w="745699"/>
                <a:gridCol w="745699"/>
              </a:tblGrid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GREEN 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CSR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SIZE 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GEAR 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RETURN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RISK 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INST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CSR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0.49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SIZE 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0.23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0.25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GEAR 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-0.01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0.02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0.07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RETURN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0.36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0.12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0.17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RISK_ 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-0.43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-0.24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0.05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0.21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0.8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INST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0.14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0.5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-0.02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-0.13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-0.09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-0.07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ROA 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0.05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0.06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-0.41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-0.23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-0.15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-0.12</a:t>
                      </a:r>
                      <a:endParaRPr lang="en-GB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561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Regression tests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3468890"/>
              </p:ext>
            </p:extLst>
          </p:nvPr>
        </p:nvGraphicFramePr>
        <p:xfrm>
          <a:off x="1979710" y="1628805"/>
          <a:ext cx="5040561" cy="4752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183"/>
                <a:gridCol w="1298231"/>
                <a:gridCol w="1308147"/>
              </a:tblGrid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CSR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GREEN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SIZE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(2.94)***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(2.37)**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GEAR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(1.45)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(1.88)*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RETURN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(2.61)***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(4.61)***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RISK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-0.01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-0.01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(-0.46)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(-1.4)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INST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(5.61)***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(1.16)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ROA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(1.18)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(0.48)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-0.04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-0.02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(-2.14)**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(-1.86)*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Adjusted R-squared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0.20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0.23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F-statistic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9.26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6.87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Prob(F-statistic)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</a:t>
                      </a:r>
                      <a:endParaRPr lang="en-GB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617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–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74640" cy="395128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Talking the talk</a:t>
            </a:r>
          </a:p>
          <a:p>
            <a:r>
              <a:rPr lang="en-GB" sz="2000" dirty="0" smtClean="0"/>
              <a:t>Walking the walk</a:t>
            </a:r>
          </a:p>
          <a:p>
            <a:r>
              <a:rPr lang="en-GB" sz="2000" dirty="0" smtClean="0"/>
              <a:t>Market risk</a:t>
            </a:r>
          </a:p>
          <a:p>
            <a:r>
              <a:rPr lang="en-GB" sz="2000" dirty="0" smtClean="0"/>
              <a:t>The clients view</a:t>
            </a:r>
          </a:p>
          <a:p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31841" y="2174875"/>
            <a:ext cx="555496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dirty="0" smtClean="0"/>
              <a:t>Increased incidence of CSR vocabulary</a:t>
            </a:r>
          </a:p>
          <a:p>
            <a:pPr marL="0" indent="0">
              <a:buNone/>
            </a:pPr>
            <a:r>
              <a:rPr lang="en-GB" sz="2000" i="1" dirty="0" smtClean="0"/>
              <a:t>CSR is part of good governance for larger firms</a:t>
            </a:r>
          </a:p>
          <a:p>
            <a:pPr marL="0" indent="0">
              <a:buNone/>
            </a:pPr>
            <a:r>
              <a:rPr lang="en-GB" sz="2000" i="1" dirty="0" smtClean="0"/>
              <a:t>No significant relationship</a:t>
            </a:r>
          </a:p>
          <a:p>
            <a:pPr marL="0" indent="0">
              <a:buNone/>
            </a:pPr>
            <a:r>
              <a:rPr lang="en-GB" sz="2000" i="1" dirty="0"/>
              <a:t>institutional investors appear willing to invest in companies with strong CSR</a:t>
            </a:r>
          </a:p>
        </p:txBody>
      </p:sp>
    </p:spTree>
    <p:extLst>
      <p:ext uri="{BB962C8B-B14F-4D97-AF65-F5344CB8AC3E}">
        <p14:creationId xmlns:p14="http://schemas.microsoft.com/office/powerpoint/2010/main" xmlns="" val="32138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2564904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/>
              <a:t>"there is one and only one social responsibility of business  – to use its resources and engage in activities designed to increase its profits.”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GB" sz="2800" dirty="0"/>
              <a:t>CSR distracts from the economic role of businesses</a:t>
            </a:r>
          </a:p>
        </p:txBody>
      </p:sp>
    </p:spTree>
    <p:extLst>
      <p:ext uri="{BB962C8B-B14F-4D97-AF65-F5344CB8AC3E}">
        <p14:creationId xmlns:p14="http://schemas.microsoft.com/office/powerpoint/2010/main" xmlns="" val="33340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3488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i="1" dirty="0" smtClean="0"/>
              <a:t>“social responsibility objectives need to be built into the strategy of a business, rather than merely be statements of good intentions”</a:t>
            </a:r>
            <a:endParaRPr lang="en-GB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corporations make more long term profits by operating with a social perspective</a:t>
            </a:r>
          </a:p>
        </p:txBody>
      </p:sp>
    </p:spTree>
    <p:extLst>
      <p:ext uri="{BB962C8B-B14F-4D97-AF65-F5344CB8AC3E}">
        <p14:creationId xmlns:p14="http://schemas.microsoft.com/office/powerpoint/2010/main" xmlns="" val="38650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Philanthropy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642943" cy="433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06851"/>
            <a:ext cx="2936708" cy="366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6746" y="2060848"/>
            <a:ext cx="3288918" cy="40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76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 Sunlight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7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Bournville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980" y="1721826"/>
            <a:ext cx="5546291" cy="38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70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Carroll’s pyramid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033257" cy="324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14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 style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2732071"/>
              </p:ext>
            </p:extLst>
          </p:nvPr>
        </p:nvGraphicFramePr>
        <p:xfrm>
          <a:off x="609856" y="1916832"/>
          <a:ext cx="7804620" cy="3380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924"/>
                <a:gridCol w="1560924"/>
                <a:gridCol w="1560924"/>
                <a:gridCol w="1560924"/>
                <a:gridCol w="1560924"/>
              </a:tblGrid>
              <a:tr h="502525">
                <a:tc>
                  <a:txBody>
                    <a:bodyPr/>
                    <a:lstStyle/>
                    <a:p>
                      <a:endParaRPr lang="en-GB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Shareholders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Employees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Customers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Community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</a:tr>
              <a:tr h="873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Immoral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Shareholders are minimally treated and given short shrift.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Employees are viewed as factors of production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Customers are viewed as opportunities for personal or organisational gain.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Exploits community to fullest extent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</a:tr>
              <a:tr h="10627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Amoral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Communication is limited to that required by law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Employees are treated only as the law requires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Management does not think through the ethical consequences of its decisions and actions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Community, like employees, is a factor of production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</a:tr>
              <a:tr h="873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Moral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Shareholders' interest (long and short term) is the central factor.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Employees are a human resource that must be treated with dignity and respect.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Customer is viewed as an equal partner in a transaction</a:t>
                      </a:r>
                      <a:endParaRPr lang="en-GB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Seeks to be a leading citizen and to motivate others to do likewise.</a:t>
                      </a:r>
                      <a:endParaRPr lang="en-GB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23910" marR="123910" marT="61955" marB="619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15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Modern CSR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510" y="1639888"/>
            <a:ext cx="7553517" cy="474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33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445</Words>
  <Application>Microsoft Office PowerPoint</Application>
  <PresentationFormat>On-screen Show (4:3)</PresentationFormat>
  <Paragraphs>178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What price sustainability?</vt:lpstr>
      <vt:lpstr>CSR distracts from the economic role of businesses</vt:lpstr>
      <vt:lpstr>corporations make more long term profits by operating with a social perspective</vt:lpstr>
      <vt:lpstr>Philanthropy</vt:lpstr>
      <vt:lpstr>Port Sunlight</vt:lpstr>
      <vt:lpstr>Bournville</vt:lpstr>
      <vt:lpstr>Carroll’s pyramid</vt:lpstr>
      <vt:lpstr>Management style</vt:lpstr>
      <vt:lpstr>Modern CSR</vt:lpstr>
      <vt:lpstr>Word Frequency Analysis</vt:lpstr>
      <vt:lpstr>CSR Vocabulary</vt:lpstr>
      <vt:lpstr>Slide 12</vt:lpstr>
      <vt:lpstr>Slide 13</vt:lpstr>
      <vt:lpstr>Correlation tests</vt:lpstr>
      <vt:lpstr>Regression tests</vt:lpstr>
      <vt:lpstr>Conclusions – so far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price sustainability?</dc:title>
  <dc:creator>retribob</dc:creator>
  <cp:lastModifiedBy>servicesaud</cp:lastModifiedBy>
  <cp:revision>7</cp:revision>
  <dcterms:created xsi:type="dcterms:W3CDTF">2011-06-10T16:33:18Z</dcterms:created>
  <dcterms:modified xsi:type="dcterms:W3CDTF">2011-06-17T13:29:01Z</dcterms:modified>
</cp:coreProperties>
</file>