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layout5.xml" ContentType="application/vnd.openxmlformats-officedocument.drawingml.diagramLayout+xml"/>
  <Override PartName="/ppt/diagrams/layout3.xml" ContentType="application/vnd.openxmlformats-officedocument.drawingml.diagram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notesSlides/notesSlide20.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71" r:id="rId3"/>
    <p:sldId id="257" r:id="rId4"/>
    <p:sldId id="258" r:id="rId5"/>
    <p:sldId id="259" r:id="rId6"/>
    <p:sldId id="260" r:id="rId7"/>
    <p:sldId id="268" r:id="rId8"/>
    <p:sldId id="269" r:id="rId9"/>
    <p:sldId id="261" r:id="rId10"/>
    <p:sldId id="272" r:id="rId11"/>
    <p:sldId id="270" r:id="rId12"/>
    <p:sldId id="262" r:id="rId13"/>
    <p:sldId id="273" r:id="rId14"/>
    <p:sldId id="263" r:id="rId15"/>
    <p:sldId id="264" r:id="rId16"/>
    <p:sldId id="265" r:id="rId17"/>
    <p:sldId id="267" r:id="rId18"/>
    <p:sldId id="266" r:id="rId19"/>
    <p:sldId id="274" r:id="rId20"/>
    <p:sldId id="275" r:id="rId21"/>
  </p:sldIdLst>
  <p:sldSz cx="9144000" cy="6858000" type="screen4x3"/>
  <p:notesSz cx="6797675" cy="9928225"/>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08" autoAdjust="0"/>
    <p:restoredTop sz="94660"/>
  </p:normalViewPr>
  <p:slideViewPr>
    <p:cSldViewPr>
      <p:cViewPr>
        <p:scale>
          <a:sx n="66" d="100"/>
          <a:sy n="66" d="100"/>
        </p:scale>
        <p:origin x="-720" y="-18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44B054-CEE9-486D-AA68-FD95E68881DE}"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B5828A80-B7AA-4923-883C-8CF909EAF884}">
      <dgm:prSet phldrT="[Testo]"/>
      <dgm:spPr/>
      <dgm:t>
        <a:bodyPr/>
        <a:lstStyle/>
        <a:p>
          <a:r>
            <a:rPr lang="en-US" dirty="0" smtClean="0"/>
            <a:t>’50s</a:t>
          </a:r>
          <a:endParaRPr lang="en-US" dirty="0"/>
        </a:p>
      </dgm:t>
    </dgm:pt>
    <dgm:pt modelId="{0ACAF640-63CA-4412-9C42-A2C521C01B15}" type="parTrans" cxnId="{3E63DEB3-9240-402E-9063-7CDF5EE7E96D}">
      <dgm:prSet/>
      <dgm:spPr/>
      <dgm:t>
        <a:bodyPr/>
        <a:lstStyle/>
        <a:p>
          <a:endParaRPr lang="en-US"/>
        </a:p>
      </dgm:t>
    </dgm:pt>
    <dgm:pt modelId="{DD994DE0-BF28-42D5-9A3D-25C2DEED87B8}" type="sibTrans" cxnId="{3E63DEB3-9240-402E-9063-7CDF5EE7E96D}">
      <dgm:prSet/>
      <dgm:spPr/>
      <dgm:t>
        <a:bodyPr/>
        <a:lstStyle/>
        <a:p>
          <a:endParaRPr lang="en-US"/>
        </a:p>
      </dgm:t>
    </dgm:pt>
    <dgm:pt modelId="{A33471C0-CD57-4D1F-B766-10E250159B1B}">
      <dgm:prSet phldrT="[Testo]" custT="1"/>
      <dgm:spPr/>
      <dgm:t>
        <a:bodyPr/>
        <a:lstStyle/>
        <a:p>
          <a:endParaRPr lang="en-US" sz="1800" b="1" dirty="0"/>
        </a:p>
      </dgm:t>
    </dgm:pt>
    <dgm:pt modelId="{A9737763-73A9-44AE-BFFA-8F73FF3D0A6D}" type="parTrans" cxnId="{0F79F7C2-9506-4D76-830F-B2EB9A96F4F7}">
      <dgm:prSet/>
      <dgm:spPr/>
      <dgm:t>
        <a:bodyPr/>
        <a:lstStyle/>
        <a:p>
          <a:endParaRPr lang="en-US"/>
        </a:p>
      </dgm:t>
    </dgm:pt>
    <dgm:pt modelId="{2CAF59E8-CDAA-4FD0-831B-275B58AFB2DC}" type="sibTrans" cxnId="{0F79F7C2-9506-4D76-830F-B2EB9A96F4F7}">
      <dgm:prSet/>
      <dgm:spPr/>
      <dgm:t>
        <a:bodyPr/>
        <a:lstStyle/>
        <a:p>
          <a:endParaRPr lang="en-US"/>
        </a:p>
      </dgm:t>
    </dgm:pt>
    <dgm:pt modelId="{41CDC4DD-924A-4BCF-94F1-25BA10EB58E8}">
      <dgm:prSet phldrT="[Testo]"/>
      <dgm:spPr/>
      <dgm:t>
        <a:bodyPr/>
        <a:lstStyle/>
        <a:p>
          <a:r>
            <a:rPr lang="en-US" dirty="0" smtClean="0"/>
            <a:t>‘70s</a:t>
          </a:r>
          <a:endParaRPr lang="en-US" dirty="0"/>
        </a:p>
      </dgm:t>
    </dgm:pt>
    <dgm:pt modelId="{093BC25D-A343-49B6-AAD2-3ADA1EE652AB}" type="parTrans" cxnId="{0E4B7A27-4092-4811-9CBB-14F28F12D977}">
      <dgm:prSet/>
      <dgm:spPr/>
      <dgm:t>
        <a:bodyPr/>
        <a:lstStyle/>
        <a:p>
          <a:endParaRPr lang="en-US"/>
        </a:p>
      </dgm:t>
    </dgm:pt>
    <dgm:pt modelId="{23A9E656-B9BB-472A-923E-C92002627C33}" type="sibTrans" cxnId="{0E4B7A27-4092-4811-9CBB-14F28F12D977}">
      <dgm:prSet/>
      <dgm:spPr/>
      <dgm:t>
        <a:bodyPr/>
        <a:lstStyle/>
        <a:p>
          <a:endParaRPr lang="en-US"/>
        </a:p>
      </dgm:t>
    </dgm:pt>
    <dgm:pt modelId="{197445FA-AAB3-4AB4-AFB7-4304199CE3C7}">
      <dgm:prSet phldrT="[Testo]"/>
      <dgm:spPr/>
      <dgm:t>
        <a:bodyPr/>
        <a:lstStyle/>
        <a:p>
          <a:endParaRPr lang="en-US" dirty="0"/>
        </a:p>
      </dgm:t>
    </dgm:pt>
    <dgm:pt modelId="{3E89D84D-3237-4782-89A3-8389AF84C862}" type="parTrans" cxnId="{FC381959-C1C4-4B94-A292-4ABAC62E65D5}">
      <dgm:prSet/>
      <dgm:spPr/>
      <dgm:t>
        <a:bodyPr/>
        <a:lstStyle/>
        <a:p>
          <a:endParaRPr lang="en-US"/>
        </a:p>
      </dgm:t>
    </dgm:pt>
    <dgm:pt modelId="{89F197CC-789B-4EA0-BF7A-29BA4EC6E39F}" type="sibTrans" cxnId="{FC381959-C1C4-4B94-A292-4ABAC62E65D5}">
      <dgm:prSet/>
      <dgm:spPr/>
      <dgm:t>
        <a:bodyPr/>
        <a:lstStyle/>
        <a:p>
          <a:endParaRPr lang="en-US"/>
        </a:p>
      </dgm:t>
    </dgm:pt>
    <dgm:pt modelId="{0211940A-6F8F-477F-ADCE-BFD4B951CA21}">
      <dgm:prSet phldrT="[Testo]"/>
      <dgm:spPr/>
      <dgm:t>
        <a:bodyPr/>
        <a:lstStyle/>
        <a:p>
          <a:r>
            <a:rPr lang="en-US" dirty="0" smtClean="0"/>
            <a:t>‘80s</a:t>
          </a:r>
          <a:endParaRPr lang="en-US" dirty="0"/>
        </a:p>
      </dgm:t>
    </dgm:pt>
    <dgm:pt modelId="{D683F5D4-A78E-4683-BE18-64FFE98E136D}" type="parTrans" cxnId="{3AB68BFA-3883-48E5-9C81-8C6CF19850EE}">
      <dgm:prSet/>
      <dgm:spPr/>
      <dgm:t>
        <a:bodyPr/>
        <a:lstStyle/>
        <a:p>
          <a:endParaRPr lang="en-US"/>
        </a:p>
      </dgm:t>
    </dgm:pt>
    <dgm:pt modelId="{08825537-456D-462C-B0CE-18D4FD9E4CB6}" type="sibTrans" cxnId="{3AB68BFA-3883-48E5-9C81-8C6CF19850EE}">
      <dgm:prSet/>
      <dgm:spPr/>
      <dgm:t>
        <a:bodyPr/>
        <a:lstStyle/>
        <a:p>
          <a:endParaRPr lang="en-US"/>
        </a:p>
      </dgm:t>
    </dgm:pt>
    <dgm:pt modelId="{0157BF22-B43E-471C-A0D7-B956782A48E0}">
      <dgm:prSet phldrT="[Testo]"/>
      <dgm:spPr/>
      <dgm:t>
        <a:bodyPr/>
        <a:lstStyle/>
        <a:p>
          <a:endParaRPr lang="en-US" dirty="0"/>
        </a:p>
      </dgm:t>
    </dgm:pt>
    <dgm:pt modelId="{CDBE8A45-2C53-4D5F-A1BD-73DC66031813}" type="parTrans" cxnId="{214B1A4F-4ADF-49A7-8BCC-093ABDEFAE01}">
      <dgm:prSet/>
      <dgm:spPr/>
      <dgm:t>
        <a:bodyPr/>
        <a:lstStyle/>
        <a:p>
          <a:endParaRPr lang="en-US"/>
        </a:p>
      </dgm:t>
    </dgm:pt>
    <dgm:pt modelId="{E6F1B9E3-B0DB-4396-B5FF-EDD302422447}" type="sibTrans" cxnId="{214B1A4F-4ADF-49A7-8BCC-093ABDEFAE01}">
      <dgm:prSet/>
      <dgm:spPr/>
      <dgm:t>
        <a:bodyPr/>
        <a:lstStyle/>
        <a:p>
          <a:endParaRPr lang="en-US"/>
        </a:p>
      </dgm:t>
    </dgm:pt>
    <dgm:pt modelId="{E2FEF02F-C27F-4EEE-911F-711B1817C1B3}" type="pres">
      <dgm:prSet presAssocID="{3A44B054-CEE9-486D-AA68-FD95E68881DE}" presName="linearFlow" presStyleCnt="0">
        <dgm:presLayoutVars>
          <dgm:dir/>
          <dgm:animLvl val="lvl"/>
          <dgm:resizeHandles val="exact"/>
        </dgm:presLayoutVars>
      </dgm:prSet>
      <dgm:spPr/>
      <dgm:t>
        <a:bodyPr/>
        <a:lstStyle/>
        <a:p>
          <a:endParaRPr lang="en-GB"/>
        </a:p>
      </dgm:t>
    </dgm:pt>
    <dgm:pt modelId="{5A3EE1B9-2177-416C-B50E-5EA4A549ED1A}" type="pres">
      <dgm:prSet presAssocID="{B5828A80-B7AA-4923-883C-8CF909EAF884}" presName="composite" presStyleCnt="0"/>
      <dgm:spPr/>
    </dgm:pt>
    <dgm:pt modelId="{B897B613-0706-4EF2-B3E6-547BB9EE3AD8}" type="pres">
      <dgm:prSet presAssocID="{B5828A80-B7AA-4923-883C-8CF909EAF884}" presName="parentText" presStyleLbl="alignNode1" presStyleIdx="0" presStyleCnt="3">
        <dgm:presLayoutVars>
          <dgm:chMax val="1"/>
          <dgm:bulletEnabled val="1"/>
        </dgm:presLayoutVars>
      </dgm:prSet>
      <dgm:spPr/>
      <dgm:t>
        <a:bodyPr/>
        <a:lstStyle/>
        <a:p>
          <a:endParaRPr lang="en-US"/>
        </a:p>
      </dgm:t>
    </dgm:pt>
    <dgm:pt modelId="{5F012322-84DF-46C7-80D9-566154C2D6A2}" type="pres">
      <dgm:prSet presAssocID="{B5828A80-B7AA-4923-883C-8CF909EAF884}" presName="descendantText" presStyleLbl="alignAcc1" presStyleIdx="0" presStyleCnt="3">
        <dgm:presLayoutVars>
          <dgm:bulletEnabled val="1"/>
        </dgm:presLayoutVars>
      </dgm:prSet>
      <dgm:spPr/>
      <dgm:t>
        <a:bodyPr/>
        <a:lstStyle/>
        <a:p>
          <a:endParaRPr lang="en-US"/>
        </a:p>
      </dgm:t>
    </dgm:pt>
    <dgm:pt modelId="{65451E84-3BA3-4178-9BE2-F3C00C4D6ED6}" type="pres">
      <dgm:prSet presAssocID="{DD994DE0-BF28-42D5-9A3D-25C2DEED87B8}" presName="sp" presStyleCnt="0"/>
      <dgm:spPr/>
    </dgm:pt>
    <dgm:pt modelId="{5193FC76-0970-49B6-B24B-499F9AF69203}" type="pres">
      <dgm:prSet presAssocID="{41CDC4DD-924A-4BCF-94F1-25BA10EB58E8}" presName="composite" presStyleCnt="0"/>
      <dgm:spPr/>
    </dgm:pt>
    <dgm:pt modelId="{21145FFC-81DD-43B8-8737-5C22E1A92147}" type="pres">
      <dgm:prSet presAssocID="{41CDC4DD-924A-4BCF-94F1-25BA10EB58E8}" presName="parentText" presStyleLbl="alignNode1" presStyleIdx="1" presStyleCnt="3">
        <dgm:presLayoutVars>
          <dgm:chMax val="1"/>
          <dgm:bulletEnabled val="1"/>
        </dgm:presLayoutVars>
      </dgm:prSet>
      <dgm:spPr/>
      <dgm:t>
        <a:bodyPr/>
        <a:lstStyle/>
        <a:p>
          <a:endParaRPr lang="en-GB"/>
        </a:p>
      </dgm:t>
    </dgm:pt>
    <dgm:pt modelId="{D0E8DED3-8315-49CD-8172-84D4B36538C4}" type="pres">
      <dgm:prSet presAssocID="{41CDC4DD-924A-4BCF-94F1-25BA10EB58E8}" presName="descendantText" presStyleLbl="alignAcc1" presStyleIdx="1" presStyleCnt="3">
        <dgm:presLayoutVars>
          <dgm:bulletEnabled val="1"/>
        </dgm:presLayoutVars>
      </dgm:prSet>
      <dgm:spPr/>
      <dgm:t>
        <a:bodyPr/>
        <a:lstStyle/>
        <a:p>
          <a:endParaRPr lang="en-US"/>
        </a:p>
      </dgm:t>
    </dgm:pt>
    <dgm:pt modelId="{C5482FFB-1AF9-472F-B67F-0D4CDC082806}" type="pres">
      <dgm:prSet presAssocID="{23A9E656-B9BB-472A-923E-C92002627C33}" presName="sp" presStyleCnt="0"/>
      <dgm:spPr/>
    </dgm:pt>
    <dgm:pt modelId="{5C8057D7-2A35-47CD-8682-D0AAB62BB66E}" type="pres">
      <dgm:prSet presAssocID="{0211940A-6F8F-477F-ADCE-BFD4B951CA21}" presName="composite" presStyleCnt="0"/>
      <dgm:spPr/>
    </dgm:pt>
    <dgm:pt modelId="{C84A5CC9-6AC5-40CB-8962-208A0AEE8694}" type="pres">
      <dgm:prSet presAssocID="{0211940A-6F8F-477F-ADCE-BFD4B951CA21}" presName="parentText" presStyleLbl="alignNode1" presStyleIdx="2" presStyleCnt="3" custLinFactNeighborX="0" custLinFactNeighborY="1461">
        <dgm:presLayoutVars>
          <dgm:chMax val="1"/>
          <dgm:bulletEnabled val="1"/>
        </dgm:presLayoutVars>
      </dgm:prSet>
      <dgm:spPr/>
      <dgm:t>
        <a:bodyPr/>
        <a:lstStyle/>
        <a:p>
          <a:endParaRPr lang="en-GB"/>
        </a:p>
      </dgm:t>
    </dgm:pt>
    <dgm:pt modelId="{EE5B6E50-9318-4A1E-8F75-A754C8769A41}" type="pres">
      <dgm:prSet presAssocID="{0211940A-6F8F-477F-ADCE-BFD4B951CA21}" presName="descendantText" presStyleLbl="alignAcc1" presStyleIdx="2" presStyleCnt="3" custLinFactNeighborX="472" custLinFactNeighborY="2247">
        <dgm:presLayoutVars>
          <dgm:bulletEnabled val="1"/>
        </dgm:presLayoutVars>
      </dgm:prSet>
      <dgm:spPr/>
      <dgm:t>
        <a:bodyPr/>
        <a:lstStyle/>
        <a:p>
          <a:endParaRPr lang="en-US"/>
        </a:p>
      </dgm:t>
    </dgm:pt>
  </dgm:ptLst>
  <dgm:cxnLst>
    <dgm:cxn modelId="{FB5FB948-9F0D-4FAE-B971-9B6BBE1C7ECC}" type="presOf" srcId="{197445FA-AAB3-4AB4-AFB7-4304199CE3C7}" destId="{D0E8DED3-8315-49CD-8172-84D4B36538C4}" srcOrd="0" destOrd="0" presId="urn:microsoft.com/office/officeart/2005/8/layout/chevron2"/>
    <dgm:cxn modelId="{3E63DEB3-9240-402E-9063-7CDF5EE7E96D}" srcId="{3A44B054-CEE9-486D-AA68-FD95E68881DE}" destId="{B5828A80-B7AA-4923-883C-8CF909EAF884}" srcOrd="0" destOrd="0" parTransId="{0ACAF640-63CA-4412-9C42-A2C521C01B15}" sibTransId="{DD994DE0-BF28-42D5-9A3D-25C2DEED87B8}"/>
    <dgm:cxn modelId="{3AB68BFA-3883-48E5-9C81-8C6CF19850EE}" srcId="{3A44B054-CEE9-486D-AA68-FD95E68881DE}" destId="{0211940A-6F8F-477F-ADCE-BFD4B951CA21}" srcOrd="2" destOrd="0" parTransId="{D683F5D4-A78E-4683-BE18-64FFE98E136D}" sibTransId="{08825537-456D-462C-B0CE-18D4FD9E4CB6}"/>
    <dgm:cxn modelId="{C3E3C0C5-9CE5-4789-A907-0C439DCD534C}" type="presOf" srcId="{41CDC4DD-924A-4BCF-94F1-25BA10EB58E8}" destId="{21145FFC-81DD-43B8-8737-5C22E1A92147}" srcOrd="0" destOrd="0" presId="urn:microsoft.com/office/officeart/2005/8/layout/chevron2"/>
    <dgm:cxn modelId="{0E4B7A27-4092-4811-9CBB-14F28F12D977}" srcId="{3A44B054-CEE9-486D-AA68-FD95E68881DE}" destId="{41CDC4DD-924A-4BCF-94F1-25BA10EB58E8}" srcOrd="1" destOrd="0" parTransId="{093BC25D-A343-49B6-AAD2-3ADA1EE652AB}" sibTransId="{23A9E656-B9BB-472A-923E-C92002627C33}"/>
    <dgm:cxn modelId="{99E8D30C-F52A-4B4A-ABF0-C05A3E19E6AB}" type="presOf" srcId="{B5828A80-B7AA-4923-883C-8CF909EAF884}" destId="{B897B613-0706-4EF2-B3E6-547BB9EE3AD8}" srcOrd="0" destOrd="0" presId="urn:microsoft.com/office/officeart/2005/8/layout/chevron2"/>
    <dgm:cxn modelId="{2F5F87F4-F9CA-4E8F-96EC-57989A8452E2}" type="presOf" srcId="{0157BF22-B43E-471C-A0D7-B956782A48E0}" destId="{EE5B6E50-9318-4A1E-8F75-A754C8769A41}" srcOrd="0" destOrd="0" presId="urn:microsoft.com/office/officeart/2005/8/layout/chevron2"/>
    <dgm:cxn modelId="{0F79F7C2-9506-4D76-830F-B2EB9A96F4F7}" srcId="{B5828A80-B7AA-4923-883C-8CF909EAF884}" destId="{A33471C0-CD57-4D1F-B766-10E250159B1B}" srcOrd="0" destOrd="0" parTransId="{A9737763-73A9-44AE-BFFA-8F73FF3D0A6D}" sibTransId="{2CAF59E8-CDAA-4FD0-831B-275B58AFB2DC}"/>
    <dgm:cxn modelId="{A5C89A83-9D13-4B87-A472-A08261344D61}" type="presOf" srcId="{0211940A-6F8F-477F-ADCE-BFD4B951CA21}" destId="{C84A5CC9-6AC5-40CB-8962-208A0AEE8694}" srcOrd="0" destOrd="0" presId="urn:microsoft.com/office/officeart/2005/8/layout/chevron2"/>
    <dgm:cxn modelId="{FC381959-C1C4-4B94-A292-4ABAC62E65D5}" srcId="{41CDC4DD-924A-4BCF-94F1-25BA10EB58E8}" destId="{197445FA-AAB3-4AB4-AFB7-4304199CE3C7}" srcOrd="0" destOrd="0" parTransId="{3E89D84D-3237-4782-89A3-8389AF84C862}" sibTransId="{89F197CC-789B-4EA0-BF7A-29BA4EC6E39F}"/>
    <dgm:cxn modelId="{167ED7B1-F54B-498E-A16E-7C8776F57E32}" type="presOf" srcId="{A33471C0-CD57-4D1F-B766-10E250159B1B}" destId="{5F012322-84DF-46C7-80D9-566154C2D6A2}" srcOrd="0" destOrd="0" presId="urn:microsoft.com/office/officeart/2005/8/layout/chevron2"/>
    <dgm:cxn modelId="{214B1A4F-4ADF-49A7-8BCC-093ABDEFAE01}" srcId="{0211940A-6F8F-477F-ADCE-BFD4B951CA21}" destId="{0157BF22-B43E-471C-A0D7-B956782A48E0}" srcOrd="0" destOrd="0" parTransId="{CDBE8A45-2C53-4D5F-A1BD-73DC66031813}" sibTransId="{E6F1B9E3-B0DB-4396-B5FF-EDD302422447}"/>
    <dgm:cxn modelId="{D33C4AD1-699C-4532-9ED8-C19656161ECF}" type="presOf" srcId="{3A44B054-CEE9-486D-AA68-FD95E68881DE}" destId="{E2FEF02F-C27F-4EEE-911F-711B1817C1B3}" srcOrd="0" destOrd="0" presId="urn:microsoft.com/office/officeart/2005/8/layout/chevron2"/>
    <dgm:cxn modelId="{5CB5C7F7-E225-4855-98C2-C69FDED436FA}" type="presParOf" srcId="{E2FEF02F-C27F-4EEE-911F-711B1817C1B3}" destId="{5A3EE1B9-2177-416C-B50E-5EA4A549ED1A}" srcOrd="0" destOrd="0" presId="urn:microsoft.com/office/officeart/2005/8/layout/chevron2"/>
    <dgm:cxn modelId="{CEC317C4-4566-4A33-9DCB-8173813E0441}" type="presParOf" srcId="{5A3EE1B9-2177-416C-B50E-5EA4A549ED1A}" destId="{B897B613-0706-4EF2-B3E6-547BB9EE3AD8}" srcOrd="0" destOrd="0" presId="urn:microsoft.com/office/officeart/2005/8/layout/chevron2"/>
    <dgm:cxn modelId="{B9A519BB-5A16-4473-92F7-5DD691D0D981}" type="presParOf" srcId="{5A3EE1B9-2177-416C-B50E-5EA4A549ED1A}" destId="{5F012322-84DF-46C7-80D9-566154C2D6A2}" srcOrd="1" destOrd="0" presId="urn:microsoft.com/office/officeart/2005/8/layout/chevron2"/>
    <dgm:cxn modelId="{71595EC8-C214-48FA-A4CE-D1BAC03A362D}" type="presParOf" srcId="{E2FEF02F-C27F-4EEE-911F-711B1817C1B3}" destId="{65451E84-3BA3-4178-9BE2-F3C00C4D6ED6}" srcOrd="1" destOrd="0" presId="urn:microsoft.com/office/officeart/2005/8/layout/chevron2"/>
    <dgm:cxn modelId="{30D951EA-BA84-42C5-810C-0708424F0753}" type="presParOf" srcId="{E2FEF02F-C27F-4EEE-911F-711B1817C1B3}" destId="{5193FC76-0970-49B6-B24B-499F9AF69203}" srcOrd="2" destOrd="0" presId="urn:microsoft.com/office/officeart/2005/8/layout/chevron2"/>
    <dgm:cxn modelId="{7B0ACA21-2669-4B7F-95D5-228E08148731}" type="presParOf" srcId="{5193FC76-0970-49B6-B24B-499F9AF69203}" destId="{21145FFC-81DD-43B8-8737-5C22E1A92147}" srcOrd="0" destOrd="0" presId="urn:microsoft.com/office/officeart/2005/8/layout/chevron2"/>
    <dgm:cxn modelId="{B6DAF34B-8F4C-4381-B33F-F5D807B10D4D}" type="presParOf" srcId="{5193FC76-0970-49B6-B24B-499F9AF69203}" destId="{D0E8DED3-8315-49CD-8172-84D4B36538C4}" srcOrd="1" destOrd="0" presId="urn:microsoft.com/office/officeart/2005/8/layout/chevron2"/>
    <dgm:cxn modelId="{A5079455-2FD5-463C-A679-3611F811768B}" type="presParOf" srcId="{E2FEF02F-C27F-4EEE-911F-711B1817C1B3}" destId="{C5482FFB-1AF9-472F-B67F-0D4CDC082806}" srcOrd="3" destOrd="0" presId="urn:microsoft.com/office/officeart/2005/8/layout/chevron2"/>
    <dgm:cxn modelId="{B39EF8AF-4980-47FB-86B2-C196552FF2A1}" type="presParOf" srcId="{E2FEF02F-C27F-4EEE-911F-711B1817C1B3}" destId="{5C8057D7-2A35-47CD-8682-D0AAB62BB66E}" srcOrd="4" destOrd="0" presId="urn:microsoft.com/office/officeart/2005/8/layout/chevron2"/>
    <dgm:cxn modelId="{36A5274C-086F-4152-9245-0B09B31A2AB0}" type="presParOf" srcId="{5C8057D7-2A35-47CD-8682-D0AAB62BB66E}" destId="{C84A5CC9-6AC5-40CB-8962-208A0AEE8694}" srcOrd="0" destOrd="0" presId="urn:microsoft.com/office/officeart/2005/8/layout/chevron2"/>
    <dgm:cxn modelId="{2309E15F-E2AA-499B-91E2-51740C7FD1D8}" type="presParOf" srcId="{5C8057D7-2A35-47CD-8682-D0AAB62BB66E}" destId="{EE5B6E50-9318-4A1E-8F75-A754C8769A41}"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6E645C3-245E-4469-A542-365FB387AC79}"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10FECEB0-7F40-41B6-903E-A4E6DF54B762}">
      <dgm:prSet phldrT="[Testo]"/>
      <dgm:spPr/>
      <dgm:t>
        <a:bodyPr/>
        <a:lstStyle/>
        <a:p>
          <a:r>
            <a:rPr lang="en-US" dirty="0" smtClean="0"/>
            <a:t>1</a:t>
          </a:r>
          <a:endParaRPr lang="en-US" dirty="0"/>
        </a:p>
      </dgm:t>
    </dgm:pt>
    <dgm:pt modelId="{4C1F90DA-6D17-45E9-9329-10330270FACE}" type="parTrans" cxnId="{7B647980-D911-460D-994C-01315EF9CC5F}">
      <dgm:prSet/>
      <dgm:spPr/>
      <dgm:t>
        <a:bodyPr/>
        <a:lstStyle/>
        <a:p>
          <a:endParaRPr lang="en-US"/>
        </a:p>
      </dgm:t>
    </dgm:pt>
    <dgm:pt modelId="{5A4FC829-9B58-4311-9D5F-ABAF1F0B95C3}" type="sibTrans" cxnId="{7B647980-D911-460D-994C-01315EF9CC5F}">
      <dgm:prSet/>
      <dgm:spPr/>
      <dgm:t>
        <a:bodyPr/>
        <a:lstStyle/>
        <a:p>
          <a:endParaRPr lang="en-US"/>
        </a:p>
      </dgm:t>
    </dgm:pt>
    <dgm:pt modelId="{AD4FBF1D-DD5C-4015-840D-2B5540B68B5E}">
      <dgm:prSet phldrT="[Testo]"/>
      <dgm:spPr/>
      <dgm:t>
        <a:bodyPr/>
        <a:lstStyle/>
        <a:p>
          <a:endParaRPr lang="en-US" dirty="0"/>
        </a:p>
      </dgm:t>
    </dgm:pt>
    <dgm:pt modelId="{73AAC52C-4FFC-47D7-8473-203535C74326}" type="parTrans" cxnId="{E0946913-3EA4-46A5-8033-626399393FE8}">
      <dgm:prSet/>
      <dgm:spPr/>
      <dgm:t>
        <a:bodyPr/>
        <a:lstStyle/>
        <a:p>
          <a:endParaRPr lang="en-US"/>
        </a:p>
      </dgm:t>
    </dgm:pt>
    <dgm:pt modelId="{AD6BF617-F163-41F2-993A-D4CEEC30F7E2}" type="sibTrans" cxnId="{E0946913-3EA4-46A5-8033-626399393FE8}">
      <dgm:prSet/>
      <dgm:spPr/>
      <dgm:t>
        <a:bodyPr/>
        <a:lstStyle/>
        <a:p>
          <a:endParaRPr lang="en-US"/>
        </a:p>
      </dgm:t>
    </dgm:pt>
    <dgm:pt modelId="{A7A4BAC7-4A95-4C9F-898F-FCF656BC88E8}">
      <dgm:prSet phldrT="[Testo]"/>
      <dgm:spPr/>
      <dgm:t>
        <a:bodyPr/>
        <a:lstStyle/>
        <a:p>
          <a:r>
            <a:rPr lang="en-US" dirty="0" smtClean="0"/>
            <a:t>2</a:t>
          </a:r>
          <a:endParaRPr lang="en-US" dirty="0"/>
        </a:p>
      </dgm:t>
    </dgm:pt>
    <dgm:pt modelId="{F9BF17AC-7535-4AC5-9F89-A88DE6A87455}" type="parTrans" cxnId="{520C30B5-E81B-4E12-90EB-90FD0E1052ED}">
      <dgm:prSet/>
      <dgm:spPr/>
      <dgm:t>
        <a:bodyPr/>
        <a:lstStyle/>
        <a:p>
          <a:endParaRPr lang="en-US"/>
        </a:p>
      </dgm:t>
    </dgm:pt>
    <dgm:pt modelId="{CA50155B-6C16-4607-B367-BF985AD45E77}" type="sibTrans" cxnId="{520C30B5-E81B-4E12-90EB-90FD0E1052ED}">
      <dgm:prSet/>
      <dgm:spPr/>
      <dgm:t>
        <a:bodyPr/>
        <a:lstStyle/>
        <a:p>
          <a:endParaRPr lang="en-US"/>
        </a:p>
      </dgm:t>
    </dgm:pt>
    <dgm:pt modelId="{1D40726C-97DB-4E23-9CFC-AE422EFD8285}">
      <dgm:prSet phldrT="[Testo]"/>
      <dgm:spPr/>
      <dgm:t>
        <a:bodyPr/>
        <a:lstStyle/>
        <a:p>
          <a:endParaRPr lang="en-US" dirty="0"/>
        </a:p>
      </dgm:t>
    </dgm:pt>
    <dgm:pt modelId="{16F57B56-6620-4234-9363-00E7B360CFA0}" type="parTrans" cxnId="{C9E938BD-09B0-416D-B677-AE86EDE951CF}">
      <dgm:prSet/>
      <dgm:spPr/>
      <dgm:t>
        <a:bodyPr/>
        <a:lstStyle/>
        <a:p>
          <a:endParaRPr lang="en-US"/>
        </a:p>
      </dgm:t>
    </dgm:pt>
    <dgm:pt modelId="{CCFFD6BB-943E-4F75-B9A9-528A750C3035}" type="sibTrans" cxnId="{C9E938BD-09B0-416D-B677-AE86EDE951CF}">
      <dgm:prSet/>
      <dgm:spPr/>
      <dgm:t>
        <a:bodyPr/>
        <a:lstStyle/>
        <a:p>
          <a:endParaRPr lang="en-US"/>
        </a:p>
      </dgm:t>
    </dgm:pt>
    <dgm:pt modelId="{246A0CD8-C598-4E3F-92BB-B024B6DD6D40}" type="pres">
      <dgm:prSet presAssocID="{16E645C3-245E-4469-A542-365FB387AC79}" presName="Name0" presStyleCnt="0">
        <dgm:presLayoutVars>
          <dgm:dir/>
          <dgm:animLvl val="lvl"/>
          <dgm:resizeHandles/>
        </dgm:presLayoutVars>
      </dgm:prSet>
      <dgm:spPr/>
      <dgm:t>
        <a:bodyPr/>
        <a:lstStyle/>
        <a:p>
          <a:endParaRPr lang="en-GB"/>
        </a:p>
      </dgm:t>
    </dgm:pt>
    <dgm:pt modelId="{2574A5F9-D6B7-4259-8AB7-9233FF63E7BB}" type="pres">
      <dgm:prSet presAssocID="{10FECEB0-7F40-41B6-903E-A4E6DF54B762}" presName="linNode" presStyleCnt="0"/>
      <dgm:spPr/>
    </dgm:pt>
    <dgm:pt modelId="{84A5C66F-DC6E-4EBD-9D99-6531FF175744}" type="pres">
      <dgm:prSet presAssocID="{10FECEB0-7F40-41B6-903E-A4E6DF54B762}" presName="parentShp" presStyleLbl="node1" presStyleIdx="0" presStyleCnt="2" custScaleX="39639" custScaleY="63708" custLinFactNeighborX="-6316" custLinFactNeighborY="-3284">
        <dgm:presLayoutVars>
          <dgm:bulletEnabled val="1"/>
        </dgm:presLayoutVars>
      </dgm:prSet>
      <dgm:spPr/>
      <dgm:t>
        <a:bodyPr/>
        <a:lstStyle/>
        <a:p>
          <a:endParaRPr lang="en-GB"/>
        </a:p>
      </dgm:t>
    </dgm:pt>
    <dgm:pt modelId="{E019B8B2-B3C0-427A-AB9D-64965059F94C}" type="pres">
      <dgm:prSet presAssocID="{10FECEB0-7F40-41B6-903E-A4E6DF54B762}" presName="childShp" presStyleLbl="bgAccFollowNode1" presStyleIdx="0" presStyleCnt="2" custScaleX="124160">
        <dgm:presLayoutVars>
          <dgm:bulletEnabled val="1"/>
        </dgm:presLayoutVars>
      </dgm:prSet>
      <dgm:spPr/>
      <dgm:t>
        <a:bodyPr/>
        <a:lstStyle/>
        <a:p>
          <a:endParaRPr lang="en-US"/>
        </a:p>
      </dgm:t>
    </dgm:pt>
    <dgm:pt modelId="{69E34A30-9A1F-4974-B8F8-AB18D4ECDE12}" type="pres">
      <dgm:prSet presAssocID="{5A4FC829-9B58-4311-9D5F-ABAF1F0B95C3}" presName="spacing" presStyleCnt="0"/>
      <dgm:spPr/>
    </dgm:pt>
    <dgm:pt modelId="{64EB723D-B957-4D17-ABEE-2CC3EDB44426}" type="pres">
      <dgm:prSet presAssocID="{A7A4BAC7-4A95-4C9F-898F-FCF656BC88E8}" presName="linNode" presStyleCnt="0"/>
      <dgm:spPr/>
    </dgm:pt>
    <dgm:pt modelId="{0DD2D77B-11BC-4D0E-8184-5248DE17A952}" type="pres">
      <dgm:prSet presAssocID="{A7A4BAC7-4A95-4C9F-898F-FCF656BC88E8}" presName="parentShp" presStyleLbl="node1" presStyleIdx="1" presStyleCnt="2" custScaleX="39669" custScaleY="59577" custLinFactNeighborX="-8030" custLinFactNeighborY="1628">
        <dgm:presLayoutVars>
          <dgm:bulletEnabled val="1"/>
        </dgm:presLayoutVars>
      </dgm:prSet>
      <dgm:spPr/>
      <dgm:t>
        <a:bodyPr/>
        <a:lstStyle/>
        <a:p>
          <a:endParaRPr lang="en-GB"/>
        </a:p>
      </dgm:t>
    </dgm:pt>
    <dgm:pt modelId="{8EB0064E-5204-4064-9A98-72E90A360D65}" type="pres">
      <dgm:prSet presAssocID="{A7A4BAC7-4A95-4C9F-898F-FCF656BC88E8}" presName="childShp" presStyleLbl="bgAccFollowNode1" presStyleIdx="1" presStyleCnt="2" custScaleX="120712" custLinFactNeighborX="16" custLinFactNeighborY="26">
        <dgm:presLayoutVars>
          <dgm:bulletEnabled val="1"/>
        </dgm:presLayoutVars>
      </dgm:prSet>
      <dgm:spPr/>
      <dgm:t>
        <a:bodyPr/>
        <a:lstStyle/>
        <a:p>
          <a:endParaRPr lang="en-US"/>
        </a:p>
      </dgm:t>
    </dgm:pt>
  </dgm:ptLst>
  <dgm:cxnLst>
    <dgm:cxn modelId="{520C30B5-E81B-4E12-90EB-90FD0E1052ED}" srcId="{16E645C3-245E-4469-A542-365FB387AC79}" destId="{A7A4BAC7-4A95-4C9F-898F-FCF656BC88E8}" srcOrd="1" destOrd="0" parTransId="{F9BF17AC-7535-4AC5-9F89-A88DE6A87455}" sibTransId="{CA50155B-6C16-4607-B367-BF985AD45E77}"/>
    <dgm:cxn modelId="{18927175-9825-4E25-BF3C-7F265C3EA1C4}" type="presOf" srcId="{A7A4BAC7-4A95-4C9F-898F-FCF656BC88E8}" destId="{0DD2D77B-11BC-4D0E-8184-5248DE17A952}" srcOrd="0" destOrd="0" presId="urn:microsoft.com/office/officeart/2005/8/layout/vList6"/>
    <dgm:cxn modelId="{DDF339BD-2B30-4265-80A9-6EB4D6154B29}" type="presOf" srcId="{16E645C3-245E-4469-A542-365FB387AC79}" destId="{246A0CD8-C598-4E3F-92BB-B024B6DD6D40}" srcOrd="0" destOrd="0" presId="urn:microsoft.com/office/officeart/2005/8/layout/vList6"/>
    <dgm:cxn modelId="{092BD6E6-E987-4CFD-BF9D-10D1CD1C3639}" type="presOf" srcId="{10FECEB0-7F40-41B6-903E-A4E6DF54B762}" destId="{84A5C66F-DC6E-4EBD-9D99-6531FF175744}" srcOrd="0" destOrd="0" presId="urn:microsoft.com/office/officeart/2005/8/layout/vList6"/>
    <dgm:cxn modelId="{574A6E43-0E87-4DB7-8AD9-E8E57CD872C0}" type="presOf" srcId="{AD4FBF1D-DD5C-4015-840D-2B5540B68B5E}" destId="{E019B8B2-B3C0-427A-AB9D-64965059F94C}" srcOrd="0" destOrd="0" presId="urn:microsoft.com/office/officeart/2005/8/layout/vList6"/>
    <dgm:cxn modelId="{E0946913-3EA4-46A5-8033-626399393FE8}" srcId="{10FECEB0-7F40-41B6-903E-A4E6DF54B762}" destId="{AD4FBF1D-DD5C-4015-840D-2B5540B68B5E}" srcOrd="0" destOrd="0" parTransId="{73AAC52C-4FFC-47D7-8473-203535C74326}" sibTransId="{AD6BF617-F163-41F2-993A-D4CEEC30F7E2}"/>
    <dgm:cxn modelId="{ADC894CC-666F-406A-9956-5467638315C2}" type="presOf" srcId="{1D40726C-97DB-4E23-9CFC-AE422EFD8285}" destId="{8EB0064E-5204-4064-9A98-72E90A360D65}" srcOrd="0" destOrd="0" presId="urn:microsoft.com/office/officeart/2005/8/layout/vList6"/>
    <dgm:cxn modelId="{C9E938BD-09B0-416D-B677-AE86EDE951CF}" srcId="{A7A4BAC7-4A95-4C9F-898F-FCF656BC88E8}" destId="{1D40726C-97DB-4E23-9CFC-AE422EFD8285}" srcOrd="0" destOrd="0" parTransId="{16F57B56-6620-4234-9363-00E7B360CFA0}" sibTransId="{CCFFD6BB-943E-4F75-B9A9-528A750C3035}"/>
    <dgm:cxn modelId="{7B647980-D911-460D-994C-01315EF9CC5F}" srcId="{16E645C3-245E-4469-A542-365FB387AC79}" destId="{10FECEB0-7F40-41B6-903E-A4E6DF54B762}" srcOrd="0" destOrd="0" parTransId="{4C1F90DA-6D17-45E9-9329-10330270FACE}" sibTransId="{5A4FC829-9B58-4311-9D5F-ABAF1F0B95C3}"/>
    <dgm:cxn modelId="{F6BFF605-9253-4B50-927C-A21EFADC7539}" type="presParOf" srcId="{246A0CD8-C598-4E3F-92BB-B024B6DD6D40}" destId="{2574A5F9-D6B7-4259-8AB7-9233FF63E7BB}" srcOrd="0" destOrd="0" presId="urn:microsoft.com/office/officeart/2005/8/layout/vList6"/>
    <dgm:cxn modelId="{EEE644E7-3C1B-4641-B486-F2F304FC644C}" type="presParOf" srcId="{2574A5F9-D6B7-4259-8AB7-9233FF63E7BB}" destId="{84A5C66F-DC6E-4EBD-9D99-6531FF175744}" srcOrd="0" destOrd="0" presId="urn:microsoft.com/office/officeart/2005/8/layout/vList6"/>
    <dgm:cxn modelId="{395BD9B1-83ED-42B0-BAF1-D6F96D427209}" type="presParOf" srcId="{2574A5F9-D6B7-4259-8AB7-9233FF63E7BB}" destId="{E019B8B2-B3C0-427A-AB9D-64965059F94C}" srcOrd="1" destOrd="0" presId="urn:microsoft.com/office/officeart/2005/8/layout/vList6"/>
    <dgm:cxn modelId="{F1A263E9-217C-451D-82A2-B53D8D3D2FF4}" type="presParOf" srcId="{246A0CD8-C598-4E3F-92BB-B024B6DD6D40}" destId="{69E34A30-9A1F-4974-B8F8-AB18D4ECDE12}" srcOrd="1" destOrd="0" presId="urn:microsoft.com/office/officeart/2005/8/layout/vList6"/>
    <dgm:cxn modelId="{89A21A03-AC38-409C-BF5F-DB101B2353E0}" type="presParOf" srcId="{246A0CD8-C598-4E3F-92BB-B024B6DD6D40}" destId="{64EB723D-B957-4D17-ABEE-2CC3EDB44426}" srcOrd="2" destOrd="0" presId="urn:microsoft.com/office/officeart/2005/8/layout/vList6"/>
    <dgm:cxn modelId="{F34B7617-7958-44B3-B533-5760A7BE0AFD}" type="presParOf" srcId="{64EB723D-B957-4D17-ABEE-2CC3EDB44426}" destId="{0DD2D77B-11BC-4D0E-8184-5248DE17A952}" srcOrd="0" destOrd="0" presId="urn:microsoft.com/office/officeart/2005/8/layout/vList6"/>
    <dgm:cxn modelId="{285AC5B5-4FB2-475B-90FB-8CE6751C6FC0}" type="presParOf" srcId="{64EB723D-B957-4D17-ABEE-2CC3EDB44426}" destId="{8EB0064E-5204-4064-9A98-72E90A360D65}" srcOrd="1" destOrd="0" presId="urn:microsoft.com/office/officeart/2005/8/layout/vList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0B9F07B-22D6-40A1-A34A-22B58ECA8423}" type="doc">
      <dgm:prSet loTypeId="urn:microsoft.com/office/officeart/2005/8/layout/arrow2" loCatId="process" qsTypeId="urn:microsoft.com/office/officeart/2005/8/quickstyle/simple1" qsCatId="simple" csTypeId="urn:microsoft.com/office/officeart/2005/8/colors/accent1_2" csCatId="accent1" phldr="1"/>
      <dgm:spPr/>
    </dgm:pt>
    <dgm:pt modelId="{2C2C67EE-EFD4-4660-A49C-B1977B442D31}">
      <dgm:prSet phldrT="[Testo]"/>
      <dgm:spPr/>
      <dgm:t>
        <a:bodyPr/>
        <a:lstStyle/>
        <a:p>
          <a:r>
            <a:rPr lang="it-IT" b="1" dirty="0" smtClean="0">
              <a:solidFill>
                <a:schemeClr val="accent1">
                  <a:lumMod val="75000"/>
                </a:schemeClr>
              </a:solidFill>
            </a:rPr>
            <a:t>ONLY A SHELTER</a:t>
          </a:r>
          <a:endParaRPr lang="en-GB" b="1" dirty="0">
            <a:solidFill>
              <a:schemeClr val="accent1">
                <a:lumMod val="75000"/>
              </a:schemeClr>
            </a:solidFill>
          </a:endParaRPr>
        </a:p>
      </dgm:t>
    </dgm:pt>
    <dgm:pt modelId="{A8BF459F-E377-420C-B83B-6369AE02C3F1}" type="parTrans" cxnId="{994EFEF1-0219-4EFE-81CB-C805DA8491E1}">
      <dgm:prSet/>
      <dgm:spPr/>
      <dgm:t>
        <a:bodyPr/>
        <a:lstStyle/>
        <a:p>
          <a:endParaRPr lang="en-GB"/>
        </a:p>
      </dgm:t>
    </dgm:pt>
    <dgm:pt modelId="{076C4703-8A93-490B-894D-D794D3AEF3C4}" type="sibTrans" cxnId="{994EFEF1-0219-4EFE-81CB-C805DA8491E1}">
      <dgm:prSet/>
      <dgm:spPr/>
      <dgm:t>
        <a:bodyPr/>
        <a:lstStyle/>
        <a:p>
          <a:endParaRPr lang="en-GB"/>
        </a:p>
      </dgm:t>
    </dgm:pt>
    <dgm:pt modelId="{6CBE7325-6FEE-4E65-82A5-CBDFA8C3B73C}">
      <dgm:prSet phldrT="[Testo]"/>
      <dgm:spPr/>
      <dgm:t>
        <a:bodyPr/>
        <a:lstStyle/>
        <a:p>
          <a:r>
            <a:rPr lang="it-IT" b="1" dirty="0" smtClean="0">
              <a:solidFill>
                <a:schemeClr val="accent1">
                  <a:lumMod val="75000"/>
                </a:schemeClr>
              </a:solidFill>
            </a:rPr>
            <a:t>TANGIBLE QUALITY</a:t>
          </a:r>
          <a:endParaRPr lang="en-GB" b="1" dirty="0">
            <a:solidFill>
              <a:schemeClr val="accent1">
                <a:lumMod val="75000"/>
              </a:schemeClr>
            </a:solidFill>
          </a:endParaRPr>
        </a:p>
      </dgm:t>
    </dgm:pt>
    <dgm:pt modelId="{769A4C6D-55B1-409B-BB8E-50FE5B9C3B86}" type="parTrans" cxnId="{52973D24-D7F2-4FAA-8DD5-1924858D3DBF}">
      <dgm:prSet/>
      <dgm:spPr/>
      <dgm:t>
        <a:bodyPr/>
        <a:lstStyle/>
        <a:p>
          <a:endParaRPr lang="en-GB"/>
        </a:p>
      </dgm:t>
    </dgm:pt>
    <dgm:pt modelId="{0D0DCBFC-3C48-4B05-96F3-7AF2E147545A}" type="sibTrans" cxnId="{52973D24-D7F2-4FAA-8DD5-1924858D3DBF}">
      <dgm:prSet/>
      <dgm:spPr/>
      <dgm:t>
        <a:bodyPr/>
        <a:lstStyle/>
        <a:p>
          <a:endParaRPr lang="en-GB"/>
        </a:p>
      </dgm:t>
    </dgm:pt>
    <dgm:pt modelId="{A8CD9634-D925-4946-A48B-DE7F5F23BBFC}">
      <dgm:prSet phldrT="[Testo]" custT="1"/>
      <dgm:spPr/>
      <dgm:t>
        <a:bodyPr/>
        <a:lstStyle/>
        <a:p>
          <a:r>
            <a:rPr lang="it-IT" sz="1400" b="1" dirty="0" smtClean="0">
              <a:solidFill>
                <a:schemeClr val="accent1">
                  <a:lumMod val="75000"/>
                </a:schemeClr>
              </a:solidFill>
            </a:rPr>
            <a:t>INTANGIBLE ASPECTS</a:t>
          </a:r>
          <a:endParaRPr lang="en-GB" sz="1400" b="1" dirty="0">
            <a:solidFill>
              <a:schemeClr val="accent1">
                <a:lumMod val="75000"/>
              </a:schemeClr>
            </a:solidFill>
          </a:endParaRPr>
        </a:p>
      </dgm:t>
    </dgm:pt>
    <dgm:pt modelId="{19975BFD-8513-4CA0-9339-C21E11CEED01}" type="parTrans" cxnId="{1FDEE560-83D1-4747-B164-3BC251717303}">
      <dgm:prSet/>
      <dgm:spPr/>
      <dgm:t>
        <a:bodyPr/>
        <a:lstStyle/>
        <a:p>
          <a:endParaRPr lang="en-GB"/>
        </a:p>
      </dgm:t>
    </dgm:pt>
    <dgm:pt modelId="{06EFE4C0-9283-4F32-B915-AF4C2E768D00}" type="sibTrans" cxnId="{1FDEE560-83D1-4747-B164-3BC251717303}">
      <dgm:prSet/>
      <dgm:spPr/>
      <dgm:t>
        <a:bodyPr/>
        <a:lstStyle/>
        <a:p>
          <a:endParaRPr lang="en-GB"/>
        </a:p>
      </dgm:t>
    </dgm:pt>
    <dgm:pt modelId="{8EEB3CFB-CA0B-4531-801F-136E42155CC3}" type="pres">
      <dgm:prSet presAssocID="{80B9F07B-22D6-40A1-A34A-22B58ECA8423}" presName="arrowDiagram" presStyleCnt="0">
        <dgm:presLayoutVars>
          <dgm:chMax val="5"/>
          <dgm:dir/>
          <dgm:resizeHandles val="exact"/>
        </dgm:presLayoutVars>
      </dgm:prSet>
      <dgm:spPr/>
    </dgm:pt>
    <dgm:pt modelId="{A0918A70-D378-49FF-9E92-5DF446B1B208}" type="pres">
      <dgm:prSet presAssocID="{80B9F07B-22D6-40A1-A34A-22B58ECA8423}" presName="arrow" presStyleLbl="bgShp" presStyleIdx="0" presStyleCnt="1"/>
      <dgm:spPr/>
    </dgm:pt>
    <dgm:pt modelId="{D17AFF9B-02B2-4DDD-ADCE-F9290177293E}" type="pres">
      <dgm:prSet presAssocID="{80B9F07B-22D6-40A1-A34A-22B58ECA8423}" presName="arrowDiagram3" presStyleCnt="0"/>
      <dgm:spPr/>
    </dgm:pt>
    <dgm:pt modelId="{B00FF037-0B89-4FE7-91E2-53A2DEE02182}" type="pres">
      <dgm:prSet presAssocID="{2C2C67EE-EFD4-4660-A49C-B1977B442D31}" presName="bullet3a" presStyleLbl="node1" presStyleIdx="0" presStyleCnt="3"/>
      <dgm:spPr/>
    </dgm:pt>
    <dgm:pt modelId="{5855A9EF-AE64-404B-94DA-D81B67B9550C}" type="pres">
      <dgm:prSet presAssocID="{2C2C67EE-EFD4-4660-A49C-B1977B442D31}" presName="textBox3a" presStyleLbl="revTx" presStyleIdx="0" presStyleCnt="3" custLinFactNeighborX="2504" custLinFactNeighborY="13495">
        <dgm:presLayoutVars>
          <dgm:bulletEnabled val="1"/>
        </dgm:presLayoutVars>
      </dgm:prSet>
      <dgm:spPr/>
      <dgm:t>
        <a:bodyPr/>
        <a:lstStyle/>
        <a:p>
          <a:endParaRPr lang="en-GB"/>
        </a:p>
      </dgm:t>
    </dgm:pt>
    <dgm:pt modelId="{B9FD6819-F1B9-4179-AFA7-23D5667FC0DC}" type="pres">
      <dgm:prSet presAssocID="{6CBE7325-6FEE-4E65-82A5-CBDFA8C3B73C}" presName="bullet3b" presStyleLbl="node1" presStyleIdx="1" presStyleCnt="3"/>
      <dgm:spPr/>
    </dgm:pt>
    <dgm:pt modelId="{893353D1-0F28-475F-8A37-5280F7EB1F84}" type="pres">
      <dgm:prSet presAssocID="{6CBE7325-6FEE-4E65-82A5-CBDFA8C3B73C}" presName="textBox3b" presStyleLbl="revTx" presStyleIdx="1" presStyleCnt="3" custLinFactNeighborX="-19444" custLinFactNeighborY="17279">
        <dgm:presLayoutVars>
          <dgm:bulletEnabled val="1"/>
        </dgm:presLayoutVars>
      </dgm:prSet>
      <dgm:spPr/>
      <dgm:t>
        <a:bodyPr/>
        <a:lstStyle/>
        <a:p>
          <a:endParaRPr lang="en-GB"/>
        </a:p>
      </dgm:t>
    </dgm:pt>
    <dgm:pt modelId="{2390C1A8-A00A-44FE-9ACC-45F7922FCA26}" type="pres">
      <dgm:prSet presAssocID="{A8CD9634-D925-4946-A48B-DE7F5F23BBFC}" presName="bullet3c" presStyleLbl="node1" presStyleIdx="2" presStyleCnt="3"/>
      <dgm:spPr/>
    </dgm:pt>
    <dgm:pt modelId="{108BA754-F6D1-40CB-9E4B-3E4E8A8C3F1B}" type="pres">
      <dgm:prSet presAssocID="{A8CD9634-D925-4946-A48B-DE7F5F23BBFC}" presName="textBox3c" presStyleLbl="revTx" presStyleIdx="2" presStyleCnt="3" custScaleX="125695" custLinFactNeighborX="-12500" custLinFactNeighborY="20863">
        <dgm:presLayoutVars>
          <dgm:bulletEnabled val="1"/>
        </dgm:presLayoutVars>
      </dgm:prSet>
      <dgm:spPr/>
      <dgm:t>
        <a:bodyPr/>
        <a:lstStyle/>
        <a:p>
          <a:endParaRPr lang="en-US"/>
        </a:p>
      </dgm:t>
    </dgm:pt>
  </dgm:ptLst>
  <dgm:cxnLst>
    <dgm:cxn modelId="{9F952E78-D084-4926-8B9D-FEA71B33C8E4}" type="presOf" srcId="{2C2C67EE-EFD4-4660-A49C-B1977B442D31}" destId="{5855A9EF-AE64-404B-94DA-D81B67B9550C}" srcOrd="0" destOrd="0" presId="urn:microsoft.com/office/officeart/2005/8/layout/arrow2"/>
    <dgm:cxn modelId="{1FDEE560-83D1-4747-B164-3BC251717303}" srcId="{80B9F07B-22D6-40A1-A34A-22B58ECA8423}" destId="{A8CD9634-D925-4946-A48B-DE7F5F23BBFC}" srcOrd="2" destOrd="0" parTransId="{19975BFD-8513-4CA0-9339-C21E11CEED01}" sibTransId="{06EFE4C0-9283-4F32-B915-AF4C2E768D00}"/>
    <dgm:cxn modelId="{5AB544D3-C866-40C3-8C88-047B45DAA9FB}" type="presOf" srcId="{A8CD9634-D925-4946-A48B-DE7F5F23BBFC}" destId="{108BA754-F6D1-40CB-9E4B-3E4E8A8C3F1B}" srcOrd="0" destOrd="0" presId="urn:microsoft.com/office/officeart/2005/8/layout/arrow2"/>
    <dgm:cxn modelId="{497B961C-D37F-4312-A520-75A50FFAE57E}" type="presOf" srcId="{6CBE7325-6FEE-4E65-82A5-CBDFA8C3B73C}" destId="{893353D1-0F28-475F-8A37-5280F7EB1F84}" srcOrd="0" destOrd="0" presId="urn:microsoft.com/office/officeart/2005/8/layout/arrow2"/>
    <dgm:cxn modelId="{994EFEF1-0219-4EFE-81CB-C805DA8491E1}" srcId="{80B9F07B-22D6-40A1-A34A-22B58ECA8423}" destId="{2C2C67EE-EFD4-4660-A49C-B1977B442D31}" srcOrd="0" destOrd="0" parTransId="{A8BF459F-E377-420C-B83B-6369AE02C3F1}" sibTransId="{076C4703-8A93-490B-894D-D794D3AEF3C4}"/>
    <dgm:cxn modelId="{52973D24-D7F2-4FAA-8DD5-1924858D3DBF}" srcId="{80B9F07B-22D6-40A1-A34A-22B58ECA8423}" destId="{6CBE7325-6FEE-4E65-82A5-CBDFA8C3B73C}" srcOrd="1" destOrd="0" parTransId="{769A4C6D-55B1-409B-BB8E-50FE5B9C3B86}" sibTransId="{0D0DCBFC-3C48-4B05-96F3-7AF2E147545A}"/>
    <dgm:cxn modelId="{4E1A4C07-A8D4-4A26-87E9-C1429636898E}" type="presOf" srcId="{80B9F07B-22D6-40A1-A34A-22B58ECA8423}" destId="{8EEB3CFB-CA0B-4531-801F-136E42155CC3}" srcOrd="0" destOrd="0" presId="urn:microsoft.com/office/officeart/2005/8/layout/arrow2"/>
    <dgm:cxn modelId="{334A2074-8126-4569-BA89-BD43FBC3BD2E}" type="presParOf" srcId="{8EEB3CFB-CA0B-4531-801F-136E42155CC3}" destId="{A0918A70-D378-49FF-9E92-5DF446B1B208}" srcOrd="0" destOrd="0" presId="urn:microsoft.com/office/officeart/2005/8/layout/arrow2"/>
    <dgm:cxn modelId="{AEDE4306-4DBF-4A44-84AD-21791496B8DC}" type="presParOf" srcId="{8EEB3CFB-CA0B-4531-801F-136E42155CC3}" destId="{D17AFF9B-02B2-4DDD-ADCE-F9290177293E}" srcOrd="1" destOrd="0" presId="urn:microsoft.com/office/officeart/2005/8/layout/arrow2"/>
    <dgm:cxn modelId="{442ADDF5-3C7E-4176-AA61-626EB617FB7F}" type="presParOf" srcId="{D17AFF9B-02B2-4DDD-ADCE-F9290177293E}" destId="{B00FF037-0B89-4FE7-91E2-53A2DEE02182}" srcOrd="0" destOrd="0" presId="urn:microsoft.com/office/officeart/2005/8/layout/arrow2"/>
    <dgm:cxn modelId="{D39A5F2A-B3B8-4FE3-B4D8-F5FA1039E550}" type="presParOf" srcId="{D17AFF9B-02B2-4DDD-ADCE-F9290177293E}" destId="{5855A9EF-AE64-404B-94DA-D81B67B9550C}" srcOrd="1" destOrd="0" presId="urn:microsoft.com/office/officeart/2005/8/layout/arrow2"/>
    <dgm:cxn modelId="{5A935810-022D-469A-B478-1CDFF0E9BDC9}" type="presParOf" srcId="{D17AFF9B-02B2-4DDD-ADCE-F9290177293E}" destId="{B9FD6819-F1B9-4179-AFA7-23D5667FC0DC}" srcOrd="2" destOrd="0" presId="urn:microsoft.com/office/officeart/2005/8/layout/arrow2"/>
    <dgm:cxn modelId="{6F6BCD8A-A014-44A2-A89E-934263A16257}" type="presParOf" srcId="{D17AFF9B-02B2-4DDD-ADCE-F9290177293E}" destId="{893353D1-0F28-475F-8A37-5280F7EB1F84}" srcOrd="3" destOrd="0" presId="urn:microsoft.com/office/officeart/2005/8/layout/arrow2"/>
    <dgm:cxn modelId="{22606E6C-C9C4-477D-977B-B5CD69AA405D}" type="presParOf" srcId="{D17AFF9B-02B2-4DDD-ADCE-F9290177293E}" destId="{2390C1A8-A00A-44FE-9ACC-45F7922FCA26}" srcOrd="4" destOrd="0" presId="urn:microsoft.com/office/officeart/2005/8/layout/arrow2"/>
    <dgm:cxn modelId="{ECF30204-1251-47BC-9C6A-DCCAFC1F2A93}" type="presParOf" srcId="{D17AFF9B-02B2-4DDD-ADCE-F9290177293E}" destId="{108BA754-F6D1-40CB-9E4B-3E4E8A8C3F1B}" srcOrd="5" destOrd="0" presId="urn:microsoft.com/office/officeart/2005/8/layout/arrow2"/>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B61B68C-284B-47A6-A614-8FEF1F4C119C}" type="doc">
      <dgm:prSet loTypeId="urn:microsoft.com/office/officeart/2005/8/layout/pyramid2" loCatId="list" qsTypeId="urn:microsoft.com/office/officeart/2005/8/quickstyle/simple1" qsCatId="simple" csTypeId="urn:microsoft.com/office/officeart/2005/8/colors/accent1_2" csCatId="accent1" phldr="1"/>
      <dgm:spPr/>
    </dgm:pt>
    <dgm:pt modelId="{B7BA3C69-F7E4-4F04-B462-BDEB6C5F8ACB}">
      <dgm:prSet phldrT="[Testo]"/>
      <dgm:spPr/>
      <dgm:t>
        <a:bodyPr/>
        <a:lstStyle/>
        <a:p>
          <a:r>
            <a:rPr lang="en-US" dirty="0" smtClean="0"/>
            <a:t>SPECIFIC VARIABLE</a:t>
          </a:r>
          <a:endParaRPr lang="en-US" dirty="0"/>
        </a:p>
      </dgm:t>
    </dgm:pt>
    <dgm:pt modelId="{C6A7FE12-B1CE-45FF-AE67-9C14A65AB3CA}" type="parTrans" cxnId="{FA271E14-260C-4847-B40D-66772952E366}">
      <dgm:prSet/>
      <dgm:spPr/>
      <dgm:t>
        <a:bodyPr/>
        <a:lstStyle/>
        <a:p>
          <a:endParaRPr lang="en-US"/>
        </a:p>
      </dgm:t>
    </dgm:pt>
    <dgm:pt modelId="{B3533BBE-3207-4101-BA0D-5FBF1E2ADD36}" type="sibTrans" cxnId="{FA271E14-260C-4847-B40D-66772952E366}">
      <dgm:prSet/>
      <dgm:spPr/>
      <dgm:t>
        <a:bodyPr/>
        <a:lstStyle/>
        <a:p>
          <a:endParaRPr lang="en-US"/>
        </a:p>
      </dgm:t>
    </dgm:pt>
    <dgm:pt modelId="{A4C888B1-9233-495B-8B06-72362A3AC38C}">
      <dgm:prSet phldrT="[Testo]"/>
      <dgm:spPr/>
      <dgm:t>
        <a:bodyPr/>
        <a:lstStyle/>
        <a:p>
          <a:r>
            <a:rPr lang="en-US" dirty="0" smtClean="0"/>
            <a:t>SECTOR VARIABLE</a:t>
          </a:r>
          <a:endParaRPr lang="en-US" dirty="0"/>
        </a:p>
      </dgm:t>
    </dgm:pt>
    <dgm:pt modelId="{E4BB59A3-84FE-4972-BE90-D2225589C6E0}" type="parTrans" cxnId="{23164167-C06B-439E-B68B-C0487E91DA7C}">
      <dgm:prSet/>
      <dgm:spPr/>
      <dgm:t>
        <a:bodyPr/>
        <a:lstStyle/>
        <a:p>
          <a:endParaRPr lang="en-US"/>
        </a:p>
      </dgm:t>
    </dgm:pt>
    <dgm:pt modelId="{388B99A6-0BEB-4772-8DBB-353B88F44F6D}" type="sibTrans" cxnId="{23164167-C06B-439E-B68B-C0487E91DA7C}">
      <dgm:prSet/>
      <dgm:spPr/>
      <dgm:t>
        <a:bodyPr/>
        <a:lstStyle/>
        <a:p>
          <a:endParaRPr lang="en-US"/>
        </a:p>
      </dgm:t>
    </dgm:pt>
    <dgm:pt modelId="{4247A5DC-03BC-4B02-94AC-CD88D811769C}">
      <dgm:prSet phldrT="[Testo]"/>
      <dgm:spPr/>
      <dgm:t>
        <a:bodyPr/>
        <a:lstStyle/>
        <a:p>
          <a:r>
            <a:rPr lang="en-US" dirty="0" smtClean="0"/>
            <a:t>GENERAL VARIABLE</a:t>
          </a:r>
          <a:endParaRPr lang="en-US" dirty="0"/>
        </a:p>
      </dgm:t>
    </dgm:pt>
    <dgm:pt modelId="{372AFF90-7D1A-4EEB-B7E9-FCE4470AB891}" type="parTrans" cxnId="{AA988A75-7156-4095-AC10-F04AF7DAF3F3}">
      <dgm:prSet/>
      <dgm:spPr/>
      <dgm:t>
        <a:bodyPr/>
        <a:lstStyle/>
        <a:p>
          <a:endParaRPr lang="en-US"/>
        </a:p>
      </dgm:t>
    </dgm:pt>
    <dgm:pt modelId="{E447ED69-B9F5-4EEC-884D-4F884A38E1C3}" type="sibTrans" cxnId="{AA988A75-7156-4095-AC10-F04AF7DAF3F3}">
      <dgm:prSet/>
      <dgm:spPr/>
      <dgm:t>
        <a:bodyPr/>
        <a:lstStyle/>
        <a:p>
          <a:endParaRPr lang="en-US"/>
        </a:p>
      </dgm:t>
    </dgm:pt>
    <dgm:pt modelId="{070654EB-174A-402E-9BD8-D7F0083C62B6}" type="pres">
      <dgm:prSet presAssocID="{2B61B68C-284B-47A6-A614-8FEF1F4C119C}" presName="compositeShape" presStyleCnt="0">
        <dgm:presLayoutVars>
          <dgm:dir/>
          <dgm:resizeHandles/>
        </dgm:presLayoutVars>
      </dgm:prSet>
      <dgm:spPr/>
    </dgm:pt>
    <dgm:pt modelId="{CADB66CA-E495-4E7E-9FFB-8F7EC11F18EC}" type="pres">
      <dgm:prSet presAssocID="{2B61B68C-284B-47A6-A614-8FEF1F4C119C}" presName="pyramid" presStyleLbl="node1" presStyleIdx="0" presStyleCnt="1" custLinFactNeighborX="41553" custLinFactNeighborY="28738"/>
      <dgm:spPr/>
    </dgm:pt>
    <dgm:pt modelId="{E082D8A0-32A0-407B-B0C4-8E4B5B448C50}" type="pres">
      <dgm:prSet presAssocID="{2B61B68C-284B-47A6-A614-8FEF1F4C119C}" presName="theList" presStyleCnt="0"/>
      <dgm:spPr/>
    </dgm:pt>
    <dgm:pt modelId="{D4F4163D-697C-4163-AB20-75BA6FB9D535}" type="pres">
      <dgm:prSet presAssocID="{B7BA3C69-F7E4-4F04-B462-BDEB6C5F8ACB}" presName="aNode" presStyleLbl="fgAcc1" presStyleIdx="0" presStyleCnt="3" custLinFactNeighborX="-261" custLinFactNeighborY="19514">
        <dgm:presLayoutVars>
          <dgm:bulletEnabled val="1"/>
        </dgm:presLayoutVars>
      </dgm:prSet>
      <dgm:spPr/>
      <dgm:t>
        <a:bodyPr/>
        <a:lstStyle/>
        <a:p>
          <a:endParaRPr lang="en-US"/>
        </a:p>
      </dgm:t>
    </dgm:pt>
    <dgm:pt modelId="{C4618B9E-312B-4A85-86EA-4FA24194D4F0}" type="pres">
      <dgm:prSet presAssocID="{B7BA3C69-F7E4-4F04-B462-BDEB6C5F8ACB}" presName="aSpace" presStyleCnt="0"/>
      <dgm:spPr/>
    </dgm:pt>
    <dgm:pt modelId="{9B21F46D-B2EF-4A52-AB8F-311E773F373B}" type="pres">
      <dgm:prSet presAssocID="{A4C888B1-9233-495B-8B06-72362A3AC38C}" presName="aNode" presStyleLbl="fgAcc1" presStyleIdx="1" presStyleCnt="3">
        <dgm:presLayoutVars>
          <dgm:bulletEnabled val="1"/>
        </dgm:presLayoutVars>
      </dgm:prSet>
      <dgm:spPr/>
      <dgm:t>
        <a:bodyPr/>
        <a:lstStyle/>
        <a:p>
          <a:endParaRPr lang="en-GB"/>
        </a:p>
      </dgm:t>
    </dgm:pt>
    <dgm:pt modelId="{7CBC58BD-503C-4D57-B281-77564A3BDCCE}" type="pres">
      <dgm:prSet presAssocID="{A4C888B1-9233-495B-8B06-72362A3AC38C}" presName="aSpace" presStyleCnt="0"/>
      <dgm:spPr/>
    </dgm:pt>
    <dgm:pt modelId="{FE28C511-7022-4686-A915-4F79C6D24477}" type="pres">
      <dgm:prSet presAssocID="{4247A5DC-03BC-4B02-94AC-CD88D811769C}" presName="aNode" presStyleLbl="fgAcc1" presStyleIdx="2" presStyleCnt="3" custLinFactNeighborX="775" custLinFactNeighborY="3600">
        <dgm:presLayoutVars>
          <dgm:bulletEnabled val="1"/>
        </dgm:presLayoutVars>
      </dgm:prSet>
      <dgm:spPr/>
      <dgm:t>
        <a:bodyPr/>
        <a:lstStyle/>
        <a:p>
          <a:endParaRPr lang="en-US"/>
        </a:p>
      </dgm:t>
    </dgm:pt>
    <dgm:pt modelId="{0E0CDCE3-AC5F-47E9-92CE-3A15E92CB676}" type="pres">
      <dgm:prSet presAssocID="{4247A5DC-03BC-4B02-94AC-CD88D811769C}" presName="aSpace" presStyleCnt="0"/>
      <dgm:spPr/>
    </dgm:pt>
  </dgm:ptLst>
  <dgm:cxnLst>
    <dgm:cxn modelId="{AA988A75-7156-4095-AC10-F04AF7DAF3F3}" srcId="{2B61B68C-284B-47A6-A614-8FEF1F4C119C}" destId="{4247A5DC-03BC-4B02-94AC-CD88D811769C}" srcOrd="2" destOrd="0" parTransId="{372AFF90-7D1A-4EEB-B7E9-FCE4470AB891}" sibTransId="{E447ED69-B9F5-4EEC-884D-4F884A38E1C3}"/>
    <dgm:cxn modelId="{E7AFD0C0-8F61-4392-A576-FDE259D1E390}" type="presOf" srcId="{B7BA3C69-F7E4-4F04-B462-BDEB6C5F8ACB}" destId="{D4F4163D-697C-4163-AB20-75BA6FB9D535}" srcOrd="0" destOrd="0" presId="urn:microsoft.com/office/officeart/2005/8/layout/pyramid2"/>
    <dgm:cxn modelId="{8BEDEB0E-B7F2-4E5F-9A77-B4898ED9242F}" type="presOf" srcId="{4247A5DC-03BC-4B02-94AC-CD88D811769C}" destId="{FE28C511-7022-4686-A915-4F79C6D24477}" srcOrd="0" destOrd="0" presId="urn:microsoft.com/office/officeart/2005/8/layout/pyramid2"/>
    <dgm:cxn modelId="{A1E721E0-C35A-40A7-887B-8AED2C30E673}" type="presOf" srcId="{2B61B68C-284B-47A6-A614-8FEF1F4C119C}" destId="{070654EB-174A-402E-9BD8-D7F0083C62B6}" srcOrd="0" destOrd="0" presId="urn:microsoft.com/office/officeart/2005/8/layout/pyramid2"/>
    <dgm:cxn modelId="{FA271E14-260C-4847-B40D-66772952E366}" srcId="{2B61B68C-284B-47A6-A614-8FEF1F4C119C}" destId="{B7BA3C69-F7E4-4F04-B462-BDEB6C5F8ACB}" srcOrd="0" destOrd="0" parTransId="{C6A7FE12-B1CE-45FF-AE67-9C14A65AB3CA}" sibTransId="{B3533BBE-3207-4101-BA0D-5FBF1E2ADD36}"/>
    <dgm:cxn modelId="{C3AEA7B3-BEB7-4ECD-BF98-F6C9815AD55D}" type="presOf" srcId="{A4C888B1-9233-495B-8B06-72362A3AC38C}" destId="{9B21F46D-B2EF-4A52-AB8F-311E773F373B}" srcOrd="0" destOrd="0" presId="urn:microsoft.com/office/officeart/2005/8/layout/pyramid2"/>
    <dgm:cxn modelId="{23164167-C06B-439E-B68B-C0487E91DA7C}" srcId="{2B61B68C-284B-47A6-A614-8FEF1F4C119C}" destId="{A4C888B1-9233-495B-8B06-72362A3AC38C}" srcOrd="1" destOrd="0" parTransId="{E4BB59A3-84FE-4972-BE90-D2225589C6E0}" sibTransId="{388B99A6-0BEB-4772-8DBB-353B88F44F6D}"/>
    <dgm:cxn modelId="{980A7C1F-81CE-4882-9A1F-8473101A2B1D}" type="presParOf" srcId="{070654EB-174A-402E-9BD8-D7F0083C62B6}" destId="{CADB66CA-E495-4E7E-9FFB-8F7EC11F18EC}" srcOrd="0" destOrd="0" presId="urn:microsoft.com/office/officeart/2005/8/layout/pyramid2"/>
    <dgm:cxn modelId="{1789C2D0-60B5-4498-B2D3-43205D68B33D}" type="presParOf" srcId="{070654EB-174A-402E-9BD8-D7F0083C62B6}" destId="{E082D8A0-32A0-407B-B0C4-8E4B5B448C50}" srcOrd="1" destOrd="0" presId="urn:microsoft.com/office/officeart/2005/8/layout/pyramid2"/>
    <dgm:cxn modelId="{4B471BA0-C59C-4047-9F5A-7607F3846BDD}" type="presParOf" srcId="{E082D8A0-32A0-407B-B0C4-8E4B5B448C50}" destId="{D4F4163D-697C-4163-AB20-75BA6FB9D535}" srcOrd="0" destOrd="0" presId="urn:microsoft.com/office/officeart/2005/8/layout/pyramid2"/>
    <dgm:cxn modelId="{DBAEEDAB-68A2-440E-8980-6C50EE1281F5}" type="presParOf" srcId="{E082D8A0-32A0-407B-B0C4-8E4B5B448C50}" destId="{C4618B9E-312B-4A85-86EA-4FA24194D4F0}" srcOrd="1" destOrd="0" presId="urn:microsoft.com/office/officeart/2005/8/layout/pyramid2"/>
    <dgm:cxn modelId="{641CBC31-06AD-45D5-9A1C-4BC09C8BF149}" type="presParOf" srcId="{E082D8A0-32A0-407B-B0C4-8E4B5B448C50}" destId="{9B21F46D-B2EF-4A52-AB8F-311E773F373B}" srcOrd="2" destOrd="0" presId="urn:microsoft.com/office/officeart/2005/8/layout/pyramid2"/>
    <dgm:cxn modelId="{44D4B0CD-E44A-4AA5-BCC8-59BE50885290}" type="presParOf" srcId="{E082D8A0-32A0-407B-B0C4-8E4B5B448C50}" destId="{7CBC58BD-503C-4D57-B281-77564A3BDCCE}" srcOrd="3" destOrd="0" presId="urn:microsoft.com/office/officeart/2005/8/layout/pyramid2"/>
    <dgm:cxn modelId="{953A41F7-E0B0-4743-AF3D-6138BCF8D959}" type="presParOf" srcId="{E082D8A0-32A0-407B-B0C4-8E4B5B448C50}" destId="{FE28C511-7022-4686-A915-4F79C6D24477}" srcOrd="4" destOrd="0" presId="urn:microsoft.com/office/officeart/2005/8/layout/pyramid2"/>
    <dgm:cxn modelId="{EE0B0093-1320-4AEA-A59D-A83AC886D7F3}" type="presParOf" srcId="{E082D8A0-32A0-407B-B0C4-8E4B5B448C50}" destId="{0E0CDCE3-AC5F-47E9-92CE-3A15E92CB676}" srcOrd="5" destOrd="0" presId="urn:microsoft.com/office/officeart/2005/8/layout/pyramid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0B9F07B-22D6-40A1-A34A-22B58ECA8423}" type="doc">
      <dgm:prSet loTypeId="urn:microsoft.com/office/officeart/2005/8/layout/arrow2" loCatId="process" qsTypeId="urn:microsoft.com/office/officeart/2005/8/quickstyle/simple1" qsCatId="simple" csTypeId="urn:microsoft.com/office/officeart/2005/8/colors/accent1_2" csCatId="accent1" phldr="1"/>
      <dgm:spPr/>
    </dgm:pt>
    <dgm:pt modelId="{2C2C67EE-EFD4-4660-A49C-B1977B442D31}">
      <dgm:prSet phldrT="[Testo]" custT="1"/>
      <dgm:spPr/>
      <dgm:t>
        <a:bodyPr/>
        <a:lstStyle/>
        <a:p>
          <a:r>
            <a:rPr lang="it-IT" sz="2000" b="1" dirty="0" smtClean="0">
              <a:solidFill>
                <a:srgbClr val="C00000"/>
              </a:solidFill>
            </a:rPr>
            <a:t>ONLY A SHELTER</a:t>
          </a:r>
          <a:endParaRPr lang="en-GB" sz="2000" b="1" dirty="0">
            <a:solidFill>
              <a:srgbClr val="C00000"/>
            </a:solidFill>
          </a:endParaRPr>
        </a:p>
      </dgm:t>
    </dgm:pt>
    <dgm:pt modelId="{A8BF459F-E377-420C-B83B-6369AE02C3F1}" type="parTrans" cxnId="{994EFEF1-0219-4EFE-81CB-C805DA8491E1}">
      <dgm:prSet/>
      <dgm:spPr/>
      <dgm:t>
        <a:bodyPr/>
        <a:lstStyle/>
        <a:p>
          <a:endParaRPr lang="en-GB"/>
        </a:p>
      </dgm:t>
    </dgm:pt>
    <dgm:pt modelId="{076C4703-8A93-490B-894D-D794D3AEF3C4}" type="sibTrans" cxnId="{994EFEF1-0219-4EFE-81CB-C805DA8491E1}">
      <dgm:prSet/>
      <dgm:spPr/>
      <dgm:t>
        <a:bodyPr/>
        <a:lstStyle/>
        <a:p>
          <a:endParaRPr lang="en-GB"/>
        </a:p>
      </dgm:t>
    </dgm:pt>
    <dgm:pt modelId="{6CBE7325-6FEE-4E65-82A5-CBDFA8C3B73C}">
      <dgm:prSet phldrT="[Testo]" custT="1"/>
      <dgm:spPr/>
      <dgm:t>
        <a:bodyPr/>
        <a:lstStyle/>
        <a:p>
          <a:r>
            <a:rPr lang="en-GB" sz="1800" b="1" dirty="0" smtClean="0">
              <a:solidFill>
                <a:srgbClr val="C00000"/>
              </a:solidFill>
            </a:rPr>
            <a:t>INSTRUMENTAL ASSET &amp; STOCK RESERVE</a:t>
          </a:r>
          <a:endParaRPr lang="en-GB" sz="1800" b="1" dirty="0">
            <a:solidFill>
              <a:srgbClr val="C00000"/>
            </a:solidFill>
          </a:endParaRPr>
        </a:p>
      </dgm:t>
    </dgm:pt>
    <dgm:pt modelId="{769A4C6D-55B1-409B-BB8E-50FE5B9C3B86}" type="parTrans" cxnId="{52973D24-D7F2-4FAA-8DD5-1924858D3DBF}">
      <dgm:prSet/>
      <dgm:spPr/>
      <dgm:t>
        <a:bodyPr/>
        <a:lstStyle/>
        <a:p>
          <a:endParaRPr lang="en-GB"/>
        </a:p>
      </dgm:t>
    </dgm:pt>
    <dgm:pt modelId="{0D0DCBFC-3C48-4B05-96F3-7AF2E147545A}" type="sibTrans" cxnId="{52973D24-D7F2-4FAA-8DD5-1924858D3DBF}">
      <dgm:prSet/>
      <dgm:spPr/>
      <dgm:t>
        <a:bodyPr/>
        <a:lstStyle/>
        <a:p>
          <a:endParaRPr lang="en-GB"/>
        </a:p>
      </dgm:t>
    </dgm:pt>
    <dgm:pt modelId="{A8CD9634-D925-4946-A48B-DE7F5F23BBFC}">
      <dgm:prSet phldrT="[Testo]" custT="1"/>
      <dgm:spPr/>
      <dgm:t>
        <a:bodyPr/>
        <a:lstStyle/>
        <a:p>
          <a:r>
            <a:rPr lang="it-IT" sz="2000" b="1" dirty="0" smtClean="0">
              <a:solidFill>
                <a:srgbClr val="C00000"/>
              </a:solidFill>
            </a:rPr>
            <a:t>INCOME FACTOR</a:t>
          </a:r>
          <a:endParaRPr lang="en-GB" sz="2000" b="1" dirty="0">
            <a:solidFill>
              <a:srgbClr val="C00000"/>
            </a:solidFill>
          </a:endParaRPr>
        </a:p>
      </dgm:t>
    </dgm:pt>
    <dgm:pt modelId="{19975BFD-8513-4CA0-9339-C21E11CEED01}" type="parTrans" cxnId="{1FDEE560-83D1-4747-B164-3BC251717303}">
      <dgm:prSet/>
      <dgm:spPr/>
      <dgm:t>
        <a:bodyPr/>
        <a:lstStyle/>
        <a:p>
          <a:endParaRPr lang="en-GB"/>
        </a:p>
      </dgm:t>
    </dgm:pt>
    <dgm:pt modelId="{06EFE4C0-9283-4F32-B915-AF4C2E768D00}" type="sibTrans" cxnId="{1FDEE560-83D1-4747-B164-3BC251717303}">
      <dgm:prSet/>
      <dgm:spPr/>
      <dgm:t>
        <a:bodyPr/>
        <a:lstStyle/>
        <a:p>
          <a:endParaRPr lang="en-GB"/>
        </a:p>
      </dgm:t>
    </dgm:pt>
    <dgm:pt modelId="{8EEB3CFB-CA0B-4531-801F-136E42155CC3}" type="pres">
      <dgm:prSet presAssocID="{80B9F07B-22D6-40A1-A34A-22B58ECA8423}" presName="arrowDiagram" presStyleCnt="0">
        <dgm:presLayoutVars>
          <dgm:chMax val="5"/>
          <dgm:dir/>
          <dgm:resizeHandles val="exact"/>
        </dgm:presLayoutVars>
      </dgm:prSet>
      <dgm:spPr/>
    </dgm:pt>
    <dgm:pt modelId="{A0918A70-D378-49FF-9E92-5DF446B1B208}" type="pres">
      <dgm:prSet presAssocID="{80B9F07B-22D6-40A1-A34A-22B58ECA8423}" presName="arrow" presStyleLbl="bgShp" presStyleIdx="0" presStyleCnt="1" custLinFactNeighborX="-4200" custLinFactNeighborY="1906"/>
      <dgm:spPr>
        <a:solidFill>
          <a:schemeClr val="tx1">
            <a:lumMod val="65000"/>
            <a:lumOff val="35000"/>
          </a:schemeClr>
        </a:solidFill>
      </dgm:spPr>
    </dgm:pt>
    <dgm:pt modelId="{D17AFF9B-02B2-4DDD-ADCE-F9290177293E}" type="pres">
      <dgm:prSet presAssocID="{80B9F07B-22D6-40A1-A34A-22B58ECA8423}" presName="arrowDiagram3" presStyleCnt="0"/>
      <dgm:spPr/>
    </dgm:pt>
    <dgm:pt modelId="{B00FF037-0B89-4FE7-91E2-53A2DEE02182}" type="pres">
      <dgm:prSet presAssocID="{2C2C67EE-EFD4-4660-A49C-B1977B442D31}" presName="bullet3a" presStyleLbl="node1" presStyleIdx="0" presStyleCnt="3"/>
      <dgm:spPr/>
    </dgm:pt>
    <dgm:pt modelId="{5855A9EF-AE64-404B-94DA-D81B67B9550C}" type="pres">
      <dgm:prSet presAssocID="{2C2C67EE-EFD4-4660-A49C-B1977B442D31}" presName="textBox3a" presStyleLbl="revTx" presStyleIdx="0" presStyleCnt="3" custScaleX="123533" custLinFactNeighborX="18741" custLinFactNeighborY="15688">
        <dgm:presLayoutVars>
          <dgm:bulletEnabled val="1"/>
        </dgm:presLayoutVars>
      </dgm:prSet>
      <dgm:spPr/>
      <dgm:t>
        <a:bodyPr/>
        <a:lstStyle/>
        <a:p>
          <a:endParaRPr lang="en-GB"/>
        </a:p>
      </dgm:t>
    </dgm:pt>
    <dgm:pt modelId="{B9FD6819-F1B9-4179-AFA7-23D5667FC0DC}" type="pres">
      <dgm:prSet presAssocID="{6CBE7325-6FEE-4E65-82A5-CBDFA8C3B73C}" presName="bullet3b" presStyleLbl="node1" presStyleIdx="1" presStyleCnt="3"/>
      <dgm:spPr/>
    </dgm:pt>
    <dgm:pt modelId="{893353D1-0F28-475F-8A37-5280F7EB1F84}" type="pres">
      <dgm:prSet presAssocID="{6CBE7325-6FEE-4E65-82A5-CBDFA8C3B73C}" presName="textBox3b" presStyleLbl="revTx" presStyleIdx="1" presStyleCnt="3" custScaleX="133300" custScaleY="47183" custLinFactNeighborX="27588" custLinFactNeighborY="-17155">
        <dgm:presLayoutVars>
          <dgm:bulletEnabled val="1"/>
        </dgm:presLayoutVars>
      </dgm:prSet>
      <dgm:spPr/>
      <dgm:t>
        <a:bodyPr/>
        <a:lstStyle/>
        <a:p>
          <a:endParaRPr lang="en-GB"/>
        </a:p>
      </dgm:t>
    </dgm:pt>
    <dgm:pt modelId="{2390C1A8-A00A-44FE-9ACC-45F7922FCA26}" type="pres">
      <dgm:prSet presAssocID="{A8CD9634-D925-4946-A48B-DE7F5F23BBFC}" presName="bullet3c" presStyleLbl="node1" presStyleIdx="2" presStyleCnt="3"/>
      <dgm:spPr/>
    </dgm:pt>
    <dgm:pt modelId="{108BA754-F6D1-40CB-9E4B-3E4E8A8C3F1B}" type="pres">
      <dgm:prSet presAssocID="{A8CD9634-D925-4946-A48B-DE7F5F23BBFC}" presName="textBox3c" presStyleLbl="revTx" presStyleIdx="2" presStyleCnt="3" custScaleX="125695" custScaleY="70838" custLinFactNeighborX="26563" custLinFactNeighborY="14581">
        <dgm:presLayoutVars>
          <dgm:bulletEnabled val="1"/>
        </dgm:presLayoutVars>
      </dgm:prSet>
      <dgm:spPr/>
      <dgm:t>
        <a:bodyPr/>
        <a:lstStyle/>
        <a:p>
          <a:endParaRPr lang="en-US"/>
        </a:p>
      </dgm:t>
    </dgm:pt>
  </dgm:ptLst>
  <dgm:cxnLst>
    <dgm:cxn modelId="{1FDEE560-83D1-4747-B164-3BC251717303}" srcId="{80B9F07B-22D6-40A1-A34A-22B58ECA8423}" destId="{A8CD9634-D925-4946-A48B-DE7F5F23BBFC}" srcOrd="2" destOrd="0" parTransId="{19975BFD-8513-4CA0-9339-C21E11CEED01}" sibTransId="{06EFE4C0-9283-4F32-B915-AF4C2E768D00}"/>
    <dgm:cxn modelId="{B04ECA15-C4A8-4819-A584-491AE3FB5F71}" type="presOf" srcId="{6CBE7325-6FEE-4E65-82A5-CBDFA8C3B73C}" destId="{893353D1-0F28-475F-8A37-5280F7EB1F84}" srcOrd="0" destOrd="0" presId="urn:microsoft.com/office/officeart/2005/8/layout/arrow2"/>
    <dgm:cxn modelId="{5F079825-19BE-470C-A043-D18F9B34B66E}" type="presOf" srcId="{2C2C67EE-EFD4-4660-A49C-B1977B442D31}" destId="{5855A9EF-AE64-404B-94DA-D81B67B9550C}" srcOrd="0" destOrd="0" presId="urn:microsoft.com/office/officeart/2005/8/layout/arrow2"/>
    <dgm:cxn modelId="{AECC7BC6-7D70-4F49-BC0A-87EA052429F7}" type="presOf" srcId="{A8CD9634-D925-4946-A48B-DE7F5F23BBFC}" destId="{108BA754-F6D1-40CB-9E4B-3E4E8A8C3F1B}" srcOrd="0" destOrd="0" presId="urn:microsoft.com/office/officeart/2005/8/layout/arrow2"/>
    <dgm:cxn modelId="{994EFEF1-0219-4EFE-81CB-C805DA8491E1}" srcId="{80B9F07B-22D6-40A1-A34A-22B58ECA8423}" destId="{2C2C67EE-EFD4-4660-A49C-B1977B442D31}" srcOrd="0" destOrd="0" parTransId="{A8BF459F-E377-420C-B83B-6369AE02C3F1}" sibTransId="{076C4703-8A93-490B-894D-D794D3AEF3C4}"/>
    <dgm:cxn modelId="{3F25C2D1-34F2-4359-822F-4D9010EFCFEE}" type="presOf" srcId="{80B9F07B-22D6-40A1-A34A-22B58ECA8423}" destId="{8EEB3CFB-CA0B-4531-801F-136E42155CC3}" srcOrd="0" destOrd="0" presId="urn:microsoft.com/office/officeart/2005/8/layout/arrow2"/>
    <dgm:cxn modelId="{52973D24-D7F2-4FAA-8DD5-1924858D3DBF}" srcId="{80B9F07B-22D6-40A1-A34A-22B58ECA8423}" destId="{6CBE7325-6FEE-4E65-82A5-CBDFA8C3B73C}" srcOrd="1" destOrd="0" parTransId="{769A4C6D-55B1-409B-BB8E-50FE5B9C3B86}" sibTransId="{0D0DCBFC-3C48-4B05-96F3-7AF2E147545A}"/>
    <dgm:cxn modelId="{6B28F8D3-9157-4B29-9E0B-7AA329D09ECB}" type="presParOf" srcId="{8EEB3CFB-CA0B-4531-801F-136E42155CC3}" destId="{A0918A70-D378-49FF-9E92-5DF446B1B208}" srcOrd="0" destOrd="0" presId="urn:microsoft.com/office/officeart/2005/8/layout/arrow2"/>
    <dgm:cxn modelId="{1A667C3D-C29B-4AE6-B4D8-F74B9E3B5D86}" type="presParOf" srcId="{8EEB3CFB-CA0B-4531-801F-136E42155CC3}" destId="{D17AFF9B-02B2-4DDD-ADCE-F9290177293E}" srcOrd="1" destOrd="0" presId="urn:microsoft.com/office/officeart/2005/8/layout/arrow2"/>
    <dgm:cxn modelId="{BDC24D3C-751E-4BF1-873F-74D2C9CD1F85}" type="presParOf" srcId="{D17AFF9B-02B2-4DDD-ADCE-F9290177293E}" destId="{B00FF037-0B89-4FE7-91E2-53A2DEE02182}" srcOrd="0" destOrd="0" presId="urn:microsoft.com/office/officeart/2005/8/layout/arrow2"/>
    <dgm:cxn modelId="{63308514-6236-46E2-A388-3CA218A12546}" type="presParOf" srcId="{D17AFF9B-02B2-4DDD-ADCE-F9290177293E}" destId="{5855A9EF-AE64-404B-94DA-D81B67B9550C}" srcOrd="1" destOrd="0" presId="urn:microsoft.com/office/officeart/2005/8/layout/arrow2"/>
    <dgm:cxn modelId="{B827610B-C3BC-44E8-ABFC-21CD118B3EBE}" type="presParOf" srcId="{D17AFF9B-02B2-4DDD-ADCE-F9290177293E}" destId="{B9FD6819-F1B9-4179-AFA7-23D5667FC0DC}" srcOrd="2" destOrd="0" presId="urn:microsoft.com/office/officeart/2005/8/layout/arrow2"/>
    <dgm:cxn modelId="{D9BE6627-C73C-4959-BF9D-7F42E42AC9BF}" type="presParOf" srcId="{D17AFF9B-02B2-4DDD-ADCE-F9290177293E}" destId="{893353D1-0F28-475F-8A37-5280F7EB1F84}" srcOrd="3" destOrd="0" presId="urn:microsoft.com/office/officeart/2005/8/layout/arrow2"/>
    <dgm:cxn modelId="{173B2FC2-539C-424F-A303-8808F48D1152}" type="presParOf" srcId="{D17AFF9B-02B2-4DDD-ADCE-F9290177293E}" destId="{2390C1A8-A00A-44FE-9ACC-45F7922FCA26}" srcOrd="4" destOrd="0" presId="urn:microsoft.com/office/officeart/2005/8/layout/arrow2"/>
    <dgm:cxn modelId="{6DA83D29-770D-4ED2-B60C-47085C1ED504}" type="presParOf" srcId="{D17AFF9B-02B2-4DDD-ADCE-F9290177293E}" destId="{108BA754-F6D1-40CB-9E4B-3E4E8A8C3F1B}" srcOrd="5" destOrd="0" presId="urn:microsoft.com/office/officeart/2005/8/layout/arrow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897B613-0706-4EF2-B3E6-547BB9EE3AD8}">
      <dsp:nvSpPr>
        <dsp:cNvPr id="0" name=""/>
        <dsp:cNvSpPr/>
      </dsp:nvSpPr>
      <dsp:spPr>
        <a:xfrm rot="5400000">
          <a:off x="-160848" y="161073"/>
          <a:ext cx="1072320" cy="75062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’50s</a:t>
          </a:r>
          <a:endParaRPr lang="en-US" sz="2100" kern="1200" dirty="0"/>
        </a:p>
      </dsp:txBody>
      <dsp:txXfrm rot="5400000">
        <a:off x="-160848" y="161073"/>
        <a:ext cx="1072320" cy="750624"/>
      </dsp:txXfrm>
    </dsp:sp>
    <dsp:sp modelId="{5F012322-84DF-46C7-80D9-566154C2D6A2}">
      <dsp:nvSpPr>
        <dsp:cNvPr id="0" name=""/>
        <dsp:cNvSpPr/>
      </dsp:nvSpPr>
      <dsp:spPr>
        <a:xfrm rot="5400000">
          <a:off x="4275033" y="-3524183"/>
          <a:ext cx="697008" cy="774582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endParaRPr lang="en-US" sz="1800" b="1" kern="1200" dirty="0"/>
        </a:p>
      </dsp:txBody>
      <dsp:txXfrm rot="5400000">
        <a:off x="4275033" y="-3524183"/>
        <a:ext cx="697008" cy="7745825"/>
      </dsp:txXfrm>
    </dsp:sp>
    <dsp:sp modelId="{21145FFC-81DD-43B8-8737-5C22E1A92147}">
      <dsp:nvSpPr>
        <dsp:cNvPr id="0" name=""/>
        <dsp:cNvSpPr/>
      </dsp:nvSpPr>
      <dsp:spPr>
        <a:xfrm rot="5400000">
          <a:off x="-160848" y="1028851"/>
          <a:ext cx="1072320" cy="75062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‘70s</a:t>
          </a:r>
          <a:endParaRPr lang="en-US" sz="2100" kern="1200" dirty="0"/>
        </a:p>
      </dsp:txBody>
      <dsp:txXfrm rot="5400000">
        <a:off x="-160848" y="1028851"/>
        <a:ext cx="1072320" cy="750624"/>
      </dsp:txXfrm>
    </dsp:sp>
    <dsp:sp modelId="{D0E8DED3-8315-49CD-8172-84D4B36538C4}">
      <dsp:nvSpPr>
        <dsp:cNvPr id="0" name=""/>
        <dsp:cNvSpPr/>
      </dsp:nvSpPr>
      <dsp:spPr>
        <a:xfrm rot="5400000">
          <a:off x="4275033" y="-2656405"/>
          <a:ext cx="697008" cy="774582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1592" tIns="26035" rIns="26035" bIns="26035" numCol="1" spcCol="1270" anchor="ctr" anchorCtr="0">
          <a:noAutofit/>
        </a:bodyPr>
        <a:lstStyle/>
        <a:p>
          <a:pPr marL="285750" lvl="1" indent="-285750" algn="l" defTabSz="1822450">
            <a:lnSpc>
              <a:spcPct val="90000"/>
            </a:lnSpc>
            <a:spcBef>
              <a:spcPct val="0"/>
            </a:spcBef>
            <a:spcAft>
              <a:spcPct val="15000"/>
            </a:spcAft>
            <a:buChar char="••"/>
          </a:pPr>
          <a:endParaRPr lang="en-US" sz="4100" kern="1200" dirty="0"/>
        </a:p>
      </dsp:txBody>
      <dsp:txXfrm rot="5400000">
        <a:off x="4275033" y="-2656405"/>
        <a:ext cx="697008" cy="7745825"/>
      </dsp:txXfrm>
    </dsp:sp>
    <dsp:sp modelId="{C84A5CC9-6AC5-40CB-8962-208A0AEE8694}">
      <dsp:nvSpPr>
        <dsp:cNvPr id="0" name=""/>
        <dsp:cNvSpPr/>
      </dsp:nvSpPr>
      <dsp:spPr>
        <a:xfrm rot="5400000">
          <a:off x="-160848" y="1896854"/>
          <a:ext cx="1072320" cy="75062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‘80s</a:t>
          </a:r>
          <a:endParaRPr lang="en-US" sz="2100" kern="1200" dirty="0"/>
        </a:p>
      </dsp:txBody>
      <dsp:txXfrm rot="5400000">
        <a:off x="-160848" y="1896854"/>
        <a:ext cx="1072320" cy="750624"/>
      </dsp:txXfrm>
    </dsp:sp>
    <dsp:sp modelId="{EE5B6E50-9318-4A1E-8F75-A754C8769A41}">
      <dsp:nvSpPr>
        <dsp:cNvPr id="0" name=""/>
        <dsp:cNvSpPr/>
      </dsp:nvSpPr>
      <dsp:spPr>
        <a:xfrm rot="5400000">
          <a:off x="4275033" y="-1772965"/>
          <a:ext cx="697008" cy="774582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1592" tIns="26035" rIns="26035" bIns="26035" numCol="1" spcCol="1270" anchor="ctr" anchorCtr="0">
          <a:noAutofit/>
        </a:bodyPr>
        <a:lstStyle/>
        <a:p>
          <a:pPr marL="285750" lvl="1" indent="-285750" algn="l" defTabSz="1822450">
            <a:lnSpc>
              <a:spcPct val="90000"/>
            </a:lnSpc>
            <a:spcBef>
              <a:spcPct val="0"/>
            </a:spcBef>
            <a:spcAft>
              <a:spcPct val="15000"/>
            </a:spcAft>
            <a:buChar char="••"/>
          </a:pPr>
          <a:endParaRPr lang="en-US" sz="4100" kern="1200" dirty="0"/>
        </a:p>
      </dsp:txBody>
      <dsp:txXfrm rot="5400000">
        <a:off x="4275033" y="-1772965"/>
        <a:ext cx="697008" cy="774582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019B8B2-B3C0-427A-AB9D-64965059F94C}">
      <dsp:nvSpPr>
        <dsp:cNvPr id="0" name=""/>
        <dsp:cNvSpPr/>
      </dsp:nvSpPr>
      <dsp:spPr>
        <a:xfrm>
          <a:off x="1439333" y="298"/>
          <a:ext cx="5184993" cy="1165559"/>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36195" rIns="36195" bIns="36195" numCol="1" spcCol="1270" anchor="t" anchorCtr="0">
          <a:noAutofit/>
        </a:bodyPr>
        <a:lstStyle/>
        <a:p>
          <a:pPr marL="285750" lvl="1" indent="-285750" algn="l" defTabSz="2533650">
            <a:lnSpc>
              <a:spcPct val="90000"/>
            </a:lnSpc>
            <a:spcBef>
              <a:spcPct val="0"/>
            </a:spcBef>
            <a:spcAft>
              <a:spcPct val="15000"/>
            </a:spcAft>
            <a:buChar char="••"/>
          </a:pPr>
          <a:endParaRPr lang="en-US" sz="5700" kern="1200" dirty="0"/>
        </a:p>
      </dsp:txBody>
      <dsp:txXfrm>
        <a:off x="1439333" y="298"/>
        <a:ext cx="5184993" cy="1165559"/>
      </dsp:txXfrm>
    </dsp:sp>
    <dsp:sp modelId="{84A5C66F-DC6E-4EBD-9D99-6531FF175744}">
      <dsp:nvSpPr>
        <dsp:cNvPr id="0" name=""/>
        <dsp:cNvSpPr/>
      </dsp:nvSpPr>
      <dsp:spPr>
        <a:xfrm>
          <a:off x="72009" y="173524"/>
          <a:ext cx="1103564" cy="74255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lvl="0" algn="ctr" defTabSz="1555750">
            <a:lnSpc>
              <a:spcPct val="90000"/>
            </a:lnSpc>
            <a:spcBef>
              <a:spcPct val="0"/>
            </a:spcBef>
            <a:spcAft>
              <a:spcPct val="35000"/>
            </a:spcAft>
          </a:pPr>
          <a:r>
            <a:rPr lang="en-US" sz="3500" kern="1200" dirty="0" smtClean="0"/>
            <a:t>1</a:t>
          </a:r>
          <a:endParaRPr lang="en-US" sz="3500" kern="1200" dirty="0"/>
        </a:p>
      </dsp:txBody>
      <dsp:txXfrm>
        <a:off x="72009" y="173524"/>
        <a:ext cx="1103564" cy="742554"/>
      </dsp:txXfrm>
    </dsp:sp>
    <dsp:sp modelId="{8EB0064E-5204-4064-9A98-72E90A360D65}">
      <dsp:nvSpPr>
        <dsp:cNvPr id="0" name=""/>
        <dsp:cNvSpPr/>
      </dsp:nvSpPr>
      <dsp:spPr>
        <a:xfrm>
          <a:off x="1512192" y="1282712"/>
          <a:ext cx="5041002" cy="1165559"/>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36195" rIns="36195" bIns="36195" numCol="1" spcCol="1270" anchor="t" anchorCtr="0">
          <a:noAutofit/>
        </a:bodyPr>
        <a:lstStyle/>
        <a:p>
          <a:pPr marL="285750" lvl="1" indent="-285750" algn="l" defTabSz="2533650">
            <a:lnSpc>
              <a:spcPct val="90000"/>
            </a:lnSpc>
            <a:spcBef>
              <a:spcPct val="0"/>
            </a:spcBef>
            <a:spcAft>
              <a:spcPct val="15000"/>
            </a:spcAft>
            <a:buChar char="••"/>
          </a:pPr>
          <a:endParaRPr lang="en-US" sz="5700" kern="1200" dirty="0"/>
        </a:p>
      </dsp:txBody>
      <dsp:txXfrm>
        <a:off x="1512192" y="1282712"/>
        <a:ext cx="5041002" cy="1165559"/>
      </dsp:txXfrm>
    </dsp:sp>
    <dsp:sp modelId="{0DD2D77B-11BC-4D0E-8184-5248DE17A952}">
      <dsp:nvSpPr>
        <dsp:cNvPr id="0" name=""/>
        <dsp:cNvSpPr/>
      </dsp:nvSpPr>
      <dsp:spPr>
        <a:xfrm>
          <a:off x="72009" y="1536966"/>
          <a:ext cx="1104400" cy="69440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lvl="0" algn="ctr" defTabSz="1555750">
            <a:lnSpc>
              <a:spcPct val="90000"/>
            </a:lnSpc>
            <a:spcBef>
              <a:spcPct val="0"/>
            </a:spcBef>
            <a:spcAft>
              <a:spcPct val="35000"/>
            </a:spcAft>
          </a:pPr>
          <a:r>
            <a:rPr lang="en-US" sz="3500" kern="1200" dirty="0" smtClean="0"/>
            <a:t>2</a:t>
          </a:r>
          <a:endParaRPr lang="en-US" sz="3500" kern="1200" dirty="0"/>
        </a:p>
      </dsp:txBody>
      <dsp:txXfrm>
        <a:off x="72009" y="1536966"/>
        <a:ext cx="1104400" cy="69440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0918A70-D378-49FF-9E92-5DF446B1B208}">
      <dsp:nvSpPr>
        <dsp:cNvPr id="0" name=""/>
        <dsp:cNvSpPr/>
      </dsp:nvSpPr>
      <dsp:spPr>
        <a:xfrm>
          <a:off x="0" y="607222"/>
          <a:ext cx="3429024" cy="2143139"/>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00FF037-0B89-4FE7-91E2-53A2DEE02182}">
      <dsp:nvSpPr>
        <dsp:cNvPr id="0" name=""/>
        <dsp:cNvSpPr/>
      </dsp:nvSpPr>
      <dsp:spPr>
        <a:xfrm>
          <a:off x="435486" y="2086418"/>
          <a:ext cx="89154" cy="8915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55A9EF-AE64-404B-94DA-D81B67B9550C}">
      <dsp:nvSpPr>
        <dsp:cNvPr id="0" name=""/>
        <dsp:cNvSpPr/>
      </dsp:nvSpPr>
      <dsp:spPr>
        <a:xfrm>
          <a:off x="500069" y="2214579"/>
          <a:ext cx="798962" cy="6193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7241" tIns="0" rIns="0" bIns="0" numCol="1" spcCol="1270" anchor="t" anchorCtr="0">
          <a:noAutofit/>
        </a:bodyPr>
        <a:lstStyle/>
        <a:p>
          <a:pPr lvl="0" algn="l" defTabSz="622300">
            <a:lnSpc>
              <a:spcPct val="90000"/>
            </a:lnSpc>
            <a:spcBef>
              <a:spcPct val="0"/>
            </a:spcBef>
            <a:spcAft>
              <a:spcPct val="35000"/>
            </a:spcAft>
          </a:pPr>
          <a:r>
            <a:rPr lang="it-IT" sz="1400" b="1" kern="1200" dirty="0" smtClean="0">
              <a:solidFill>
                <a:schemeClr val="accent1">
                  <a:lumMod val="75000"/>
                </a:schemeClr>
              </a:solidFill>
            </a:rPr>
            <a:t>ONLY A SHELTER</a:t>
          </a:r>
          <a:endParaRPr lang="en-GB" sz="1400" b="1" kern="1200" dirty="0">
            <a:solidFill>
              <a:schemeClr val="accent1">
                <a:lumMod val="75000"/>
              </a:schemeClr>
            </a:solidFill>
          </a:endParaRPr>
        </a:p>
      </dsp:txBody>
      <dsp:txXfrm>
        <a:off x="500069" y="2214579"/>
        <a:ext cx="798962" cy="619367"/>
      </dsp:txXfrm>
    </dsp:sp>
    <dsp:sp modelId="{B9FD6819-F1B9-4179-AFA7-23D5667FC0DC}">
      <dsp:nvSpPr>
        <dsp:cNvPr id="0" name=""/>
        <dsp:cNvSpPr/>
      </dsp:nvSpPr>
      <dsp:spPr>
        <a:xfrm>
          <a:off x="1222447" y="1503912"/>
          <a:ext cx="161164" cy="16116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3353D1-0F28-475F-8A37-5280F7EB1F84}">
      <dsp:nvSpPr>
        <dsp:cNvPr id="0" name=""/>
        <dsp:cNvSpPr/>
      </dsp:nvSpPr>
      <dsp:spPr>
        <a:xfrm>
          <a:off x="1143011" y="1785945"/>
          <a:ext cx="822965" cy="11658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98" tIns="0" rIns="0" bIns="0" numCol="1" spcCol="1270" anchor="t" anchorCtr="0">
          <a:noAutofit/>
        </a:bodyPr>
        <a:lstStyle/>
        <a:p>
          <a:pPr lvl="0" algn="l" defTabSz="622300">
            <a:lnSpc>
              <a:spcPct val="90000"/>
            </a:lnSpc>
            <a:spcBef>
              <a:spcPct val="0"/>
            </a:spcBef>
            <a:spcAft>
              <a:spcPct val="35000"/>
            </a:spcAft>
          </a:pPr>
          <a:r>
            <a:rPr lang="it-IT" sz="1400" b="1" kern="1200" dirty="0" smtClean="0">
              <a:solidFill>
                <a:schemeClr val="accent1">
                  <a:lumMod val="75000"/>
                </a:schemeClr>
              </a:solidFill>
            </a:rPr>
            <a:t>TANGIBLE QUALITY</a:t>
          </a:r>
          <a:endParaRPr lang="en-GB" sz="1400" b="1" kern="1200" dirty="0">
            <a:solidFill>
              <a:schemeClr val="accent1">
                <a:lumMod val="75000"/>
              </a:schemeClr>
            </a:solidFill>
          </a:endParaRPr>
        </a:p>
      </dsp:txBody>
      <dsp:txXfrm>
        <a:off x="1143011" y="1785945"/>
        <a:ext cx="822965" cy="1165868"/>
      </dsp:txXfrm>
    </dsp:sp>
    <dsp:sp modelId="{2390C1A8-A00A-44FE-9ACC-45F7922FCA26}">
      <dsp:nvSpPr>
        <dsp:cNvPr id="0" name=""/>
        <dsp:cNvSpPr/>
      </dsp:nvSpPr>
      <dsp:spPr>
        <a:xfrm>
          <a:off x="2168857" y="1149437"/>
          <a:ext cx="222886" cy="22288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8BA754-F6D1-40CB-9E4B-3E4E8A8C3F1B}">
      <dsp:nvSpPr>
        <dsp:cNvPr id="0" name=""/>
        <dsp:cNvSpPr/>
      </dsp:nvSpPr>
      <dsp:spPr>
        <a:xfrm>
          <a:off x="2071699" y="1571631"/>
          <a:ext cx="1034426" cy="14894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03" tIns="0" rIns="0" bIns="0" numCol="1" spcCol="1270" anchor="t" anchorCtr="0">
          <a:noAutofit/>
        </a:bodyPr>
        <a:lstStyle/>
        <a:p>
          <a:pPr lvl="0" algn="l" defTabSz="622300">
            <a:lnSpc>
              <a:spcPct val="90000"/>
            </a:lnSpc>
            <a:spcBef>
              <a:spcPct val="0"/>
            </a:spcBef>
            <a:spcAft>
              <a:spcPct val="35000"/>
            </a:spcAft>
          </a:pPr>
          <a:r>
            <a:rPr lang="it-IT" sz="1400" b="1" kern="1200" dirty="0" smtClean="0">
              <a:solidFill>
                <a:schemeClr val="accent1">
                  <a:lumMod val="75000"/>
                </a:schemeClr>
              </a:solidFill>
            </a:rPr>
            <a:t>INTANGIBLE ASPECTS</a:t>
          </a:r>
          <a:endParaRPr lang="en-GB" sz="1400" b="1" kern="1200" dirty="0">
            <a:solidFill>
              <a:schemeClr val="accent1">
                <a:lumMod val="75000"/>
              </a:schemeClr>
            </a:solidFill>
          </a:endParaRPr>
        </a:p>
      </dsp:txBody>
      <dsp:txXfrm>
        <a:off x="2071699" y="1571631"/>
        <a:ext cx="1034426" cy="1489482"/>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ADB66CA-E495-4E7E-9FFB-8F7EC11F18EC}">
      <dsp:nvSpPr>
        <dsp:cNvPr id="0" name=""/>
        <dsp:cNvSpPr/>
      </dsp:nvSpPr>
      <dsp:spPr>
        <a:xfrm>
          <a:off x="2032000" y="0"/>
          <a:ext cx="4064000" cy="4064000"/>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F4163D-697C-4163-AB20-75BA6FB9D535}">
      <dsp:nvSpPr>
        <dsp:cNvPr id="0" name=""/>
        <dsp:cNvSpPr/>
      </dsp:nvSpPr>
      <dsp:spPr>
        <a:xfrm>
          <a:off x="2736305" y="432049"/>
          <a:ext cx="2641600" cy="96202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SPECIFIC VARIABLE</a:t>
          </a:r>
          <a:endParaRPr lang="en-US" sz="2400" kern="1200" dirty="0"/>
        </a:p>
      </dsp:txBody>
      <dsp:txXfrm>
        <a:off x="2736305" y="432049"/>
        <a:ext cx="2641600" cy="962025"/>
      </dsp:txXfrm>
    </dsp:sp>
    <dsp:sp modelId="{9B21F46D-B2EF-4A52-AB8F-311E773F373B}">
      <dsp:nvSpPr>
        <dsp:cNvPr id="0" name=""/>
        <dsp:cNvSpPr/>
      </dsp:nvSpPr>
      <dsp:spPr>
        <a:xfrm>
          <a:off x="2743199" y="1490860"/>
          <a:ext cx="2641600" cy="96202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SECTOR VARIABLE</a:t>
          </a:r>
          <a:endParaRPr lang="en-US" sz="2400" kern="1200" dirty="0"/>
        </a:p>
      </dsp:txBody>
      <dsp:txXfrm>
        <a:off x="2743199" y="1490860"/>
        <a:ext cx="2641600" cy="962025"/>
      </dsp:txXfrm>
    </dsp:sp>
    <dsp:sp modelId="{FE28C511-7022-4686-A915-4F79C6D24477}">
      <dsp:nvSpPr>
        <dsp:cNvPr id="0" name=""/>
        <dsp:cNvSpPr/>
      </dsp:nvSpPr>
      <dsp:spPr>
        <a:xfrm>
          <a:off x="2763672" y="2577468"/>
          <a:ext cx="2641600" cy="96202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GENERAL VARIABLE</a:t>
          </a:r>
          <a:endParaRPr lang="en-US" sz="2400" kern="1200" dirty="0"/>
        </a:p>
      </dsp:txBody>
      <dsp:txXfrm>
        <a:off x="2763672" y="2577468"/>
        <a:ext cx="2641600" cy="962025"/>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0918A70-D378-49FF-9E92-5DF446B1B208}">
      <dsp:nvSpPr>
        <dsp:cNvPr id="0" name=""/>
        <dsp:cNvSpPr/>
      </dsp:nvSpPr>
      <dsp:spPr>
        <a:xfrm>
          <a:off x="0" y="0"/>
          <a:ext cx="6912768" cy="4320480"/>
        </a:xfrm>
        <a:prstGeom prst="swooshArrow">
          <a:avLst>
            <a:gd name="adj1" fmla="val 25000"/>
            <a:gd name="adj2" fmla="val 25000"/>
          </a:avLst>
        </a:prstGeom>
        <a:solidFill>
          <a:schemeClr val="tx1">
            <a:lumMod val="65000"/>
            <a:lumOff val="35000"/>
          </a:schemeClr>
        </a:solidFill>
        <a:ln>
          <a:noFill/>
        </a:ln>
        <a:effectLst/>
      </dsp:spPr>
      <dsp:style>
        <a:lnRef idx="0">
          <a:scrgbClr r="0" g="0" b="0"/>
        </a:lnRef>
        <a:fillRef idx="1">
          <a:scrgbClr r="0" g="0" b="0"/>
        </a:fillRef>
        <a:effectRef idx="0">
          <a:scrgbClr r="0" g="0" b="0"/>
        </a:effectRef>
        <a:fontRef idx="minor"/>
      </dsp:style>
    </dsp:sp>
    <dsp:sp modelId="{B00FF037-0B89-4FE7-91E2-53A2DEE02182}">
      <dsp:nvSpPr>
        <dsp:cNvPr id="0" name=""/>
        <dsp:cNvSpPr/>
      </dsp:nvSpPr>
      <dsp:spPr>
        <a:xfrm>
          <a:off x="949929" y="2981995"/>
          <a:ext cx="179731" cy="17973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55A9EF-AE64-404B-94DA-D81B67B9550C}">
      <dsp:nvSpPr>
        <dsp:cNvPr id="0" name=""/>
        <dsp:cNvSpPr/>
      </dsp:nvSpPr>
      <dsp:spPr>
        <a:xfrm>
          <a:off x="1152132" y="3071861"/>
          <a:ext cx="1989715" cy="12486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36" tIns="0" rIns="0" bIns="0" numCol="1" spcCol="1270" anchor="t" anchorCtr="0">
          <a:noAutofit/>
        </a:bodyPr>
        <a:lstStyle/>
        <a:p>
          <a:pPr lvl="0" algn="l" defTabSz="889000">
            <a:lnSpc>
              <a:spcPct val="90000"/>
            </a:lnSpc>
            <a:spcBef>
              <a:spcPct val="0"/>
            </a:spcBef>
            <a:spcAft>
              <a:spcPct val="35000"/>
            </a:spcAft>
          </a:pPr>
          <a:r>
            <a:rPr lang="it-IT" sz="2000" b="1" kern="1200" dirty="0" smtClean="0">
              <a:solidFill>
                <a:srgbClr val="C00000"/>
              </a:solidFill>
            </a:rPr>
            <a:t>ONLY A SHELTER</a:t>
          </a:r>
          <a:endParaRPr lang="en-GB" sz="2000" b="1" kern="1200" dirty="0">
            <a:solidFill>
              <a:srgbClr val="C00000"/>
            </a:solidFill>
          </a:endParaRPr>
        </a:p>
      </dsp:txBody>
      <dsp:txXfrm>
        <a:off x="1152132" y="3071861"/>
        <a:ext cx="1989715" cy="1248618"/>
      </dsp:txXfrm>
    </dsp:sp>
    <dsp:sp modelId="{B9FD6819-F1B9-4179-AFA7-23D5667FC0DC}">
      <dsp:nvSpPr>
        <dsp:cNvPr id="0" name=""/>
        <dsp:cNvSpPr/>
      </dsp:nvSpPr>
      <dsp:spPr>
        <a:xfrm>
          <a:off x="2536409" y="1807688"/>
          <a:ext cx="324900" cy="3249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3353D1-0F28-475F-8A37-5280F7EB1F84}">
      <dsp:nvSpPr>
        <dsp:cNvPr id="0" name=""/>
        <dsp:cNvSpPr/>
      </dsp:nvSpPr>
      <dsp:spPr>
        <a:xfrm>
          <a:off x="2880328" y="2187627"/>
          <a:ext cx="2211532" cy="11089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2158" tIns="0" rIns="0" bIns="0" numCol="1" spcCol="1270" anchor="t" anchorCtr="0">
          <a:noAutofit/>
        </a:bodyPr>
        <a:lstStyle/>
        <a:p>
          <a:pPr lvl="0" algn="l" defTabSz="800100">
            <a:lnSpc>
              <a:spcPct val="90000"/>
            </a:lnSpc>
            <a:spcBef>
              <a:spcPct val="0"/>
            </a:spcBef>
            <a:spcAft>
              <a:spcPct val="35000"/>
            </a:spcAft>
          </a:pPr>
          <a:r>
            <a:rPr lang="en-GB" sz="1800" b="1" kern="1200" dirty="0" smtClean="0">
              <a:solidFill>
                <a:srgbClr val="C00000"/>
              </a:solidFill>
            </a:rPr>
            <a:t>INSTRUMENTAL ASSET &amp; STOCK RESERVE</a:t>
          </a:r>
          <a:endParaRPr lang="en-GB" sz="1800" b="1" kern="1200" dirty="0">
            <a:solidFill>
              <a:srgbClr val="C00000"/>
            </a:solidFill>
          </a:endParaRPr>
        </a:p>
      </dsp:txBody>
      <dsp:txXfrm>
        <a:off x="2880328" y="2187627"/>
        <a:ext cx="2211532" cy="1108961"/>
      </dsp:txXfrm>
    </dsp:sp>
    <dsp:sp modelId="{2390C1A8-A00A-44FE-9ACC-45F7922FCA26}">
      <dsp:nvSpPr>
        <dsp:cNvPr id="0" name=""/>
        <dsp:cNvSpPr/>
      </dsp:nvSpPr>
      <dsp:spPr>
        <a:xfrm>
          <a:off x="4444333" y="1093081"/>
          <a:ext cx="449329" cy="44932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8BA754-F6D1-40CB-9E4B-3E4E8A8C3F1B}">
      <dsp:nvSpPr>
        <dsp:cNvPr id="0" name=""/>
        <dsp:cNvSpPr/>
      </dsp:nvSpPr>
      <dsp:spPr>
        <a:xfrm>
          <a:off x="4896547" y="2193403"/>
          <a:ext cx="2085360" cy="21270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8091" tIns="0" rIns="0" bIns="0" numCol="1" spcCol="1270" anchor="t" anchorCtr="0">
          <a:noAutofit/>
        </a:bodyPr>
        <a:lstStyle/>
        <a:p>
          <a:pPr lvl="0" algn="l" defTabSz="889000">
            <a:lnSpc>
              <a:spcPct val="90000"/>
            </a:lnSpc>
            <a:spcBef>
              <a:spcPct val="0"/>
            </a:spcBef>
            <a:spcAft>
              <a:spcPct val="35000"/>
            </a:spcAft>
          </a:pPr>
          <a:r>
            <a:rPr lang="it-IT" sz="2000" b="1" kern="1200" dirty="0" smtClean="0">
              <a:solidFill>
                <a:srgbClr val="C00000"/>
              </a:solidFill>
            </a:rPr>
            <a:t>INCOME FACTOR</a:t>
          </a:r>
          <a:endParaRPr lang="en-GB" sz="2000" b="1" kern="1200" dirty="0">
            <a:solidFill>
              <a:srgbClr val="C00000"/>
            </a:solidFill>
          </a:endParaRPr>
        </a:p>
      </dsp:txBody>
      <dsp:txXfrm>
        <a:off x="4896547" y="2193403"/>
        <a:ext cx="2085360" cy="2127076"/>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Segnaposto data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50AE7433-65EF-43CF-9E09-EF7FBAF27393}" type="datetimeFigureOut">
              <a:rPr lang="en-US"/>
              <a:pPr>
                <a:defRPr/>
              </a:pPr>
              <a:t>6/26/2010</a:t>
            </a:fld>
            <a:endParaRPr lang="en-GB"/>
          </a:p>
        </p:txBody>
      </p:sp>
      <p:sp>
        <p:nvSpPr>
          <p:cNvPr id="4" name="Segnaposto piè di pagina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5" name="Segnaposto numero diapositiva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4A20AF30-387A-48B1-94A2-0DD0315B0AB7}" type="slidenum">
              <a:rPr lang="en-GB"/>
              <a:pPr>
                <a:defRPr/>
              </a:pPr>
              <a:t>‹N›</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Segnaposto data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13E2E1F8-66B5-41AB-84C5-733F1C4FD3EB}" type="datetimeFigureOut">
              <a:rPr lang="en-US"/>
              <a:pPr>
                <a:defRPr/>
              </a:pPr>
              <a:t>6/26/2010</a:t>
            </a:fld>
            <a:endParaRPr lang="en-US"/>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Segnaposto note 4"/>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en-US" noProof="0"/>
          </a:p>
        </p:txBody>
      </p:sp>
      <p:sp>
        <p:nvSpPr>
          <p:cNvPr id="6" name="Segnaposto piè di pagina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egnaposto numero diapositiva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0B078528-0B66-462C-8407-797168FB6798}" type="slidenum">
              <a:rPr lang="en-US"/>
              <a:pPr>
                <a:defRPr/>
              </a:pPr>
              <a:t>‹N›</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23555"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3556"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1D7F81A-7390-44C3-B191-93EEE7EF76C1}"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2771"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2772"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C6F6FFB-3444-4F58-8BDF-A0786DC9B87C}" type="slidenum">
              <a:rPr lang="en-US"/>
              <a:pPr fontAlgn="base">
                <a:spcBef>
                  <a:spcPct val="0"/>
                </a:spcBef>
                <a:spcAft>
                  <a:spcPct val="0"/>
                </a:spcAft>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3795"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3796"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5CAB541-42DC-466A-B0BD-C978C97E59F8}" type="slidenum">
              <a:rPr lang="en-US"/>
              <a:pPr fontAlgn="base">
                <a:spcBef>
                  <a:spcPct val="0"/>
                </a:spcBef>
                <a:spcAft>
                  <a:spcPct val="0"/>
                </a:spcAft>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4819"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4820"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72900E2-1F08-406B-A4E0-A822025666AC}" type="slidenum">
              <a:rPr lang="en-US"/>
              <a:pPr fontAlgn="base">
                <a:spcBef>
                  <a:spcPct val="0"/>
                </a:spcBef>
                <a:spcAft>
                  <a:spcPct val="0"/>
                </a:spcAft>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5843"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5844"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70FF565-9066-431F-B00F-FF929ADFB94D}" type="slidenum">
              <a:rPr lang="en-US"/>
              <a:pPr fontAlgn="base">
                <a:spcBef>
                  <a:spcPct val="0"/>
                </a:spcBef>
                <a:spcAft>
                  <a:spcPct val="0"/>
                </a:spcAft>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6867"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6868"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F44D321-2CB6-4D19-B85A-4ABB4663BD9D}" type="slidenum">
              <a:rPr lang="en-US"/>
              <a:pPr fontAlgn="base">
                <a:spcBef>
                  <a:spcPct val="0"/>
                </a:spcBef>
                <a:spcAft>
                  <a:spcPct val="0"/>
                </a:spcAft>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7891"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DF824CD-46A0-47A6-8DD2-7931A0CD8151}" type="slidenum">
              <a:rPr lang="en-US"/>
              <a:pPr fontAlgn="base">
                <a:spcBef>
                  <a:spcPct val="0"/>
                </a:spcBef>
                <a:spcAft>
                  <a:spcPct val="0"/>
                </a:spcAft>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8915"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8916"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A2C28C7-5573-4F4E-9E06-D66012675C27}" type="slidenum">
              <a:rPr lang="en-US"/>
              <a:pPr fontAlgn="base">
                <a:spcBef>
                  <a:spcPct val="0"/>
                </a:spcBef>
                <a:spcAft>
                  <a:spcPct val="0"/>
                </a:spcAft>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9939"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9940"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DE89B5E-C9F4-4E71-9132-0677E59C200D}" type="slidenum">
              <a:rPr lang="en-US"/>
              <a:pPr fontAlgn="base">
                <a:spcBef>
                  <a:spcPct val="0"/>
                </a:spcBef>
                <a:spcAft>
                  <a:spcPct val="0"/>
                </a:spcAft>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40963"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0964"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2450F2E-FD8A-4C01-A871-68FCC6FC3389}" type="slidenum">
              <a:rPr lang="en-US"/>
              <a:pPr fontAlgn="base">
                <a:spcBef>
                  <a:spcPct val="0"/>
                </a:spcBef>
                <a:spcAft>
                  <a:spcPct val="0"/>
                </a:spcAft>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41987"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1988"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704221B-C6D4-4796-87C1-E54D5FA98897}" type="slidenum">
              <a:rPr lang="en-US"/>
              <a:pPr fontAlgn="base">
                <a:spcBef>
                  <a:spcPct val="0"/>
                </a:spcBef>
                <a:spcAft>
                  <a:spcPct val="0"/>
                </a:spcAft>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24579"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4580"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0DCB38-3605-4522-BECE-085D07AB4ECD}" type="slidenum">
              <a:rPr lang="en-US"/>
              <a:pPr fontAlgn="base">
                <a:spcBef>
                  <a:spcPct val="0"/>
                </a:spcBef>
                <a:spcAft>
                  <a:spcPct val="0"/>
                </a:spcAft>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43011"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3012"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F46E091-8C4B-4D74-A805-E8393DE351C8}" type="slidenum">
              <a:rPr lang="en-US"/>
              <a:pPr fontAlgn="base">
                <a:spcBef>
                  <a:spcPct val="0"/>
                </a:spcBef>
                <a:spcAft>
                  <a:spcPct val="0"/>
                </a:spcAft>
              </a:pPr>
              <a:t>20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25603"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5604"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E98625F-DF50-4271-80DA-74B0BBD6E514}" type="slidenum">
              <a:rPr lang="en-US"/>
              <a:pPr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26627"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6628"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FEAC13C-0655-4CFD-9BAF-0366CEDFE7E0}" type="slidenum">
              <a:rPr lang="en-US"/>
              <a:pPr fontAlgn="base">
                <a:spcBef>
                  <a:spcPct val="0"/>
                </a:spcBef>
                <a:spcAft>
                  <a:spcPct val="0"/>
                </a:spcAft>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27651"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7652"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FC9863B-DEDE-4B8F-92C7-83D0EB2F74B6}" type="slidenum">
              <a:rPr lang="en-US"/>
              <a:pPr fontAlgn="base">
                <a:spcBef>
                  <a:spcPct val="0"/>
                </a:spcBef>
                <a:spcAft>
                  <a:spcPct val="0"/>
                </a:spcAft>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28675"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8676"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6C1FA8F-95D0-42A9-8B4F-86C59FC031DC}" type="slidenum">
              <a:rPr lang="en-US"/>
              <a:pPr fontAlgn="base">
                <a:spcBef>
                  <a:spcPct val="0"/>
                </a:spcBef>
                <a:spcAft>
                  <a:spcPct val="0"/>
                </a:spcAft>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29699"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9700"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55DC042-6FB4-4ED0-89AB-2CF5B2C91DBE}" type="slidenum">
              <a:rPr lang="en-US"/>
              <a:pPr fontAlgn="base">
                <a:spcBef>
                  <a:spcPct val="0"/>
                </a:spcBef>
                <a:spcAft>
                  <a:spcPct val="0"/>
                </a:spcAft>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0723"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0724"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6821A4F-0F9C-4F24-9869-E8007BAF9569}" type="slidenum">
              <a:rPr lang="en-US"/>
              <a:pPr fontAlgn="base">
                <a:spcBef>
                  <a:spcPct val="0"/>
                </a:spcBef>
                <a:spcAft>
                  <a:spcPct val="0"/>
                </a:spcAft>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1747"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1748"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A8C0863-76FC-45FE-8860-4640801389E3}" type="slidenum">
              <a:rPr lang="en-US"/>
              <a:pPr fontAlgn="base">
                <a:spcBef>
                  <a:spcPct val="0"/>
                </a:spcBef>
                <a:spcAft>
                  <a:spcPct val="0"/>
                </a:spcAft>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en-US"/>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a:p>
        </p:txBody>
      </p:sp>
      <p:sp>
        <p:nvSpPr>
          <p:cNvPr id="4" name="Segnaposto data 3"/>
          <p:cNvSpPr>
            <a:spLocks noGrp="1"/>
          </p:cNvSpPr>
          <p:nvPr>
            <p:ph type="dt" sz="half" idx="10"/>
          </p:nvPr>
        </p:nvSpPr>
        <p:spPr/>
        <p:txBody>
          <a:bodyPr/>
          <a:lstStyle>
            <a:lvl1pPr>
              <a:defRPr/>
            </a:lvl1pPr>
          </a:lstStyle>
          <a:p>
            <a:pPr>
              <a:defRPr/>
            </a:pPr>
            <a:fld id="{9C154730-5ADB-4CE2-8557-E860073EC729}" type="datetimeFigureOut">
              <a:rPr lang="en-US"/>
              <a:pPr>
                <a:defRPr/>
              </a:pPr>
              <a:t>6/26/2010</a:t>
            </a:fld>
            <a:endParaRPr lang="en-US"/>
          </a:p>
        </p:txBody>
      </p:sp>
      <p:sp>
        <p:nvSpPr>
          <p:cNvPr id="5" name="Segnaposto piè di pagina 4"/>
          <p:cNvSpPr>
            <a:spLocks noGrp="1"/>
          </p:cNvSpPr>
          <p:nvPr>
            <p:ph type="ftr" sz="quarter" idx="11"/>
          </p:nvPr>
        </p:nvSpPr>
        <p:spPr/>
        <p:txBody>
          <a:bodyPr/>
          <a:lstStyle>
            <a:lvl1pPr>
              <a:defRPr/>
            </a:lvl1pPr>
          </a:lstStyle>
          <a:p>
            <a:pPr>
              <a:defRPr/>
            </a:pPr>
            <a:endParaRPr lang="en-US"/>
          </a:p>
        </p:txBody>
      </p:sp>
      <p:sp>
        <p:nvSpPr>
          <p:cNvPr id="6" name="Segnaposto numero diapositiva 5"/>
          <p:cNvSpPr>
            <a:spLocks noGrp="1"/>
          </p:cNvSpPr>
          <p:nvPr>
            <p:ph type="sldNum" sz="quarter" idx="12"/>
          </p:nvPr>
        </p:nvSpPr>
        <p:spPr/>
        <p:txBody>
          <a:bodyPr/>
          <a:lstStyle>
            <a:lvl1pPr>
              <a:defRPr/>
            </a:lvl1pPr>
          </a:lstStyle>
          <a:p>
            <a:pPr>
              <a:defRPr/>
            </a:pPr>
            <a:fld id="{19E35979-7088-48F6-9B7D-ECB15E888F88}" type="slidenum">
              <a:rPr lang="en-US"/>
              <a:pPr>
                <a:defRPr/>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lvl1pPr>
              <a:defRPr/>
            </a:lvl1pPr>
          </a:lstStyle>
          <a:p>
            <a:pPr>
              <a:defRPr/>
            </a:pPr>
            <a:fld id="{BD66439D-4F9D-4CC9-BFBE-725C2081F363}" type="datetimeFigureOut">
              <a:rPr lang="en-US"/>
              <a:pPr>
                <a:defRPr/>
              </a:pPr>
              <a:t>6/26/2010</a:t>
            </a:fld>
            <a:endParaRPr lang="en-US"/>
          </a:p>
        </p:txBody>
      </p:sp>
      <p:sp>
        <p:nvSpPr>
          <p:cNvPr id="5" name="Segnaposto piè di pagina 4"/>
          <p:cNvSpPr>
            <a:spLocks noGrp="1"/>
          </p:cNvSpPr>
          <p:nvPr>
            <p:ph type="ftr" sz="quarter" idx="11"/>
          </p:nvPr>
        </p:nvSpPr>
        <p:spPr/>
        <p:txBody>
          <a:bodyPr/>
          <a:lstStyle>
            <a:lvl1pPr>
              <a:defRPr/>
            </a:lvl1pPr>
          </a:lstStyle>
          <a:p>
            <a:pPr>
              <a:defRPr/>
            </a:pPr>
            <a:endParaRPr lang="en-US"/>
          </a:p>
        </p:txBody>
      </p:sp>
      <p:sp>
        <p:nvSpPr>
          <p:cNvPr id="6" name="Segnaposto numero diapositiva 5"/>
          <p:cNvSpPr>
            <a:spLocks noGrp="1"/>
          </p:cNvSpPr>
          <p:nvPr>
            <p:ph type="sldNum" sz="quarter" idx="12"/>
          </p:nvPr>
        </p:nvSpPr>
        <p:spPr/>
        <p:txBody>
          <a:bodyPr/>
          <a:lstStyle>
            <a:lvl1pPr>
              <a:defRPr/>
            </a:lvl1pPr>
          </a:lstStyle>
          <a:p>
            <a:pPr>
              <a:defRPr/>
            </a:pPr>
            <a:fld id="{1DAF9504-590D-48A7-B0E6-340253C5BE4E}" type="slidenum">
              <a:rPr lang="en-US"/>
              <a:pPr>
                <a:defRPr/>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lvl1pPr>
              <a:defRPr/>
            </a:lvl1pPr>
          </a:lstStyle>
          <a:p>
            <a:pPr>
              <a:defRPr/>
            </a:pPr>
            <a:fld id="{0B26F1DE-5F71-4904-BE1D-0827C92021B5}" type="datetimeFigureOut">
              <a:rPr lang="en-US"/>
              <a:pPr>
                <a:defRPr/>
              </a:pPr>
              <a:t>6/26/2010</a:t>
            </a:fld>
            <a:endParaRPr lang="en-US"/>
          </a:p>
        </p:txBody>
      </p:sp>
      <p:sp>
        <p:nvSpPr>
          <p:cNvPr id="5" name="Segnaposto piè di pagina 4"/>
          <p:cNvSpPr>
            <a:spLocks noGrp="1"/>
          </p:cNvSpPr>
          <p:nvPr>
            <p:ph type="ftr" sz="quarter" idx="11"/>
          </p:nvPr>
        </p:nvSpPr>
        <p:spPr/>
        <p:txBody>
          <a:bodyPr/>
          <a:lstStyle>
            <a:lvl1pPr>
              <a:defRPr/>
            </a:lvl1pPr>
          </a:lstStyle>
          <a:p>
            <a:pPr>
              <a:defRPr/>
            </a:pPr>
            <a:endParaRPr lang="en-US"/>
          </a:p>
        </p:txBody>
      </p:sp>
      <p:sp>
        <p:nvSpPr>
          <p:cNvPr id="6" name="Segnaposto numero diapositiva 5"/>
          <p:cNvSpPr>
            <a:spLocks noGrp="1"/>
          </p:cNvSpPr>
          <p:nvPr>
            <p:ph type="sldNum" sz="quarter" idx="12"/>
          </p:nvPr>
        </p:nvSpPr>
        <p:spPr/>
        <p:txBody>
          <a:bodyPr/>
          <a:lstStyle>
            <a:lvl1pPr>
              <a:defRPr/>
            </a:lvl1pPr>
          </a:lstStyle>
          <a:p>
            <a:pPr>
              <a:defRPr/>
            </a:pPr>
            <a:fld id="{C538FB2F-9F83-4711-AC3C-5730C816E7B9}" type="slidenum">
              <a:rPr lang="en-US"/>
              <a:pPr>
                <a:defRPr/>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lvl1pPr>
              <a:defRPr/>
            </a:lvl1pPr>
          </a:lstStyle>
          <a:p>
            <a:pPr>
              <a:defRPr/>
            </a:pPr>
            <a:fld id="{ECB79090-4CBB-486E-8941-4F23194AE558}" type="datetimeFigureOut">
              <a:rPr lang="en-US"/>
              <a:pPr>
                <a:defRPr/>
              </a:pPr>
              <a:t>6/26/2010</a:t>
            </a:fld>
            <a:endParaRPr lang="en-US"/>
          </a:p>
        </p:txBody>
      </p:sp>
      <p:sp>
        <p:nvSpPr>
          <p:cNvPr id="5" name="Segnaposto piè di pagina 4"/>
          <p:cNvSpPr>
            <a:spLocks noGrp="1"/>
          </p:cNvSpPr>
          <p:nvPr>
            <p:ph type="ftr" sz="quarter" idx="11"/>
          </p:nvPr>
        </p:nvSpPr>
        <p:spPr/>
        <p:txBody>
          <a:bodyPr/>
          <a:lstStyle>
            <a:lvl1pPr>
              <a:defRPr/>
            </a:lvl1pPr>
          </a:lstStyle>
          <a:p>
            <a:pPr>
              <a:defRPr/>
            </a:pPr>
            <a:endParaRPr lang="en-US"/>
          </a:p>
        </p:txBody>
      </p:sp>
      <p:sp>
        <p:nvSpPr>
          <p:cNvPr id="6" name="Segnaposto numero diapositiva 5"/>
          <p:cNvSpPr>
            <a:spLocks noGrp="1"/>
          </p:cNvSpPr>
          <p:nvPr>
            <p:ph type="sldNum" sz="quarter" idx="12"/>
          </p:nvPr>
        </p:nvSpPr>
        <p:spPr/>
        <p:txBody>
          <a:bodyPr/>
          <a:lstStyle>
            <a:lvl1pPr>
              <a:defRPr/>
            </a:lvl1pPr>
          </a:lstStyle>
          <a:p>
            <a:pPr>
              <a:defRPr/>
            </a:pPr>
            <a:fld id="{00239810-13C8-4F60-8BAC-FCAA4EACC11D}" type="slidenum">
              <a:rPr lang="en-US"/>
              <a:pPr>
                <a:defRPr/>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en-US"/>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5B3D15B2-C675-46CE-B040-634250A052D0}" type="datetimeFigureOut">
              <a:rPr lang="en-US"/>
              <a:pPr>
                <a:defRPr/>
              </a:pPr>
              <a:t>6/26/2010</a:t>
            </a:fld>
            <a:endParaRPr lang="en-US"/>
          </a:p>
        </p:txBody>
      </p:sp>
      <p:sp>
        <p:nvSpPr>
          <p:cNvPr id="5" name="Segnaposto piè di pagina 4"/>
          <p:cNvSpPr>
            <a:spLocks noGrp="1"/>
          </p:cNvSpPr>
          <p:nvPr>
            <p:ph type="ftr" sz="quarter" idx="11"/>
          </p:nvPr>
        </p:nvSpPr>
        <p:spPr/>
        <p:txBody>
          <a:bodyPr/>
          <a:lstStyle>
            <a:lvl1pPr>
              <a:defRPr/>
            </a:lvl1pPr>
          </a:lstStyle>
          <a:p>
            <a:pPr>
              <a:defRPr/>
            </a:pPr>
            <a:endParaRPr lang="en-US"/>
          </a:p>
        </p:txBody>
      </p:sp>
      <p:sp>
        <p:nvSpPr>
          <p:cNvPr id="6" name="Segnaposto numero diapositiva 5"/>
          <p:cNvSpPr>
            <a:spLocks noGrp="1"/>
          </p:cNvSpPr>
          <p:nvPr>
            <p:ph type="sldNum" sz="quarter" idx="12"/>
          </p:nvPr>
        </p:nvSpPr>
        <p:spPr/>
        <p:txBody>
          <a:bodyPr/>
          <a:lstStyle>
            <a:lvl1pPr>
              <a:defRPr/>
            </a:lvl1pPr>
          </a:lstStyle>
          <a:p>
            <a:pPr>
              <a:defRPr/>
            </a:pPr>
            <a:fld id="{299A56ED-07E5-4B57-9EA9-12D9EF24F76B}" type="slidenum">
              <a:rPr lang="en-US"/>
              <a:pPr>
                <a:defRPr/>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3"/>
          <p:cNvSpPr>
            <a:spLocks noGrp="1"/>
          </p:cNvSpPr>
          <p:nvPr>
            <p:ph type="dt" sz="half" idx="10"/>
          </p:nvPr>
        </p:nvSpPr>
        <p:spPr/>
        <p:txBody>
          <a:bodyPr/>
          <a:lstStyle>
            <a:lvl1pPr>
              <a:defRPr/>
            </a:lvl1pPr>
          </a:lstStyle>
          <a:p>
            <a:pPr>
              <a:defRPr/>
            </a:pPr>
            <a:fld id="{CA94946E-53B7-4AE0-9512-F5EE11E7AD08}" type="datetimeFigureOut">
              <a:rPr lang="en-US"/>
              <a:pPr>
                <a:defRPr/>
              </a:pPr>
              <a:t>6/26/2010</a:t>
            </a:fld>
            <a:endParaRPr lang="en-US"/>
          </a:p>
        </p:txBody>
      </p:sp>
      <p:sp>
        <p:nvSpPr>
          <p:cNvPr id="6" name="Segnaposto piè di pagina 4"/>
          <p:cNvSpPr>
            <a:spLocks noGrp="1"/>
          </p:cNvSpPr>
          <p:nvPr>
            <p:ph type="ftr" sz="quarter" idx="11"/>
          </p:nvPr>
        </p:nvSpPr>
        <p:spPr/>
        <p:txBody>
          <a:bodyPr/>
          <a:lstStyle>
            <a:lvl1pPr>
              <a:defRPr/>
            </a:lvl1pPr>
          </a:lstStyle>
          <a:p>
            <a:pPr>
              <a:defRPr/>
            </a:pPr>
            <a:endParaRPr lang="en-US"/>
          </a:p>
        </p:txBody>
      </p:sp>
      <p:sp>
        <p:nvSpPr>
          <p:cNvPr id="7" name="Segnaposto numero diapositiva 5"/>
          <p:cNvSpPr>
            <a:spLocks noGrp="1"/>
          </p:cNvSpPr>
          <p:nvPr>
            <p:ph type="sldNum" sz="quarter" idx="12"/>
          </p:nvPr>
        </p:nvSpPr>
        <p:spPr/>
        <p:txBody>
          <a:bodyPr/>
          <a:lstStyle>
            <a:lvl1pPr>
              <a:defRPr/>
            </a:lvl1pPr>
          </a:lstStyle>
          <a:p>
            <a:pPr>
              <a:defRPr/>
            </a:pPr>
            <a:fld id="{6738AADF-7B62-4D1A-95C0-084C79F3E68F}" type="slidenum">
              <a:rPr lang="en-US"/>
              <a:pPr>
                <a:defRPr/>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data 3"/>
          <p:cNvSpPr>
            <a:spLocks noGrp="1"/>
          </p:cNvSpPr>
          <p:nvPr>
            <p:ph type="dt" sz="half" idx="10"/>
          </p:nvPr>
        </p:nvSpPr>
        <p:spPr/>
        <p:txBody>
          <a:bodyPr/>
          <a:lstStyle>
            <a:lvl1pPr>
              <a:defRPr/>
            </a:lvl1pPr>
          </a:lstStyle>
          <a:p>
            <a:pPr>
              <a:defRPr/>
            </a:pPr>
            <a:fld id="{DBAAE9D4-CB59-41EF-A039-79497451C64C}" type="datetimeFigureOut">
              <a:rPr lang="en-US"/>
              <a:pPr>
                <a:defRPr/>
              </a:pPr>
              <a:t>6/26/2010</a:t>
            </a:fld>
            <a:endParaRPr lang="en-US"/>
          </a:p>
        </p:txBody>
      </p:sp>
      <p:sp>
        <p:nvSpPr>
          <p:cNvPr id="8" name="Segnaposto piè di pagina 4"/>
          <p:cNvSpPr>
            <a:spLocks noGrp="1"/>
          </p:cNvSpPr>
          <p:nvPr>
            <p:ph type="ftr" sz="quarter" idx="11"/>
          </p:nvPr>
        </p:nvSpPr>
        <p:spPr/>
        <p:txBody>
          <a:bodyPr/>
          <a:lstStyle>
            <a:lvl1pPr>
              <a:defRPr/>
            </a:lvl1pPr>
          </a:lstStyle>
          <a:p>
            <a:pPr>
              <a:defRPr/>
            </a:pPr>
            <a:endParaRPr lang="en-US"/>
          </a:p>
        </p:txBody>
      </p:sp>
      <p:sp>
        <p:nvSpPr>
          <p:cNvPr id="9" name="Segnaposto numero diapositiva 5"/>
          <p:cNvSpPr>
            <a:spLocks noGrp="1"/>
          </p:cNvSpPr>
          <p:nvPr>
            <p:ph type="sldNum" sz="quarter" idx="12"/>
          </p:nvPr>
        </p:nvSpPr>
        <p:spPr/>
        <p:txBody>
          <a:bodyPr/>
          <a:lstStyle>
            <a:lvl1pPr>
              <a:defRPr/>
            </a:lvl1pPr>
          </a:lstStyle>
          <a:p>
            <a:pPr>
              <a:defRPr/>
            </a:pPr>
            <a:fld id="{A7704746-A852-4423-B1F3-588FA8C6AEC4}" type="slidenum">
              <a:rPr lang="en-US"/>
              <a:pPr>
                <a:defRPr/>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data 3"/>
          <p:cNvSpPr>
            <a:spLocks noGrp="1"/>
          </p:cNvSpPr>
          <p:nvPr>
            <p:ph type="dt" sz="half" idx="10"/>
          </p:nvPr>
        </p:nvSpPr>
        <p:spPr/>
        <p:txBody>
          <a:bodyPr/>
          <a:lstStyle>
            <a:lvl1pPr>
              <a:defRPr/>
            </a:lvl1pPr>
          </a:lstStyle>
          <a:p>
            <a:pPr>
              <a:defRPr/>
            </a:pPr>
            <a:fld id="{412CD116-929A-4649-821C-BE55C04F1326}" type="datetimeFigureOut">
              <a:rPr lang="en-US"/>
              <a:pPr>
                <a:defRPr/>
              </a:pPr>
              <a:t>6/26/2010</a:t>
            </a:fld>
            <a:endParaRPr lang="en-US"/>
          </a:p>
        </p:txBody>
      </p:sp>
      <p:sp>
        <p:nvSpPr>
          <p:cNvPr id="4" name="Segnaposto piè di pagina 4"/>
          <p:cNvSpPr>
            <a:spLocks noGrp="1"/>
          </p:cNvSpPr>
          <p:nvPr>
            <p:ph type="ftr" sz="quarter" idx="11"/>
          </p:nvPr>
        </p:nvSpPr>
        <p:spPr/>
        <p:txBody>
          <a:bodyPr/>
          <a:lstStyle>
            <a:lvl1pPr>
              <a:defRPr/>
            </a:lvl1pPr>
          </a:lstStyle>
          <a:p>
            <a:pPr>
              <a:defRPr/>
            </a:pPr>
            <a:endParaRPr lang="en-US"/>
          </a:p>
        </p:txBody>
      </p:sp>
      <p:sp>
        <p:nvSpPr>
          <p:cNvPr id="5" name="Segnaposto numero diapositiva 5"/>
          <p:cNvSpPr>
            <a:spLocks noGrp="1"/>
          </p:cNvSpPr>
          <p:nvPr>
            <p:ph type="sldNum" sz="quarter" idx="12"/>
          </p:nvPr>
        </p:nvSpPr>
        <p:spPr/>
        <p:txBody>
          <a:bodyPr/>
          <a:lstStyle>
            <a:lvl1pPr>
              <a:defRPr/>
            </a:lvl1pPr>
          </a:lstStyle>
          <a:p>
            <a:pPr>
              <a:defRPr/>
            </a:pPr>
            <a:fld id="{C5382ADB-3794-44CD-B095-CAF6E6DE8469}" type="slidenum">
              <a:rPr lang="en-US"/>
              <a:pPr>
                <a:defRPr/>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A8CC459F-1412-4E22-BDFB-62F49CA02A97}" type="datetimeFigureOut">
              <a:rPr lang="en-US"/>
              <a:pPr>
                <a:defRPr/>
              </a:pPr>
              <a:t>6/26/2010</a:t>
            </a:fld>
            <a:endParaRPr lang="en-US"/>
          </a:p>
        </p:txBody>
      </p:sp>
      <p:sp>
        <p:nvSpPr>
          <p:cNvPr id="3" name="Segnaposto piè di pagina 4"/>
          <p:cNvSpPr>
            <a:spLocks noGrp="1"/>
          </p:cNvSpPr>
          <p:nvPr>
            <p:ph type="ftr" sz="quarter" idx="11"/>
          </p:nvPr>
        </p:nvSpPr>
        <p:spPr/>
        <p:txBody>
          <a:bodyPr/>
          <a:lstStyle>
            <a:lvl1pPr>
              <a:defRPr/>
            </a:lvl1pPr>
          </a:lstStyle>
          <a:p>
            <a:pPr>
              <a:defRPr/>
            </a:pPr>
            <a:endParaRPr lang="en-US"/>
          </a:p>
        </p:txBody>
      </p:sp>
      <p:sp>
        <p:nvSpPr>
          <p:cNvPr id="4" name="Segnaposto numero diapositiva 5"/>
          <p:cNvSpPr>
            <a:spLocks noGrp="1"/>
          </p:cNvSpPr>
          <p:nvPr>
            <p:ph type="sldNum" sz="quarter" idx="12"/>
          </p:nvPr>
        </p:nvSpPr>
        <p:spPr/>
        <p:txBody>
          <a:bodyPr/>
          <a:lstStyle>
            <a:lvl1pPr>
              <a:defRPr/>
            </a:lvl1pPr>
          </a:lstStyle>
          <a:p>
            <a:pPr>
              <a:defRPr/>
            </a:pPr>
            <a:fld id="{006C1703-B5B0-45DD-8932-375F31CE19BF}" type="slidenum">
              <a:rPr lang="en-US"/>
              <a:pPr>
                <a:defRPr/>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en-US"/>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2CADC2B8-9FB1-4DC0-B817-43200808A75D}" type="datetimeFigureOut">
              <a:rPr lang="en-US"/>
              <a:pPr>
                <a:defRPr/>
              </a:pPr>
              <a:t>6/26/2010</a:t>
            </a:fld>
            <a:endParaRPr lang="en-US"/>
          </a:p>
        </p:txBody>
      </p:sp>
      <p:sp>
        <p:nvSpPr>
          <p:cNvPr id="6" name="Segnaposto piè di pagina 4"/>
          <p:cNvSpPr>
            <a:spLocks noGrp="1"/>
          </p:cNvSpPr>
          <p:nvPr>
            <p:ph type="ftr" sz="quarter" idx="11"/>
          </p:nvPr>
        </p:nvSpPr>
        <p:spPr/>
        <p:txBody>
          <a:bodyPr/>
          <a:lstStyle>
            <a:lvl1pPr>
              <a:defRPr/>
            </a:lvl1pPr>
          </a:lstStyle>
          <a:p>
            <a:pPr>
              <a:defRPr/>
            </a:pPr>
            <a:endParaRPr lang="en-US"/>
          </a:p>
        </p:txBody>
      </p:sp>
      <p:sp>
        <p:nvSpPr>
          <p:cNvPr id="7" name="Segnaposto numero diapositiva 5"/>
          <p:cNvSpPr>
            <a:spLocks noGrp="1"/>
          </p:cNvSpPr>
          <p:nvPr>
            <p:ph type="sldNum" sz="quarter" idx="12"/>
          </p:nvPr>
        </p:nvSpPr>
        <p:spPr/>
        <p:txBody>
          <a:bodyPr/>
          <a:lstStyle>
            <a:lvl1pPr>
              <a:defRPr/>
            </a:lvl1pPr>
          </a:lstStyle>
          <a:p>
            <a:pPr>
              <a:defRPr/>
            </a:pPr>
            <a:fld id="{2730FA47-50EF-4140-8856-74E6D6BFC5C3}" type="slidenum">
              <a:rPr lang="en-US"/>
              <a:pPr>
                <a:defRPr/>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en-US"/>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531E0ADB-C18C-47EB-8742-9BFFA2E9F055}" type="datetimeFigureOut">
              <a:rPr lang="en-US"/>
              <a:pPr>
                <a:defRPr/>
              </a:pPr>
              <a:t>6/26/2010</a:t>
            </a:fld>
            <a:endParaRPr lang="en-US"/>
          </a:p>
        </p:txBody>
      </p:sp>
      <p:sp>
        <p:nvSpPr>
          <p:cNvPr id="6" name="Segnaposto piè di pagina 4"/>
          <p:cNvSpPr>
            <a:spLocks noGrp="1"/>
          </p:cNvSpPr>
          <p:nvPr>
            <p:ph type="ftr" sz="quarter" idx="11"/>
          </p:nvPr>
        </p:nvSpPr>
        <p:spPr/>
        <p:txBody>
          <a:bodyPr/>
          <a:lstStyle>
            <a:lvl1pPr>
              <a:defRPr/>
            </a:lvl1pPr>
          </a:lstStyle>
          <a:p>
            <a:pPr>
              <a:defRPr/>
            </a:pPr>
            <a:endParaRPr lang="en-US"/>
          </a:p>
        </p:txBody>
      </p:sp>
      <p:sp>
        <p:nvSpPr>
          <p:cNvPr id="7" name="Segnaposto numero diapositiva 5"/>
          <p:cNvSpPr>
            <a:spLocks noGrp="1"/>
          </p:cNvSpPr>
          <p:nvPr>
            <p:ph type="sldNum" sz="quarter" idx="12"/>
          </p:nvPr>
        </p:nvSpPr>
        <p:spPr/>
        <p:txBody>
          <a:bodyPr/>
          <a:lstStyle>
            <a:lvl1pPr>
              <a:defRPr/>
            </a:lvl1pPr>
          </a:lstStyle>
          <a:p>
            <a:pPr>
              <a:defRPr/>
            </a:pPr>
            <a:fld id="{F9EDEE21-37C3-481E-9743-655DC0622B92}" type="slidenum">
              <a:rPr lang="en-US"/>
              <a:pPr>
                <a:defRPr/>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endParaRPr lang="en-US" smtClean="0"/>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66B94DBB-BDE0-4F6A-959B-063041310DB4}" type="datetimeFigureOut">
              <a:rPr lang="en-US"/>
              <a:pPr>
                <a:defRPr/>
              </a:pPr>
              <a:t>6/26/2010</a:t>
            </a:fld>
            <a:endParaRPr lang="en-US"/>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8E27274D-2C46-44CA-8209-7CFE9351EF57}" type="slidenum">
              <a:rPr lang="en-US"/>
              <a:pPr>
                <a:defRPr/>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stefania.sabatino@polito.it"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hyperlink" Target="mailto:luisa.ingaramo@polito.it"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4.jpeg"/><Relationship Id="rId7" Type="http://schemas.openxmlformats.org/officeDocument/2006/relationships/diagramQuickStyle" Target="../diagrams/quickStyle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5.jpeg"/><Relationship Id="rId9" Type="http://schemas.microsoft.com/office/2007/relationships/diagramDrawing" Target="../diagrams/drawing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755650" y="188913"/>
            <a:ext cx="8064500" cy="1754187"/>
          </a:xfrm>
          <a:prstGeom prst="rect">
            <a:avLst/>
          </a:prstGeom>
          <a:noFill/>
        </p:spPr>
        <p:txBody>
          <a:bodyPr>
            <a:spAutoFit/>
          </a:bodyPr>
          <a:lstStyle/>
          <a:p>
            <a:pPr algn="r" fontAlgn="auto">
              <a:spcBef>
                <a:spcPts val="0"/>
              </a:spcBef>
              <a:spcAft>
                <a:spcPts val="0"/>
              </a:spcAft>
              <a:defRPr/>
            </a:pPr>
            <a:r>
              <a:rPr lang="en-US" sz="5400" b="1" dirty="0">
                <a:solidFill>
                  <a:schemeClr val="tx2">
                    <a:lumMod val="60000"/>
                    <a:lumOff val="40000"/>
                  </a:schemeClr>
                </a:solidFill>
                <a:latin typeface="+mn-lt"/>
                <a:cs typeface="+mn-cs"/>
              </a:rPr>
              <a:t>THE IMPAIRMENT RISK OF CORPORATE PROPERTIES</a:t>
            </a:r>
            <a:endParaRPr lang="en-US" sz="5400" b="1" dirty="0">
              <a:solidFill>
                <a:schemeClr val="tx2">
                  <a:lumMod val="60000"/>
                  <a:lumOff val="40000"/>
                </a:schemeClr>
              </a:solidFill>
              <a:latin typeface="+mn-lt"/>
              <a:cs typeface="+mn-cs"/>
            </a:endParaRPr>
          </a:p>
        </p:txBody>
      </p:sp>
      <p:sp>
        <p:nvSpPr>
          <p:cNvPr id="5" name="CasellaDiTesto 4"/>
          <p:cNvSpPr txBox="1"/>
          <p:nvPr/>
        </p:nvSpPr>
        <p:spPr>
          <a:xfrm>
            <a:off x="2700338" y="1916113"/>
            <a:ext cx="6264275" cy="1816100"/>
          </a:xfrm>
          <a:prstGeom prst="rect">
            <a:avLst/>
          </a:prstGeom>
          <a:noFill/>
        </p:spPr>
        <p:txBody>
          <a:bodyPr>
            <a:spAutoFit/>
          </a:bodyPr>
          <a:lstStyle/>
          <a:p>
            <a:pPr algn="r" fontAlgn="auto">
              <a:spcBef>
                <a:spcPts val="0"/>
              </a:spcBef>
              <a:spcAft>
                <a:spcPts val="0"/>
              </a:spcAft>
              <a:defRPr/>
            </a:pPr>
            <a:r>
              <a:rPr lang="en-US" sz="2800" b="1" dirty="0">
                <a:solidFill>
                  <a:schemeClr val="tx1">
                    <a:lumMod val="50000"/>
                    <a:lumOff val="50000"/>
                  </a:schemeClr>
                </a:solidFill>
                <a:latin typeface="+mn-lt"/>
                <a:cs typeface="+mn-cs"/>
              </a:rPr>
              <a:t>Strategic and operational approaches to analyze some mismatches between the physical and the economical function of the buildings </a:t>
            </a:r>
            <a:endParaRPr lang="en-US" sz="2800" b="1" dirty="0">
              <a:solidFill>
                <a:schemeClr val="tx1">
                  <a:lumMod val="50000"/>
                  <a:lumOff val="50000"/>
                </a:schemeClr>
              </a:solidFill>
              <a:latin typeface="+mn-lt"/>
              <a:cs typeface="+mn-cs"/>
            </a:endParaRPr>
          </a:p>
        </p:txBody>
      </p:sp>
      <p:pic>
        <p:nvPicPr>
          <p:cNvPr id="2052" name="Picture 2"/>
          <p:cNvPicPr>
            <a:picLocks noChangeAspect="1" noChangeArrowheads="1"/>
          </p:cNvPicPr>
          <p:nvPr/>
        </p:nvPicPr>
        <p:blipFill>
          <a:blip r:embed="rId3" cstate="print"/>
          <a:srcRect/>
          <a:stretch>
            <a:fillRect/>
          </a:stretch>
        </p:blipFill>
        <p:spPr bwMode="auto">
          <a:xfrm>
            <a:off x="428625" y="5715000"/>
            <a:ext cx="2152650" cy="866775"/>
          </a:xfrm>
          <a:prstGeom prst="rect">
            <a:avLst/>
          </a:prstGeom>
          <a:noFill/>
          <a:ln w="9525">
            <a:noFill/>
            <a:miter lim="800000"/>
            <a:headEnd/>
            <a:tailEnd/>
          </a:ln>
        </p:spPr>
      </p:pic>
      <p:pic>
        <p:nvPicPr>
          <p:cNvPr id="2053" name="Picture 3"/>
          <p:cNvPicPr>
            <a:picLocks noChangeAspect="1" noChangeArrowheads="1"/>
          </p:cNvPicPr>
          <p:nvPr/>
        </p:nvPicPr>
        <p:blipFill>
          <a:blip r:embed="rId4" cstate="print"/>
          <a:srcRect/>
          <a:stretch>
            <a:fillRect/>
          </a:stretch>
        </p:blipFill>
        <p:spPr bwMode="auto">
          <a:xfrm>
            <a:off x="6357938" y="5929313"/>
            <a:ext cx="1304925" cy="409575"/>
          </a:xfrm>
          <a:prstGeom prst="rect">
            <a:avLst/>
          </a:prstGeom>
          <a:noFill/>
          <a:ln w="9525">
            <a:noFill/>
            <a:miter lim="800000"/>
            <a:headEnd/>
            <a:tailEnd/>
          </a:ln>
        </p:spPr>
      </p:pic>
      <p:pic>
        <p:nvPicPr>
          <p:cNvPr id="2054" name="Picture 4"/>
          <p:cNvPicPr>
            <a:picLocks noChangeAspect="1" noChangeArrowheads="1"/>
          </p:cNvPicPr>
          <p:nvPr/>
        </p:nvPicPr>
        <p:blipFill>
          <a:blip r:embed="rId5" cstate="print"/>
          <a:srcRect/>
          <a:stretch>
            <a:fillRect/>
          </a:stretch>
        </p:blipFill>
        <p:spPr bwMode="auto">
          <a:xfrm>
            <a:off x="7786688" y="6000750"/>
            <a:ext cx="895350" cy="514350"/>
          </a:xfrm>
          <a:prstGeom prst="rect">
            <a:avLst/>
          </a:prstGeom>
          <a:noFill/>
          <a:ln w="9525">
            <a:noFill/>
            <a:miter lim="800000"/>
            <a:headEnd/>
            <a:tailEnd/>
          </a:ln>
        </p:spPr>
      </p:pic>
      <p:sp>
        <p:nvSpPr>
          <p:cNvPr id="2055" name="Segnaposto numero diapositiva 8"/>
          <p:cNvSpPr txBox="1">
            <a:spLocks noGrp="1"/>
          </p:cNvSpPr>
          <p:nvPr/>
        </p:nvSpPr>
        <p:spPr bwMode="auto">
          <a:xfrm>
            <a:off x="6553200" y="6421438"/>
            <a:ext cx="2133600" cy="365125"/>
          </a:xfrm>
          <a:prstGeom prst="rect">
            <a:avLst/>
          </a:prstGeom>
          <a:noFill/>
          <a:ln w="9525">
            <a:noFill/>
            <a:miter lim="800000"/>
            <a:headEnd/>
            <a:tailEnd/>
          </a:ln>
        </p:spPr>
        <p:txBody>
          <a:bodyPr anchor="ctr"/>
          <a:lstStyle/>
          <a:p>
            <a:pPr algn="r"/>
            <a:fld id="{8C6CEE4A-3651-4819-8F56-AA86948AF9CC}" type="slidenum">
              <a:rPr lang="it-IT" sz="1200">
                <a:solidFill>
                  <a:srgbClr val="898989"/>
                </a:solidFill>
                <a:latin typeface="Calibri" pitchFamily="34" charset="0"/>
              </a:rPr>
              <a:pPr algn="r"/>
              <a:t>1</a:t>
            </a:fld>
            <a:endParaRPr lang="it-IT"/>
          </a:p>
        </p:txBody>
      </p:sp>
      <p:sp>
        <p:nvSpPr>
          <p:cNvPr id="2056" name="Segnaposto piè di pagina 9"/>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it-IT" sz="2000" b="1">
                <a:latin typeface="Calibri" pitchFamily="34" charset="0"/>
              </a:rPr>
              <a:t>26° june 2010</a:t>
            </a:r>
            <a:endParaRPr lang="it-IT"/>
          </a:p>
        </p:txBody>
      </p:sp>
      <p:sp>
        <p:nvSpPr>
          <p:cNvPr id="2057" name="CasellaDiTesto 12"/>
          <p:cNvSpPr txBox="1">
            <a:spLocks noChangeArrowheads="1"/>
          </p:cNvSpPr>
          <p:nvPr/>
        </p:nvSpPr>
        <p:spPr bwMode="auto">
          <a:xfrm>
            <a:off x="428625" y="3857625"/>
            <a:ext cx="8358188" cy="1200150"/>
          </a:xfrm>
          <a:prstGeom prst="rect">
            <a:avLst/>
          </a:prstGeom>
          <a:noFill/>
          <a:ln w="9525">
            <a:noFill/>
            <a:miter lim="800000"/>
            <a:headEnd/>
            <a:tailEnd/>
          </a:ln>
        </p:spPr>
        <p:txBody>
          <a:bodyPr>
            <a:spAutoFit/>
          </a:bodyPr>
          <a:lstStyle/>
          <a:p>
            <a:pPr algn="r"/>
            <a:r>
              <a:rPr lang="it-IT">
                <a:latin typeface="Calibri" pitchFamily="34" charset="0"/>
              </a:rPr>
              <a:t>Authors:</a:t>
            </a:r>
          </a:p>
          <a:p>
            <a:pPr algn="r"/>
            <a:r>
              <a:rPr lang="it-IT" b="1">
                <a:latin typeface="Calibri" pitchFamily="34" charset="0"/>
              </a:rPr>
              <a:t>arch. Luisa INGARAMO</a:t>
            </a:r>
          </a:p>
          <a:p>
            <a:pPr algn="r"/>
            <a:r>
              <a:rPr lang="it-IT" b="1">
                <a:latin typeface="Calibri" pitchFamily="34" charset="0"/>
              </a:rPr>
              <a:t>arch. Stefania SABATINO</a:t>
            </a:r>
          </a:p>
          <a:p>
            <a:endParaRPr lang="it-IT"/>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42875"/>
            <a:ext cx="8229600" cy="1143000"/>
          </a:xfrm>
        </p:spPr>
        <p:txBody>
          <a:bodyPr rtlCol="0">
            <a:normAutofit fontScale="90000"/>
          </a:bodyPr>
          <a:lstStyle/>
          <a:p>
            <a:pPr fontAlgn="auto">
              <a:spcAft>
                <a:spcPts val="0"/>
              </a:spcAft>
              <a:defRPr/>
            </a:pPr>
            <a:r>
              <a:rPr lang="en-US" b="1" dirty="0" smtClean="0"/>
              <a:t>THE ACCOUNTING VARIABLES TO  LOOK UPON AT BALANCE SHEET</a:t>
            </a:r>
            <a:endParaRPr lang="en-US" dirty="0"/>
          </a:p>
        </p:txBody>
      </p:sp>
      <p:sp>
        <p:nvSpPr>
          <p:cNvPr id="10" name="Angolo ripiegato 9"/>
          <p:cNvSpPr/>
          <p:nvPr/>
        </p:nvSpPr>
        <p:spPr>
          <a:xfrm>
            <a:off x="500063" y="1757363"/>
            <a:ext cx="6072187" cy="1643062"/>
          </a:xfrm>
          <a:prstGeom prst="foldedCorner">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2" name="CasellaDiTesto 11"/>
          <p:cNvSpPr txBox="1"/>
          <p:nvPr/>
        </p:nvSpPr>
        <p:spPr>
          <a:xfrm>
            <a:off x="1071563" y="1285875"/>
            <a:ext cx="4857750" cy="400050"/>
          </a:xfrm>
          <a:prstGeom prst="rect">
            <a:avLst/>
          </a:prstGeom>
          <a:noFill/>
        </p:spPr>
        <p:txBody>
          <a:bodyPr>
            <a:spAutoFit/>
          </a:bodyPr>
          <a:lstStyle/>
          <a:p>
            <a:pPr algn="ctr" fontAlgn="auto">
              <a:spcBef>
                <a:spcPts val="0"/>
              </a:spcBef>
              <a:spcAft>
                <a:spcPts val="0"/>
              </a:spcAft>
              <a:defRPr/>
            </a:pPr>
            <a:r>
              <a:rPr lang="it-IT" sz="2000" b="1" i="1" dirty="0">
                <a:solidFill>
                  <a:schemeClr val="tx2">
                    <a:lumMod val="60000"/>
                    <a:lumOff val="40000"/>
                  </a:schemeClr>
                </a:solidFill>
                <a:latin typeface="+mn-lt"/>
                <a:cs typeface="+mn-cs"/>
              </a:rPr>
              <a:t>ASSETS &amp; LIABILITIES ACCOUNT</a:t>
            </a:r>
            <a:endParaRPr lang="en-GB" sz="2000" b="1" i="1" dirty="0">
              <a:solidFill>
                <a:schemeClr val="tx2">
                  <a:lumMod val="60000"/>
                  <a:lumOff val="40000"/>
                </a:schemeClr>
              </a:solidFill>
              <a:latin typeface="+mn-lt"/>
              <a:cs typeface="+mn-cs"/>
            </a:endParaRPr>
          </a:p>
        </p:txBody>
      </p:sp>
      <p:sp>
        <p:nvSpPr>
          <p:cNvPr id="16" name="Freccia in su 15"/>
          <p:cNvSpPr/>
          <p:nvPr/>
        </p:nvSpPr>
        <p:spPr>
          <a:xfrm>
            <a:off x="571500" y="2111375"/>
            <a:ext cx="1714500" cy="238125"/>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1270" name="CasellaDiTesto 17"/>
          <p:cNvSpPr txBox="1">
            <a:spLocks noChangeArrowheads="1"/>
          </p:cNvSpPr>
          <p:nvPr/>
        </p:nvSpPr>
        <p:spPr bwMode="auto">
          <a:xfrm>
            <a:off x="625475" y="2276475"/>
            <a:ext cx="1714500" cy="646113"/>
          </a:xfrm>
          <a:prstGeom prst="rect">
            <a:avLst/>
          </a:prstGeom>
          <a:noFill/>
          <a:ln w="9525">
            <a:noFill/>
            <a:miter lim="800000"/>
            <a:headEnd/>
            <a:tailEnd/>
          </a:ln>
        </p:spPr>
        <p:txBody>
          <a:bodyPr>
            <a:spAutoFit/>
          </a:bodyPr>
          <a:lstStyle/>
          <a:p>
            <a:pPr algn="ctr"/>
            <a:r>
              <a:rPr lang="it-IT" b="1" i="1">
                <a:latin typeface="Calibri" pitchFamily="34" charset="0"/>
              </a:rPr>
              <a:t>Book value</a:t>
            </a:r>
            <a:endParaRPr lang="it-IT">
              <a:latin typeface="Calibri" pitchFamily="34" charset="0"/>
            </a:endParaRPr>
          </a:p>
          <a:p>
            <a:pPr algn="ctr"/>
            <a:endParaRPr lang="it-IT">
              <a:latin typeface="Calibri" pitchFamily="34" charset="0"/>
            </a:endParaRPr>
          </a:p>
        </p:txBody>
      </p:sp>
      <p:sp>
        <p:nvSpPr>
          <p:cNvPr id="11271" name="CasellaDiTesto 22"/>
          <p:cNvSpPr txBox="1">
            <a:spLocks noChangeArrowheads="1"/>
          </p:cNvSpPr>
          <p:nvPr/>
        </p:nvSpPr>
        <p:spPr bwMode="auto">
          <a:xfrm>
            <a:off x="2571750" y="2185988"/>
            <a:ext cx="1857375" cy="646112"/>
          </a:xfrm>
          <a:prstGeom prst="rect">
            <a:avLst/>
          </a:prstGeom>
          <a:noFill/>
          <a:ln w="9525">
            <a:noFill/>
            <a:miter lim="800000"/>
            <a:headEnd/>
            <a:tailEnd/>
          </a:ln>
        </p:spPr>
        <p:txBody>
          <a:bodyPr>
            <a:spAutoFit/>
          </a:bodyPr>
          <a:lstStyle/>
          <a:p>
            <a:r>
              <a:rPr lang="it-IT" b="1" i="1">
                <a:latin typeface="Calibri" pitchFamily="34" charset="0"/>
              </a:rPr>
              <a:t>Depreciation rate</a:t>
            </a:r>
            <a:endParaRPr lang="it-IT">
              <a:latin typeface="Calibri" pitchFamily="34" charset="0"/>
            </a:endParaRPr>
          </a:p>
          <a:p>
            <a:endParaRPr lang="it-IT">
              <a:latin typeface="Calibri" pitchFamily="34" charset="0"/>
            </a:endParaRPr>
          </a:p>
        </p:txBody>
      </p:sp>
      <p:sp>
        <p:nvSpPr>
          <p:cNvPr id="26" name="Freccia in su 25"/>
          <p:cNvSpPr/>
          <p:nvPr/>
        </p:nvSpPr>
        <p:spPr>
          <a:xfrm rot="10800000">
            <a:off x="2571750" y="1828800"/>
            <a:ext cx="1714500" cy="428625"/>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8" name="Angolo ripiegato 27"/>
          <p:cNvSpPr/>
          <p:nvPr/>
        </p:nvSpPr>
        <p:spPr>
          <a:xfrm>
            <a:off x="500063" y="3900488"/>
            <a:ext cx="4286250" cy="1643062"/>
          </a:xfrm>
          <a:prstGeom prst="foldedCorner">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1" name="Freccia in su 30"/>
          <p:cNvSpPr/>
          <p:nvPr/>
        </p:nvSpPr>
        <p:spPr>
          <a:xfrm rot="10800000" flipV="1">
            <a:off x="714375" y="4972050"/>
            <a:ext cx="1714500" cy="500063"/>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3" name="CasellaDiTesto 32"/>
          <p:cNvSpPr txBox="1"/>
          <p:nvPr/>
        </p:nvSpPr>
        <p:spPr>
          <a:xfrm>
            <a:off x="1000125" y="3429000"/>
            <a:ext cx="4857750" cy="400050"/>
          </a:xfrm>
          <a:prstGeom prst="rect">
            <a:avLst/>
          </a:prstGeom>
          <a:noFill/>
        </p:spPr>
        <p:txBody>
          <a:bodyPr>
            <a:spAutoFit/>
          </a:bodyPr>
          <a:lstStyle/>
          <a:p>
            <a:pPr algn="ctr" fontAlgn="auto">
              <a:spcBef>
                <a:spcPts val="0"/>
              </a:spcBef>
              <a:spcAft>
                <a:spcPts val="0"/>
              </a:spcAft>
              <a:defRPr/>
            </a:pPr>
            <a:r>
              <a:rPr lang="it-IT" sz="2000" b="1" i="1" dirty="0">
                <a:solidFill>
                  <a:schemeClr val="tx2">
                    <a:lumMod val="60000"/>
                    <a:lumOff val="40000"/>
                  </a:schemeClr>
                </a:solidFill>
                <a:latin typeface="+mn-lt"/>
                <a:cs typeface="+mn-cs"/>
              </a:rPr>
              <a:t>INCOME STATEMENT</a:t>
            </a:r>
            <a:endParaRPr lang="en-GB" sz="2000" b="1" i="1" dirty="0">
              <a:solidFill>
                <a:schemeClr val="tx2">
                  <a:lumMod val="60000"/>
                  <a:lumOff val="40000"/>
                </a:schemeClr>
              </a:solidFill>
              <a:latin typeface="+mn-lt"/>
              <a:cs typeface="+mn-cs"/>
            </a:endParaRPr>
          </a:p>
        </p:txBody>
      </p:sp>
      <p:sp>
        <p:nvSpPr>
          <p:cNvPr id="11276" name="CasellaDiTesto 36"/>
          <p:cNvSpPr txBox="1">
            <a:spLocks noChangeArrowheads="1"/>
          </p:cNvSpPr>
          <p:nvPr/>
        </p:nvSpPr>
        <p:spPr bwMode="auto">
          <a:xfrm>
            <a:off x="4714875" y="2757488"/>
            <a:ext cx="1357313" cy="646112"/>
          </a:xfrm>
          <a:prstGeom prst="rect">
            <a:avLst/>
          </a:prstGeom>
          <a:noFill/>
          <a:ln w="9525">
            <a:noFill/>
            <a:miter lim="800000"/>
            <a:headEnd/>
            <a:tailEnd/>
          </a:ln>
        </p:spPr>
        <p:txBody>
          <a:bodyPr>
            <a:spAutoFit/>
          </a:bodyPr>
          <a:lstStyle/>
          <a:p>
            <a:pPr algn="ctr"/>
            <a:r>
              <a:rPr lang="it-IT" b="1" i="1">
                <a:latin typeface="Calibri" pitchFamily="34" charset="0"/>
              </a:rPr>
              <a:t>Net Profit</a:t>
            </a:r>
            <a:endParaRPr lang="it-IT">
              <a:latin typeface="Calibri" pitchFamily="34" charset="0"/>
            </a:endParaRPr>
          </a:p>
          <a:p>
            <a:pPr algn="ctr"/>
            <a:endParaRPr lang="it-IT">
              <a:latin typeface="Calibri" pitchFamily="34" charset="0"/>
            </a:endParaRPr>
          </a:p>
        </p:txBody>
      </p:sp>
      <p:sp>
        <p:nvSpPr>
          <p:cNvPr id="38" name="Freccia in su 37"/>
          <p:cNvSpPr/>
          <p:nvPr/>
        </p:nvSpPr>
        <p:spPr>
          <a:xfrm rot="10800000" flipV="1">
            <a:off x="4500563" y="2185988"/>
            <a:ext cx="1714500" cy="428625"/>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9" name="Freccia a destra con strisce 38"/>
          <p:cNvSpPr/>
          <p:nvPr/>
        </p:nvSpPr>
        <p:spPr>
          <a:xfrm>
            <a:off x="6715125" y="2114550"/>
            <a:ext cx="357188" cy="642938"/>
          </a:xfrm>
          <a:prstGeom prst="striped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1279" name="CasellaDiTesto 39"/>
          <p:cNvSpPr txBox="1">
            <a:spLocks noChangeArrowheads="1"/>
          </p:cNvSpPr>
          <p:nvPr/>
        </p:nvSpPr>
        <p:spPr bwMode="auto">
          <a:xfrm>
            <a:off x="7143750" y="2043113"/>
            <a:ext cx="1357313" cy="923925"/>
          </a:xfrm>
          <a:prstGeom prst="rect">
            <a:avLst/>
          </a:prstGeom>
          <a:noFill/>
          <a:ln w="9525">
            <a:noFill/>
            <a:miter lim="800000"/>
            <a:headEnd/>
            <a:tailEnd/>
          </a:ln>
        </p:spPr>
        <p:txBody>
          <a:bodyPr>
            <a:spAutoFit/>
          </a:bodyPr>
          <a:lstStyle/>
          <a:p>
            <a:r>
              <a:rPr lang="it-IT">
                <a:latin typeface="Calibri" pitchFamily="34" charset="0"/>
              </a:rPr>
              <a:t>INCREASING TAX EXPOSURE</a:t>
            </a:r>
            <a:endParaRPr lang="en-GB">
              <a:latin typeface="Calibri" pitchFamily="34" charset="0"/>
            </a:endParaRPr>
          </a:p>
        </p:txBody>
      </p:sp>
      <p:sp>
        <p:nvSpPr>
          <p:cNvPr id="11280" name="CasellaDiTesto 41"/>
          <p:cNvSpPr txBox="1">
            <a:spLocks noChangeArrowheads="1"/>
          </p:cNvSpPr>
          <p:nvPr/>
        </p:nvSpPr>
        <p:spPr bwMode="auto">
          <a:xfrm>
            <a:off x="2643188" y="4691063"/>
            <a:ext cx="1428750" cy="923925"/>
          </a:xfrm>
          <a:prstGeom prst="rect">
            <a:avLst/>
          </a:prstGeom>
          <a:noFill/>
          <a:ln w="9525">
            <a:noFill/>
            <a:miter lim="800000"/>
            <a:headEnd/>
            <a:tailEnd/>
          </a:ln>
        </p:spPr>
        <p:txBody>
          <a:bodyPr>
            <a:spAutoFit/>
          </a:bodyPr>
          <a:lstStyle/>
          <a:p>
            <a:pPr algn="ctr"/>
            <a:r>
              <a:rPr lang="it-IT" b="1" i="1">
                <a:latin typeface="Calibri" pitchFamily="34" charset="0"/>
              </a:rPr>
              <a:t>Revenues</a:t>
            </a:r>
          </a:p>
          <a:p>
            <a:pPr algn="ctr"/>
            <a:endParaRPr lang="it-IT">
              <a:latin typeface="Calibri" pitchFamily="34" charset="0"/>
            </a:endParaRPr>
          </a:p>
          <a:p>
            <a:pPr algn="ctr"/>
            <a:endParaRPr lang="it-IT">
              <a:latin typeface="Calibri" pitchFamily="34" charset="0"/>
            </a:endParaRPr>
          </a:p>
        </p:txBody>
      </p:sp>
      <p:sp>
        <p:nvSpPr>
          <p:cNvPr id="11281" name="CasellaDiTesto 42"/>
          <p:cNvSpPr txBox="1">
            <a:spLocks noChangeArrowheads="1"/>
          </p:cNvSpPr>
          <p:nvPr/>
        </p:nvSpPr>
        <p:spPr bwMode="auto">
          <a:xfrm>
            <a:off x="285750" y="4043363"/>
            <a:ext cx="2500313" cy="1477962"/>
          </a:xfrm>
          <a:prstGeom prst="rect">
            <a:avLst/>
          </a:prstGeom>
          <a:noFill/>
          <a:ln w="9525">
            <a:noFill/>
            <a:miter lim="800000"/>
            <a:headEnd/>
            <a:tailEnd/>
          </a:ln>
        </p:spPr>
        <p:txBody>
          <a:bodyPr>
            <a:spAutoFit/>
          </a:bodyPr>
          <a:lstStyle/>
          <a:p>
            <a:pPr algn="ctr"/>
            <a:r>
              <a:rPr lang="it-IT" b="1" i="1">
                <a:solidFill>
                  <a:srgbClr val="C00000"/>
                </a:solidFill>
                <a:latin typeface="Calibri" pitchFamily="34" charset="0"/>
              </a:rPr>
              <a:t>Maintenance </a:t>
            </a:r>
          </a:p>
          <a:p>
            <a:pPr algn="ctr"/>
            <a:r>
              <a:rPr lang="it-IT" b="1" i="1">
                <a:solidFill>
                  <a:srgbClr val="C00000"/>
                </a:solidFill>
                <a:latin typeface="Calibri" pitchFamily="34" charset="0"/>
              </a:rPr>
              <a:t>&amp; extraordinary </a:t>
            </a:r>
          </a:p>
          <a:p>
            <a:pPr algn="ctr"/>
            <a:r>
              <a:rPr lang="it-IT" b="1" i="1">
                <a:solidFill>
                  <a:srgbClr val="C00000"/>
                </a:solidFill>
                <a:latin typeface="Calibri" pitchFamily="34" charset="0"/>
              </a:rPr>
              <a:t>costs</a:t>
            </a:r>
          </a:p>
          <a:p>
            <a:pPr algn="ctr"/>
            <a:endParaRPr lang="it-IT">
              <a:latin typeface="Calibri" pitchFamily="34" charset="0"/>
            </a:endParaRPr>
          </a:p>
          <a:p>
            <a:pPr algn="ctr"/>
            <a:endParaRPr lang="it-IT">
              <a:latin typeface="Calibri" pitchFamily="34" charset="0"/>
            </a:endParaRPr>
          </a:p>
        </p:txBody>
      </p:sp>
      <p:sp>
        <p:nvSpPr>
          <p:cNvPr id="46" name="Freccia in su 45"/>
          <p:cNvSpPr/>
          <p:nvPr/>
        </p:nvSpPr>
        <p:spPr>
          <a:xfrm rot="10800000" flipV="1">
            <a:off x="2500313" y="4114800"/>
            <a:ext cx="1714500" cy="500063"/>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47" name="Ovale 46"/>
          <p:cNvSpPr/>
          <p:nvPr/>
        </p:nvSpPr>
        <p:spPr>
          <a:xfrm>
            <a:off x="571500" y="3900488"/>
            <a:ext cx="1928813" cy="178593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cxnSp>
        <p:nvCxnSpPr>
          <p:cNvPr id="51" name="Connettore 2 50"/>
          <p:cNvCxnSpPr/>
          <p:nvPr/>
        </p:nvCxnSpPr>
        <p:spPr>
          <a:xfrm rot="5400000" flipH="1" flipV="1">
            <a:off x="1106488" y="3508375"/>
            <a:ext cx="785812"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3" name="Ovale 52"/>
          <p:cNvSpPr/>
          <p:nvPr/>
        </p:nvSpPr>
        <p:spPr>
          <a:xfrm>
            <a:off x="500063" y="1900238"/>
            <a:ext cx="1928812" cy="1143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cxnSp>
        <p:nvCxnSpPr>
          <p:cNvPr id="59" name="Connettore 2 58"/>
          <p:cNvCxnSpPr>
            <a:stCxn id="53" idx="6"/>
          </p:cNvCxnSpPr>
          <p:nvPr/>
        </p:nvCxnSpPr>
        <p:spPr>
          <a:xfrm>
            <a:off x="2428875" y="2471738"/>
            <a:ext cx="428625" cy="50006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3" name="Ovale 62"/>
          <p:cNvSpPr/>
          <p:nvPr/>
        </p:nvSpPr>
        <p:spPr>
          <a:xfrm>
            <a:off x="2857500" y="2757488"/>
            <a:ext cx="1143000" cy="5715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1288" name="CasellaDiTesto 65"/>
          <p:cNvSpPr txBox="1">
            <a:spLocks noChangeArrowheads="1"/>
          </p:cNvSpPr>
          <p:nvPr/>
        </p:nvSpPr>
        <p:spPr bwMode="auto">
          <a:xfrm>
            <a:off x="2857500" y="2786063"/>
            <a:ext cx="1214438" cy="461962"/>
          </a:xfrm>
          <a:prstGeom prst="rect">
            <a:avLst/>
          </a:prstGeom>
          <a:noFill/>
          <a:ln w="9525">
            <a:noFill/>
            <a:miter lim="800000"/>
            <a:headEnd/>
            <a:tailEnd/>
          </a:ln>
        </p:spPr>
        <p:txBody>
          <a:bodyPr>
            <a:spAutoFit/>
          </a:bodyPr>
          <a:lstStyle/>
          <a:p>
            <a:pPr algn="ctr"/>
            <a:r>
              <a:rPr lang="it-IT" sz="1200" b="1">
                <a:solidFill>
                  <a:srgbClr val="C00000"/>
                </a:solidFill>
                <a:latin typeface="Calibri" pitchFamily="34" charset="0"/>
              </a:rPr>
              <a:t>FAIR VALUE REPOWERING</a:t>
            </a:r>
            <a:endParaRPr lang="en-GB" sz="1200" b="1">
              <a:solidFill>
                <a:srgbClr val="C00000"/>
              </a:solidFill>
              <a:latin typeface="Calibri" pitchFamily="34" charset="0"/>
            </a:endParaRPr>
          </a:p>
        </p:txBody>
      </p:sp>
      <p:cxnSp>
        <p:nvCxnSpPr>
          <p:cNvPr id="73" name="Connettore 2 72"/>
          <p:cNvCxnSpPr>
            <a:endCxn id="63" idx="0"/>
          </p:cNvCxnSpPr>
          <p:nvPr/>
        </p:nvCxnSpPr>
        <p:spPr>
          <a:xfrm rot="5400000">
            <a:off x="3286919" y="2613819"/>
            <a:ext cx="285750" cy="1588"/>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80" name="Connettore 2 79"/>
          <p:cNvCxnSpPr/>
          <p:nvPr/>
        </p:nvCxnSpPr>
        <p:spPr>
          <a:xfrm rot="5400000">
            <a:off x="3035300" y="3651250"/>
            <a:ext cx="642938"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9" name="Uguale 88"/>
          <p:cNvSpPr/>
          <p:nvPr/>
        </p:nvSpPr>
        <p:spPr>
          <a:xfrm>
            <a:off x="2786063" y="5114925"/>
            <a:ext cx="1214437" cy="428625"/>
          </a:xfrm>
          <a:prstGeom prst="mathEqual">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90" name="Ovale 89"/>
          <p:cNvSpPr/>
          <p:nvPr/>
        </p:nvSpPr>
        <p:spPr>
          <a:xfrm>
            <a:off x="2500313" y="3971925"/>
            <a:ext cx="1785937" cy="107156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cxnSp>
        <p:nvCxnSpPr>
          <p:cNvPr id="94" name="Connettore 2 93"/>
          <p:cNvCxnSpPr/>
          <p:nvPr/>
        </p:nvCxnSpPr>
        <p:spPr>
          <a:xfrm rot="5400000">
            <a:off x="3286919" y="2613819"/>
            <a:ext cx="285750" cy="1588"/>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96" name="Connettore 2 95"/>
          <p:cNvCxnSpPr/>
          <p:nvPr/>
        </p:nvCxnSpPr>
        <p:spPr>
          <a:xfrm rot="10800000" flipV="1">
            <a:off x="4143375" y="3114675"/>
            <a:ext cx="1216025" cy="85725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05" name="Connettore 1 104"/>
          <p:cNvCxnSpPr/>
          <p:nvPr/>
        </p:nvCxnSpPr>
        <p:spPr>
          <a:xfrm>
            <a:off x="7215188" y="2257425"/>
            <a:ext cx="128587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1296" name="CasellaDiTesto 105"/>
          <p:cNvSpPr txBox="1">
            <a:spLocks noChangeArrowheads="1"/>
          </p:cNvSpPr>
          <p:nvPr/>
        </p:nvSpPr>
        <p:spPr bwMode="auto">
          <a:xfrm>
            <a:off x="7286625" y="1828800"/>
            <a:ext cx="1357313" cy="646113"/>
          </a:xfrm>
          <a:prstGeom prst="rect">
            <a:avLst/>
          </a:prstGeom>
          <a:noFill/>
          <a:ln w="9525">
            <a:noFill/>
            <a:miter lim="800000"/>
            <a:headEnd/>
            <a:tailEnd/>
          </a:ln>
        </p:spPr>
        <p:txBody>
          <a:bodyPr>
            <a:spAutoFit/>
          </a:bodyPr>
          <a:lstStyle/>
          <a:p>
            <a:pPr algn="ctr"/>
            <a:r>
              <a:rPr lang="it-IT" b="1" i="1">
                <a:solidFill>
                  <a:srgbClr val="C00000"/>
                </a:solidFill>
                <a:latin typeface="Calibri" pitchFamily="34" charset="0"/>
              </a:rPr>
              <a:t>Balancing</a:t>
            </a:r>
            <a:endParaRPr lang="it-IT">
              <a:solidFill>
                <a:srgbClr val="C00000"/>
              </a:solidFill>
              <a:latin typeface="Calibri" pitchFamily="34" charset="0"/>
            </a:endParaRPr>
          </a:p>
          <a:p>
            <a:pPr algn="ctr"/>
            <a:endParaRPr lang="it-IT">
              <a:solidFill>
                <a:srgbClr val="C00000"/>
              </a:solidFill>
              <a:latin typeface="Calibri" pitchFamily="34" charset="0"/>
            </a:endParaRPr>
          </a:p>
        </p:txBody>
      </p:sp>
      <p:sp>
        <p:nvSpPr>
          <p:cNvPr id="11297" name="CasellaDiTesto 106"/>
          <p:cNvSpPr txBox="1">
            <a:spLocks noChangeArrowheads="1"/>
          </p:cNvSpPr>
          <p:nvPr/>
        </p:nvSpPr>
        <p:spPr bwMode="auto">
          <a:xfrm>
            <a:off x="5143500" y="3857625"/>
            <a:ext cx="3714750" cy="1631950"/>
          </a:xfrm>
          <a:prstGeom prst="rect">
            <a:avLst/>
          </a:prstGeom>
          <a:noFill/>
          <a:ln w="9525">
            <a:noFill/>
            <a:miter lim="800000"/>
            <a:headEnd/>
            <a:tailEnd/>
          </a:ln>
        </p:spPr>
        <p:txBody>
          <a:bodyPr>
            <a:spAutoFit/>
          </a:bodyPr>
          <a:lstStyle/>
          <a:p>
            <a:r>
              <a:rPr lang="it-IT" sz="2000">
                <a:latin typeface="Calibri" pitchFamily="34" charset="0"/>
              </a:rPr>
              <a:t>The co-operation of the changes requested contribute in re-balancing the Balance Sheet variables as well as to improve the management result.</a:t>
            </a:r>
          </a:p>
        </p:txBody>
      </p:sp>
      <p:grpSp>
        <p:nvGrpSpPr>
          <p:cNvPr id="11298" name="Gruppo 114"/>
          <p:cNvGrpSpPr>
            <a:grpSpLocks/>
          </p:cNvGrpSpPr>
          <p:nvPr/>
        </p:nvGrpSpPr>
        <p:grpSpPr bwMode="auto">
          <a:xfrm>
            <a:off x="142875" y="1328738"/>
            <a:ext cx="642938" cy="642937"/>
            <a:chOff x="72009" y="173524"/>
            <a:chExt cx="1103564" cy="742554"/>
          </a:xfrm>
        </p:grpSpPr>
        <p:sp>
          <p:nvSpPr>
            <p:cNvPr id="116" name="Rettangolo arrotondato 115"/>
            <p:cNvSpPr/>
            <p:nvPr/>
          </p:nvSpPr>
          <p:spPr>
            <a:xfrm>
              <a:off x="72009" y="173524"/>
              <a:ext cx="1103564" cy="74255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7" name="Rettangolo 116"/>
            <p:cNvSpPr/>
            <p:nvPr/>
          </p:nvSpPr>
          <p:spPr>
            <a:xfrm>
              <a:off x="107433" y="210193"/>
              <a:ext cx="1032716" cy="669215"/>
            </a:xfrm>
            <a:prstGeom prst="rect">
              <a:avLst/>
            </a:prstGeom>
          </p:spPr>
          <p:style>
            <a:lnRef idx="0">
              <a:scrgbClr r="0" g="0" b="0"/>
            </a:lnRef>
            <a:fillRef idx="0">
              <a:scrgbClr r="0" g="0" b="0"/>
            </a:fillRef>
            <a:effectRef idx="0">
              <a:scrgbClr r="0" g="0" b="0"/>
            </a:effectRef>
            <a:fontRef idx="minor">
              <a:schemeClr val="lt1"/>
            </a:fontRef>
          </p:style>
          <p:txBody>
            <a:bodyPr lIns="133350" tIns="66675" rIns="133350" bIns="66675" spcCol="1270" anchor="ctr"/>
            <a:lstStyle/>
            <a:p>
              <a:pPr algn="ctr" defTabSz="1555750" fontAlgn="auto">
                <a:lnSpc>
                  <a:spcPct val="90000"/>
                </a:lnSpc>
                <a:spcAft>
                  <a:spcPct val="35000"/>
                </a:spcAft>
                <a:defRPr/>
              </a:pPr>
              <a:r>
                <a:rPr lang="en-US" sz="3500" dirty="0"/>
                <a:t>1</a:t>
              </a:r>
              <a:endParaRPr lang="en-US" sz="3500" dirty="0"/>
            </a:p>
          </p:txBody>
        </p:sp>
      </p:grpSp>
      <p:grpSp>
        <p:nvGrpSpPr>
          <p:cNvPr id="11299" name="Gruppo 117"/>
          <p:cNvGrpSpPr>
            <a:grpSpLocks/>
          </p:cNvGrpSpPr>
          <p:nvPr/>
        </p:nvGrpSpPr>
        <p:grpSpPr bwMode="auto">
          <a:xfrm>
            <a:off x="142875" y="3614738"/>
            <a:ext cx="642938" cy="642937"/>
            <a:chOff x="72009" y="173524"/>
            <a:chExt cx="1103564" cy="742554"/>
          </a:xfrm>
        </p:grpSpPr>
        <p:sp>
          <p:nvSpPr>
            <p:cNvPr id="119" name="Rettangolo arrotondato 118"/>
            <p:cNvSpPr/>
            <p:nvPr/>
          </p:nvSpPr>
          <p:spPr>
            <a:xfrm>
              <a:off x="72009" y="173524"/>
              <a:ext cx="1103564" cy="74255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0" name="Rettangolo 119"/>
            <p:cNvSpPr/>
            <p:nvPr/>
          </p:nvSpPr>
          <p:spPr>
            <a:xfrm>
              <a:off x="107433" y="210193"/>
              <a:ext cx="1032716" cy="669215"/>
            </a:xfrm>
            <a:prstGeom prst="rect">
              <a:avLst/>
            </a:prstGeom>
          </p:spPr>
          <p:style>
            <a:lnRef idx="0">
              <a:scrgbClr r="0" g="0" b="0"/>
            </a:lnRef>
            <a:fillRef idx="0">
              <a:scrgbClr r="0" g="0" b="0"/>
            </a:fillRef>
            <a:effectRef idx="0">
              <a:scrgbClr r="0" g="0" b="0"/>
            </a:effectRef>
            <a:fontRef idx="minor">
              <a:schemeClr val="lt1"/>
            </a:fontRef>
          </p:style>
          <p:txBody>
            <a:bodyPr lIns="133350" tIns="66675" rIns="133350" bIns="66675" spcCol="1270" anchor="ctr"/>
            <a:lstStyle/>
            <a:p>
              <a:pPr algn="ctr" defTabSz="1555750" fontAlgn="auto">
                <a:lnSpc>
                  <a:spcPct val="90000"/>
                </a:lnSpc>
                <a:spcAft>
                  <a:spcPct val="35000"/>
                </a:spcAft>
                <a:defRPr/>
              </a:pPr>
              <a:r>
                <a:rPr lang="en-US" sz="3500" dirty="0"/>
                <a:t>2</a:t>
              </a:r>
              <a:endParaRPr lang="en-US" sz="3500" dirty="0"/>
            </a:p>
          </p:txBody>
        </p:sp>
      </p:grpSp>
      <p:cxnSp>
        <p:nvCxnSpPr>
          <p:cNvPr id="125" name="Connettore 2 124"/>
          <p:cNvCxnSpPr/>
          <p:nvPr/>
        </p:nvCxnSpPr>
        <p:spPr>
          <a:xfrm rot="16200000" flipV="1">
            <a:off x="1810544" y="5190331"/>
            <a:ext cx="1450975" cy="785813"/>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28" name="Connettore 2 127"/>
          <p:cNvCxnSpPr/>
          <p:nvPr/>
        </p:nvCxnSpPr>
        <p:spPr>
          <a:xfrm rot="16200000" flipH="1">
            <a:off x="3000375" y="3786188"/>
            <a:ext cx="2928937" cy="1785938"/>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1302" name="CasellaDiTesto 133"/>
          <p:cNvSpPr txBox="1">
            <a:spLocks noChangeArrowheads="1"/>
          </p:cNvSpPr>
          <p:nvPr/>
        </p:nvSpPr>
        <p:spPr bwMode="auto">
          <a:xfrm>
            <a:off x="2928938" y="5862638"/>
            <a:ext cx="2000250" cy="923925"/>
          </a:xfrm>
          <a:prstGeom prst="rect">
            <a:avLst/>
          </a:prstGeom>
          <a:noFill/>
          <a:ln w="9525">
            <a:noFill/>
            <a:miter lim="800000"/>
            <a:headEnd/>
            <a:tailEnd/>
          </a:ln>
        </p:spPr>
        <p:txBody>
          <a:bodyPr>
            <a:spAutoFit/>
          </a:bodyPr>
          <a:lstStyle/>
          <a:p>
            <a:r>
              <a:rPr lang="it-IT" b="1" i="1">
                <a:solidFill>
                  <a:srgbClr val="C00000"/>
                </a:solidFill>
                <a:latin typeface="Calibri" pitchFamily="34" charset="0"/>
              </a:rPr>
              <a:t>A MORE CORRECT BUDGET</a:t>
            </a:r>
            <a:endParaRPr lang="it-IT">
              <a:solidFill>
                <a:srgbClr val="C00000"/>
              </a:solidFill>
              <a:latin typeface="Calibri" pitchFamily="34" charset="0"/>
            </a:endParaRPr>
          </a:p>
          <a:p>
            <a:endParaRPr lang="it-IT">
              <a:solidFill>
                <a:srgbClr val="C00000"/>
              </a:solidFill>
              <a:latin typeface="Calibri" pitchFamily="34" charset="0"/>
            </a:endParaRPr>
          </a:p>
        </p:txBody>
      </p:sp>
      <p:sp>
        <p:nvSpPr>
          <p:cNvPr id="11303" name="CasellaDiTesto 134"/>
          <p:cNvSpPr txBox="1">
            <a:spLocks noChangeArrowheads="1"/>
          </p:cNvSpPr>
          <p:nvPr/>
        </p:nvSpPr>
        <p:spPr bwMode="auto">
          <a:xfrm>
            <a:off x="5357813" y="5857875"/>
            <a:ext cx="3071812" cy="923925"/>
          </a:xfrm>
          <a:prstGeom prst="rect">
            <a:avLst/>
          </a:prstGeom>
          <a:noFill/>
          <a:ln w="9525">
            <a:noFill/>
            <a:miter lim="800000"/>
            <a:headEnd/>
            <a:tailEnd/>
          </a:ln>
        </p:spPr>
        <p:txBody>
          <a:bodyPr>
            <a:spAutoFit/>
          </a:bodyPr>
          <a:lstStyle/>
          <a:p>
            <a:r>
              <a:rPr lang="it-IT" b="1" i="1">
                <a:solidFill>
                  <a:srgbClr val="C00000"/>
                </a:solidFill>
                <a:latin typeface="Calibri" pitchFamily="34" charset="0"/>
              </a:rPr>
              <a:t>LONGER SERVICE LIFE &amp; INCREASING REVENUES</a:t>
            </a:r>
            <a:endParaRPr lang="it-IT">
              <a:solidFill>
                <a:srgbClr val="C00000"/>
              </a:solidFill>
              <a:latin typeface="Calibri" pitchFamily="34" charset="0"/>
            </a:endParaRPr>
          </a:p>
          <a:p>
            <a:endParaRPr lang="it-IT">
              <a:solidFill>
                <a:srgbClr val="C00000"/>
              </a:solidFill>
              <a:latin typeface="Calibri" pitchFamily="34" charset="0"/>
            </a:endParaRPr>
          </a:p>
        </p:txBody>
      </p:sp>
      <p:sp>
        <p:nvSpPr>
          <p:cNvPr id="44" name="Freccia in su 43"/>
          <p:cNvSpPr/>
          <p:nvPr/>
        </p:nvSpPr>
        <p:spPr>
          <a:xfrm flipV="1">
            <a:off x="539750" y="2644775"/>
            <a:ext cx="1714500" cy="207963"/>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olo 1"/>
          <p:cNvSpPr>
            <a:spLocks noGrp="1"/>
          </p:cNvSpPr>
          <p:nvPr>
            <p:ph type="title"/>
          </p:nvPr>
        </p:nvSpPr>
        <p:spPr>
          <a:xfrm>
            <a:off x="0" y="71438"/>
            <a:ext cx="9144000" cy="1143000"/>
          </a:xfrm>
        </p:spPr>
        <p:txBody>
          <a:bodyPr/>
          <a:lstStyle/>
          <a:p>
            <a:r>
              <a:rPr lang="en-US" b="1" smtClean="0"/>
              <a:t>THE IMPAIRMENT RISK IN PRACTICE</a:t>
            </a:r>
            <a:endParaRPr lang="en-US" smtClean="0"/>
          </a:p>
        </p:txBody>
      </p:sp>
      <p:graphicFrame>
        <p:nvGraphicFramePr>
          <p:cNvPr id="11" name="Tabella 10"/>
          <p:cNvGraphicFramePr>
            <a:graphicFrameLocks noGrp="1"/>
          </p:cNvGraphicFramePr>
          <p:nvPr/>
        </p:nvGraphicFramePr>
        <p:xfrm>
          <a:off x="285750" y="1357313"/>
          <a:ext cx="5463488" cy="5364480"/>
        </p:xfrm>
        <a:graphic>
          <a:graphicData uri="http://schemas.openxmlformats.org/drawingml/2006/table">
            <a:tbl>
              <a:tblPr firstRow="1" bandRow="1">
                <a:tableStyleId>{5C22544A-7EE6-4342-B048-85BDC9FD1C3A}</a:tableStyleId>
              </a:tblPr>
              <a:tblGrid>
                <a:gridCol w="1469173"/>
                <a:gridCol w="2341495"/>
                <a:gridCol w="964145"/>
                <a:gridCol w="688675"/>
              </a:tblGrid>
              <a:tr h="707148">
                <a:tc>
                  <a:txBody>
                    <a:bodyPr/>
                    <a:lstStyle/>
                    <a:p>
                      <a:r>
                        <a:rPr lang="en-US" sz="1400" dirty="0" smtClean="0"/>
                        <a:t>DEMOLITION</a:t>
                      </a:r>
                      <a:r>
                        <a:rPr lang="en-US" sz="1400" baseline="0" dirty="0" smtClean="0"/>
                        <a:t> CAUSE</a:t>
                      </a:r>
                      <a:endParaRPr lang="en-US" sz="1400" dirty="0"/>
                    </a:p>
                  </a:txBody>
                  <a:tcPr/>
                </a:tc>
                <a:tc>
                  <a:txBody>
                    <a:bodyPr/>
                    <a:lstStyle/>
                    <a:p>
                      <a:r>
                        <a:rPr lang="en-US" sz="1400" dirty="0" smtClean="0"/>
                        <a:t>Detailed</a:t>
                      </a:r>
                      <a:r>
                        <a:rPr lang="en-US" sz="1400" baseline="0" dirty="0" smtClean="0"/>
                        <a:t> cause</a:t>
                      </a:r>
                      <a:endParaRPr lang="en-US" sz="1400" dirty="0"/>
                    </a:p>
                  </a:txBody>
                  <a:tcPr/>
                </a:tc>
                <a:tc>
                  <a:txBody>
                    <a:bodyPr/>
                    <a:lstStyle/>
                    <a:p>
                      <a:pPr algn="ctr"/>
                      <a:r>
                        <a:rPr lang="en-US" sz="1400" dirty="0" smtClean="0"/>
                        <a:t>FREQUENCY [detailed</a:t>
                      </a:r>
                      <a:r>
                        <a:rPr lang="en-US" sz="1400" baseline="0" dirty="0" smtClean="0"/>
                        <a:t> %]</a:t>
                      </a:r>
                      <a:endParaRPr lang="en-US" sz="1400" dirty="0"/>
                    </a:p>
                  </a:txBody>
                  <a:tcPr/>
                </a:tc>
                <a:tc>
                  <a:txBody>
                    <a:bodyPr/>
                    <a:lstStyle/>
                    <a:p>
                      <a:pPr algn="ctr"/>
                      <a:r>
                        <a:rPr lang="en-US" sz="1400" dirty="0" smtClean="0"/>
                        <a:t>FREQUENCY</a:t>
                      </a:r>
                    </a:p>
                    <a:p>
                      <a:pPr algn="ctr"/>
                      <a:r>
                        <a:rPr lang="en-US" sz="1400" dirty="0" smtClean="0"/>
                        <a:t>[total</a:t>
                      </a:r>
                      <a:r>
                        <a:rPr lang="en-US" sz="1400" baseline="0" dirty="0" smtClean="0"/>
                        <a:t> %]</a:t>
                      </a:r>
                      <a:r>
                        <a:rPr lang="en-US" sz="1400" dirty="0" smtClean="0"/>
                        <a:t> </a:t>
                      </a:r>
                      <a:endParaRPr lang="en-US" sz="1400" dirty="0"/>
                    </a:p>
                  </a:txBody>
                  <a:tcPr/>
                </a:tc>
              </a:tr>
              <a:tr h="228112">
                <a:tc rowSpan="2">
                  <a:txBody>
                    <a:bodyPr/>
                    <a:lstStyle/>
                    <a:p>
                      <a:r>
                        <a:rPr lang="en-US" sz="1400" b="1" dirty="0" smtClean="0"/>
                        <a:t>Land use transformation</a:t>
                      </a:r>
                      <a:endParaRPr lang="en-US" sz="1400" b="1" dirty="0"/>
                    </a:p>
                  </a:txBody>
                  <a:tcPr anchor="ctr">
                    <a:solidFill>
                      <a:schemeClr val="accent1">
                        <a:lumMod val="60000"/>
                        <a:lumOff val="40000"/>
                      </a:schemeClr>
                    </a:solidFill>
                  </a:tcPr>
                </a:tc>
                <a:tc>
                  <a:txBody>
                    <a:bodyPr/>
                    <a:lstStyle/>
                    <a:p>
                      <a:r>
                        <a:rPr lang="en-US" sz="1400" dirty="0" smtClean="0"/>
                        <a:t>Area transformation</a:t>
                      </a:r>
                      <a:endParaRPr lang="en-US" sz="1400" dirty="0"/>
                    </a:p>
                  </a:txBody>
                  <a:tcPr/>
                </a:tc>
                <a:tc>
                  <a:txBody>
                    <a:bodyPr/>
                    <a:lstStyle/>
                    <a:p>
                      <a:pPr algn="ctr"/>
                      <a:r>
                        <a:rPr lang="en-US" sz="1400" dirty="0" smtClean="0"/>
                        <a:t>34,8%</a:t>
                      </a:r>
                      <a:endParaRPr lang="en-US" sz="1400" dirty="0"/>
                    </a:p>
                  </a:txBody>
                  <a:tcPr/>
                </a:tc>
                <a:tc rowSpan="2">
                  <a:txBody>
                    <a:bodyPr/>
                    <a:lstStyle/>
                    <a:p>
                      <a:pPr marL="0" algn="ctr" defTabSz="914400" rtl="0" eaLnBrk="1" latinLnBrk="0" hangingPunct="1"/>
                      <a:r>
                        <a:rPr lang="en-US" sz="1400" b="1" kern="1200" dirty="0" smtClean="0">
                          <a:solidFill>
                            <a:schemeClr val="dk1"/>
                          </a:solidFill>
                          <a:latin typeface="+mn-lt"/>
                          <a:ea typeface="+mn-ea"/>
                          <a:cs typeface="+mn-cs"/>
                        </a:rPr>
                        <a:t>35,2%</a:t>
                      </a:r>
                      <a:endParaRPr lang="en-US" sz="1400" b="1" kern="1200" dirty="0">
                        <a:solidFill>
                          <a:schemeClr val="dk1"/>
                        </a:solidFill>
                        <a:latin typeface="+mn-lt"/>
                        <a:ea typeface="+mn-ea"/>
                        <a:cs typeface="+mn-cs"/>
                      </a:endParaRPr>
                    </a:p>
                  </a:txBody>
                  <a:tcPr anchor="ctr">
                    <a:solidFill>
                      <a:schemeClr val="accent1">
                        <a:lumMod val="60000"/>
                        <a:lumOff val="40000"/>
                      </a:schemeClr>
                    </a:solidFill>
                  </a:tcPr>
                </a:tc>
              </a:tr>
              <a:tr h="228112">
                <a:tc vMerge="1">
                  <a:txBody>
                    <a:bodyPr/>
                    <a:lstStyle/>
                    <a:p>
                      <a:endParaRPr lang="en-US" dirty="0"/>
                    </a:p>
                  </a:txBody>
                  <a:tcPr/>
                </a:tc>
                <a:tc>
                  <a:txBody>
                    <a:bodyPr/>
                    <a:lstStyle/>
                    <a:p>
                      <a:r>
                        <a:rPr lang="en-US" sz="1400" dirty="0" smtClean="0"/>
                        <a:t>Land value variation</a:t>
                      </a:r>
                      <a:endParaRPr lang="en-US" sz="1400" dirty="0"/>
                    </a:p>
                  </a:txBody>
                  <a:tcPr/>
                </a:tc>
                <a:tc>
                  <a:txBody>
                    <a:bodyPr/>
                    <a:lstStyle/>
                    <a:p>
                      <a:pPr algn="ctr"/>
                      <a:r>
                        <a:rPr lang="en-US" sz="1400" dirty="0" smtClean="0"/>
                        <a:t>0,4%</a:t>
                      </a:r>
                      <a:endParaRPr lang="en-US" sz="1400" dirty="0"/>
                    </a:p>
                  </a:txBody>
                  <a:tcPr/>
                </a:tc>
                <a:tc vMerge="1">
                  <a:txBody>
                    <a:bodyPr/>
                    <a:lstStyle/>
                    <a:p>
                      <a:endParaRPr lang="en-US" dirty="0"/>
                    </a:p>
                  </a:txBody>
                  <a:tcPr/>
                </a:tc>
              </a:tr>
              <a:tr h="387791">
                <a:tc rowSpan="2">
                  <a:txBody>
                    <a:bodyPr/>
                    <a:lstStyle/>
                    <a:p>
                      <a:r>
                        <a:rPr lang="en-US" sz="1400" b="1" dirty="0" smtClean="0"/>
                        <a:t>Physical obsolescence</a:t>
                      </a:r>
                      <a:endParaRPr lang="en-US" sz="1400" b="1" dirty="0"/>
                    </a:p>
                  </a:txBody>
                  <a:tcPr anchor="ctr">
                    <a:solidFill>
                      <a:schemeClr val="accent1">
                        <a:lumMod val="60000"/>
                        <a:lumOff val="40000"/>
                      </a:schemeClr>
                    </a:solidFill>
                  </a:tcPr>
                </a:tc>
                <a:tc>
                  <a:txBody>
                    <a:bodyPr/>
                    <a:lstStyle/>
                    <a:p>
                      <a:r>
                        <a:rPr lang="en-US" sz="1400" dirty="0" smtClean="0"/>
                        <a:t>Ordinary</a:t>
                      </a:r>
                      <a:r>
                        <a:rPr lang="en-US" sz="1400" baseline="0" dirty="0" smtClean="0"/>
                        <a:t> maintenance missing</a:t>
                      </a:r>
                      <a:endParaRPr lang="en-US" sz="1400" dirty="0"/>
                    </a:p>
                  </a:txBody>
                  <a:tcPr/>
                </a:tc>
                <a:tc>
                  <a:txBody>
                    <a:bodyPr/>
                    <a:lstStyle/>
                    <a:p>
                      <a:pPr algn="ctr"/>
                      <a:r>
                        <a:rPr lang="en-US" sz="1400" dirty="0" smtClean="0"/>
                        <a:t>23,8%</a:t>
                      </a:r>
                      <a:endParaRPr lang="en-US" sz="1400" dirty="0"/>
                    </a:p>
                  </a:txBody>
                  <a:tcPr/>
                </a:tc>
                <a:tc rowSpan="2">
                  <a:txBody>
                    <a:bodyPr/>
                    <a:lstStyle/>
                    <a:p>
                      <a:pPr marL="0" algn="ctr" defTabSz="914400" rtl="0" eaLnBrk="1" latinLnBrk="0" hangingPunct="1"/>
                      <a:r>
                        <a:rPr lang="en-US" sz="1400" b="1" kern="1200" dirty="0" smtClean="0">
                          <a:solidFill>
                            <a:schemeClr val="dk1"/>
                          </a:solidFill>
                          <a:latin typeface="+mn-lt"/>
                          <a:ea typeface="+mn-ea"/>
                          <a:cs typeface="+mn-cs"/>
                        </a:rPr>
                        <a:t>25,2%</a:t>
                      </a:r>
                      <a:endParaRPr lang="en-US" sz="1400" b="1" kern="1200" dirty="0">
                        <a:solidFill>
                          <a:schemeClr val="dk1"/>
                        </a:solidFill>
                        <a:latin typeface="+mn-lt"/>
                        <a:ea typeface="+mn-ea"/>
                        <a:cs typeface="+mn-cs"/>
                      </a:endParaRPr>
                    </a:p>
                  </a:txBody>
                  <a:tcPr anchor="ctr">
                    <a:solidFill>
                      <a:schemeClr val="accent1">
                        <a:lumMod val="60000"/>
                        <a:lumOff val="40000"/>
                      </a:schemeClr>
                    </a:solidFill>
                  </a:tcPr>
                </a:tc>
              </a:tr>
              <a:tr h="228112">
                <a:tc vMerge="1">
                  <a:txBody>
                    <a:bodyPr/>
                    <a:lstStyle/>
                    <a:p>
                      <a:endParaRPr lang="en-US" dirty="0"/>
                    </a:p>
                  </a:txBody>
                  <a:tcPr/>
                </a:tc>
                <a:tc>
                  <a:txBody>
                    <a:bodyPr/>
                    <a:lstStyle/>
                    <a:p>
                      <a:r>
                        <a:rPr lang="en-US" sz="1400" dirty="0" smtClean="0"/>
                        <a:t>Material or structural deficit</a:t>
                      </a:r>
                      <a:endParaRPr lang="en-US" sz="1400" dirty="0"/>
                    </a:p>
                  </a:txBody>
                  <a:tcPr/>
                </a:tc>
                <a:tc>
                  <a:txBody>
                    <a:bodyPr/>
                    <a:lstStyle/>
                    <a:p>
                      <a:pPr algn="ctr"/>
                      <a:r>
                        <a:rPr lang="en-US" sz="1400" dirty="0" smtClean="0"/>
                        <a:t>3,5%</a:t>
                      </a:r>
                      <a:endParaRPr lang="en-US" sz="1400" dirty="0"/>
                    </a:p>
                  </a:txBody>
                  <a:tcPr/>
                </a:tc>
                <a:tc vMerge="1">
                  <a:txBody>
                    <a:bodyPr/>
                    <a:lstStyle/>
                    <a:p>
                      <a:endParaRPr lang="en-US" dirty="0"/>
                    </a:p>
                  </a:txBody>
                  <a:tcPr/>
                </a:tc>
              </a:tr>
              <a:tr h="387791">
                <a:tc rowSpan="2">
                  <a:txBody>
                    <a:bodyPr/>
                    <a:lstStyle/>
                    <a:p>
                      <a:r>
                        <a:rPr lang="en-US" sz="1400" b="1" dirty="0" smtClean="0"/>
                        <a:t>Technical or functional obsolescence</a:t>
                      </a:r>
                      <a:endParaRPr lang="en-US" sz="1400" b="1" dirty="0"/>
                    </a:p>
                  </a:txBody>
                  <a:tcPr anchor="ctr">
                    <a:solidFill>
                      <a:schemeClr val="accent1">
                        <a:lumMod val="60000"/>
                        <a:lumOff val="40000"/>
                      </a:schemeClr>
                    </a:solidFill>
                  </a:tcPr>
                </a:tc>
                <a:tc>
                  <a:txBody>
                    <a:bodyPr/>
                    <a:lstStyle/>
                    <a:p>
                      <a:r>
                        <a:rPr lang="en-US" sz="1400" dirty="0" smtClean="0"/>
                        <a:t>Inadequacy in present requirements</a:t>
                      </a:r>
                      <a:endParaRPr lang="en-US" sz="1400" dirty="0"/>
                    </a:p>
                  </a:txBody>
                  <a:tcPr/>
                </a:tc>
                <a:tc>
                  <a:txBody>
                    <a:bodyPr/>
                    <a:lstStyle/>
                    <a:p>
                      <a:pPr algn="ctr"/>
                      <a:r>
                        <a:rPr lang="en-US" sz="1400" dirty="0" smtClean="0"/>
                        <a:t>22%</a:t>
                      </a:r>
                      <a:endParaRPr lang="en-US" sz="1400" dirty="0"/>
                    </a:p>
                  </a:txBody>
                  <a:tcPr/>
                </a:tc>
                <a:tc rowSpan="2">
                  <a:txBody>
                    <a:bodyPr/>
                    <a:lstStyle/>
                    <a:p>
                      <a:pPr marL="0" algn="ctr" defTabSz="914400" rtl="0" eaLnBrk="1" latinLnBrk="0" hangingPunct="1"/>
                      <a:r>
                        <a:rPr lang="en-US" sz="1400" b="1" kern="1200" dirty="0" smtClean="0">
                          <a:solidFill>
                            <a:schemeClr val="dk1"/>
                          </a:solidFill>
                          <a:latin typeface="+mn-lt"/>
                          <a:ea typeface="+mn-ea"/>
                          <a:cs typeface="+mn-cs"/>
                        </a:rPr>
                        <a:t>22,9%</a:t>
                      </a:r>
                      <a:endParaRPr lang="en-US" sz="1400" b="1" kern="1200" dirty="0">
                        <a:solidFill>
                          <a:schemeClr val="dk1"/>
                        </a:solidFill>
                        <a:latin typeface="+mn-lt"/>
                        <a:ea typeface="+mn-ea"/>
                        <a:cs typeface="+mn-cs"/>
                      </a:endParaRPr>
                    </a:p>
                  </a:txBody>
                  <a:tcPr anchor="ctr">
                    <a:solidFill>
                      <a:schemeClr val="accent1">
                        <a:lumMod val="60000"/>
                        <a:lumOff val="40000"/>
                      </a:schemeClr>
                    </a:solidFill>
                  </a:tcPr>
                </a:tc>
              </a:tr>
              <a:tr h="387791">
                <a:tc vMerge="1">
                  <a:txBody>
                    <a:bodyPr/>
                    <a:lstStyle/>
                    <a:p>
                      <a:endParaRPr lang="en-US" dirty="0"/>
                    </a:p>
                  </a:txBody>
                  <a:tcPr/>
                </a:tc>
                <a:tc>
                  <a:txBody>
                    <a:bodyPr/>
                    <a:lstStyle/>
                    <a:p>
                      <a:r>
                        <a:rPr lang="en-US" sz="1400" dirty="0" smtClean="0"/>
                        <a:t>Inadequacy</a:t>
                      </a:r>
                      <a:r>
                        <a:rPr lang="en-US" sz="1400" baseline="0" dirty="0" smtClean="0"/>
                        <a:t> for human fruition</a:t>
                      </a:r>
                      <a:endParaRPr lang="en-US" sz="1400" dirty="0"/>
                    </a:p>
                  </a:txBody>
                  <a:tcPr/>
                </a:tc>
                <a:tc>
                  <a:txBody>
                    <a:bodyPr/>
                    <a:lstStyle/>
                    <a:p>
                      <a:pPr algn="ctr"/>
                      <a:r>
                        <a:rPr lang="en-US" sz="1400" dirty="0" smtClean="0"/>
                        <a:t>0,9%</a:t>
                      </a:r>
                      <a:endParaRPr lang="en-US" sz="1400" dirty="0"/>
                    </a:p>
                  </a:txBody>
                  <a:tcPr/>
                </a:tc>
                <a:tc vMerge="1">
                  <a:txBody>
                    <a:bodyPr/>
                    <a:lstStyle/>
                    <a:p>
                      <a:endParaRPr lang="en-US" dirty="0"/>
                    </a:p>
                  </a:txBody>
                  <a:tcPr/>
                </a:tc>
              </a:tr>
              <a:tr h="547469">
                <a:tc>
                  <a:txBody>
                    <a:bodyPr/>
                    <a:lstStyle/>
                    <a:p>
                      <a:r>
                        <a:rPr lang="en-US" sz="1400" b="1" dirty="0" smtClean="0"/>
                        <a:t>Unpredictable physical damages</a:t>
                      </a:r>
                      <a:endParaRPr lang="en-US" sz="1400" b="1" dirty="0"/>
                    </a:p>
                  </a:txBody>
                  <a:tcPr anchor="ctr">
                    <a:solidFill>
                      <a:schemeClr val="accent1">
                        <a:lumMod val="60000"/>
                        <a:lumOff val="40000"/>
                      </a:schemeClr>
                    </a:solidFill>
                  </a:tcPr>
                </a:tc>
                <a:tc>
                  <a:txBody>
                    <a:bodyPr/>
                    <a:lstStyle/>
                    <a:p>
                      <a:r>
                        <a:rPr lang="en-US" sz="1400" dirty="0" smtClean="0"/>
                        <a:t>i.e. fire</a:t>
                      </a:r>
                      <a:endParaRPr lang="en-US" sz="1400" dirty="0"/>
                    </a:p>
                  </a:txBody>
                  <a:tcPr/>
                </a:tc>
                <a:tc>
                  <a:txBody>
                    <a:bodyPr/>
                    <a:lstStyle/>
                    <a:p>
                      <a:pPr algn="ctr"/>
                      <a:r>
                        <a:rPr lang="en-US" sz="1400" dirty="0" smtClean="0"/>
                        <a:t>7%</a:t>
                      </a:r>
                      <a:endParaRPr lang="en-US" sz="1400" dirty="0"/>
                    </a:p>
                  </a:txBody>
                  <a:tcPr/>
                </a:tc>
                <a:tc>
                  <a:txBody>
                    <a:bodyPr/>
                    <a:lstStyle/>
                    <a:p>
                      <a:pPr marL="0" algn="ctr" defTabSz="914400" rtl="0" eaLnBrk="1" latinLnBrk="0" hangingPunct="1"/>
                      <a:r>
                        <a:rPr lang="en-US" sz="1400" b="1" kern="1200" dirty="0" smtClean="0">
                          <a:solidFill>
                            <a:schemeClr val="dk1"/>
                          </a:solidFill>
                          <a:latin typeface="+mn-lt"/>
                          <a:ea typeface="+mn-ea"/>
                          <a:cs typeface="+mn-cs"/>
                        </a:rPr>
                        <a:t>7%</a:t>
                      </a:r>
                      <a:endParaRPr lang="en-US" sz="1400" b="1" kern="1200" dirty="0">
                        <a:solidFill>
                          <a:schemeClr val="dk1"/>
                        </a:solidFill>
                        <a:latin typeface="+mn-lt"/>
                        <a:ea typeface="+mn-ea"/>
                        <a:cs typeface="+mn-cs"/>
                      </a:endParaRPr>
                    </a:p>
                  </a:txBody>
                  <a:tcPr anchor="ctr">
                    <a:solidFill>
                      <a:schemeClr val="accent1">
                        <a:lumMod val="60000"/>
                        <a:lumOff val="40000"/>
                      </a:schemeClr>
                    </a:solidFill>
                  </a:tcPr>
                </a:tc>
              </a:tr>
              <a:tr h="228112">
                <a:tc rowSpan="3">
                  <a:txBody>
                    <a:bodyPr/>
                    <a:lstStyle/>
                    <a:p>
                      <a:r>
                        <a:rPr lang="en-US" sz="1400" b="1" kern="1200" dirty="0" smtClean="0">
                          <a:solidFill>
                            <a:schemeClr val="dk1"/>
                          </a:solidFill>
                          <a:latin typeface="+mn-lt"/>
                          <a:ea typeface="+mn-ea"/>
                          <a:cs typeface="+mn-cs"/>
                        </a:rPr>
                        <a:t>A lack</a:t>
                      </a:r>
                      <a:r>
                        <a:rPr lang="en-US" sz="1400" b="1" kern="1200" baseline="0" dirty="0" smtClean="0">
                          <a:solidFill>
                            <a:schemeClr val="dk1"/>
                          </a:solidFill>
                          <a:latin typeface="+mn-lt"/>
                          <a:ea typeface="+mn-ea"/>
                          <a:cs typeface="+mn-cs"/>
                        </a:rPr>
                        <a:t> in design adjustments</a:t>
                      </a:r>
                      <a:endParaRPr lang="en-US" sz="1400" b="1" kern="1200" dirty="0">
                        <a:solidFill>
                          <a:schemeClr val="dk1"/>
                        </a:solidFill>
                        <a:latin typeface="+mn-lt"/>
                        <a:ea typeface="+mn-ea"/>
                        <a:cs typeface="+mn-cs"/>
                      </a:endParaRPr>
                    </a:p>
                  </a:txBody>
                  <a:tcPr anchor="ctr">
                    <a:solidFill>
                      <a:schemeClr val="accent1">
                        <a:lumMod val="60000"/>
                        <a:lumOff val="40000"/>
                      </a:schemeClr>
                    </a:solidFill>
                  </a:tcPr>
                </a:tc>
                <a:tc>
                  <a:txBody>
                    <a:bodyPr/>
                    <a:lstStyle/>
                    <a:p>
                      <a:r>
                        <a:rPr lang="en-US" sz="1400" dirty="0" smtClean="0"/>
                        <a:t>Expensive modernizations</a:t>
                      </a:r>
                      <a:endParaRPr lang="en-US" sz="1400" dirty="0"/>
                    </a:p>
                  </a:txBody>
                  <a:tcPr/>
                </a:tc>
                <a:tc>
                  <a:txBody>
                    <a:bodyPr/>
                    <a:lstStyle/>
                    <a:p>
                      <a:pPr algn="ctr"/>
                      <a:r>
                        <a:rPr lang="en-US" sz="1400" dirty="0" smtClean="0"/>
                        <a:t>1,8%</a:t>
                      </a:r>
                      <a:endParaRPr lang="en-US" sz="1400" dirty="0"/>
                    </a:p>
                  </a:txBody>
                  <a:tcPr/>
                </a:tc>
                <a:tc rowSpan="3">
                  <a:txBody>
                    <a:bodyPr/>
                    <a:lstStyle/>
                    <a:p>
                      <a:pPr marL="0" algn="ctr" defTabSz="914400" rtl="0" eaLnBrk="1" latinLnBrk="0" hangingPunct="1"/>
                      <a:r>
                        <a:rPr lang="en-US" sz="1400" b="1" kern="1200" dirty="0" smtClean="0">
                          <a:solidFill>
                            <a:schemeClr val="dk1"/>
                          </a:solidFill>
                          <a:latin typeface="+mn-lt"/>
                          <a:ea typeface="+mn-ea"/>
                          <a:cs typeface="+mn-cs"/>
                        </a:rPr>
                        <a:t>5,7%</a:t>
                      </a:r>
                      <a:endParaRPr lang="en-US" sz="1400" b="1" kern="1200" dirty="0">
                        <a:solidFill>
                          <a:schemeClr val="dk1"/>
                        </a:solidFill>
                        <a:latin typeface="+mn-lt"/>
                        <a:ea typeface="+mn-ea"/>
                        <a:cs typeface="+mn-cs"/>
                      </a:endParaRPr>
                    </a:p>
                  </a:txBody>
                  <a:tcPr anchor="ctr">
                    <a:solidFill>
                      <a:schemeClr val="accent1">
                        <a:lumMod val="60000"/>
                        <a:lumOff val="40000"/>
                      </a:schemeClr>
                    </a:solidFill>
                  </a:tcPr>
                </a:tc>
              </a:tr>
              <a:tr h="228112">
                <a:tc vMerge="1">
                  <a:txBody>
                    <a:bodyPr/>
                    <a:lstStyle/>
                    <a:p>
                      <a:endParaRPr lang="en-US" dirty="0"/>
                    </a:p>
                  </a:txBody>
                  <a:tcPr/>
                </a:tc>
                <a:tc>
                  <a:txBody>
                    <a:bodyPr/>
                    <a:lstStyle/>
                    <a:p>
                      <a:r>
                        <a:rPr lang="en-US" sz="1400" dirty="0" smtClean="0"/>
                        <a:t>Expensive maintenance</a:t>
                      </a:r>
                      <a:endParaRPr lang="en-US" sz="1400" dirty="0"/>
                    </a:p>
                  </a:txBody>
                  <a:tcPr/>
                </a:tc>
                <a:tc>
                  <a:txBody>
                    <a:bodyPr/>
                    <a:lstStyle/>
                    <a:p>
                      <a:pPr algn="ctr"/>
                      <a:r>
                        <a:rPr lang="en-US" sz="1400" dirty="0" smtClean="0"/>
                        <a:t>0,4%</a:t>
                      </a:r>
                      <a:endParaRPr lang="en-US" sz="1400" dirty="0"/>
                    </a:p>
                  </a:txBody>
                  <a:tcPr/>
                </a:tc>
                <a:tc vMerge="1">
                  <a:txBody>
                    <a:bodyPr/>
                    <a:lstStyle/>
                    <a:p>
                      <a:endParaRPr lang="en-US" dirty="0"/>
                    </a:p>
                  </a:txBody>
                  <a:tcPr/>
                </a:tc>
              </a:tr>
              <a:tr h="228112">
                <a:tc vMerge="1">
                  <a:txBody>
                    <a:bodyPr/>
                    <a:lstStyle/>
                    <a:p>
                      <a:endParaRPr lang="en-US" dirty="0"/>
                    </a:p>
                  </a:txBody>
                  <a:tcPr/>
                </a:tc>
                <a:tc>
                  <a:txBody>
                    <a:bodyPr/>
                    <a:lstStyle/>
                    <a:p>
                      <a:r>
                        <a:rPr lang="en-US" sz="1400" dirty="0" smtClean="0"/>
                        <a:t>A fall in the bran image</a:t>
                      </a:r>
                      <a:endParaRPr lang="en-US" sz="1400" dirty="0"/>
                    </a:p>
                  </a:txBody>
                  <a:tcPr/>
                </a:tc>
                <a:tc>
                  <a:txBody>
                    <a:bodyPr/>
                    <a:lstStyle/>
                    <a:p>
                      <a:pPr algn="ctr"/>
                      <a:r>
                        <a:rPr lang="en-US" sz="1400" dirty="0" smtClean="0"/>
                        <a:t>3,5%</a:t>
                      </a:r>
                      <a:endParaRPr lang="en-US" sz="1400" dirty="0"/>
                    </a:p>
                  </a:txBody>
                  <a:tcPr/>
                </a:tc>
                <a:tc vMerge="1">
                  <a:txBody>
                    <a:bodyPr/>
                    <a:lstStyle/>
                    <a:p>
                      <a:endParaRPr lang="en-US" dirty="0"/>
                    </a:p>
                  </a:txBody>
                  <a:tcPr/>
                </a:tc>
              </a:tr>
              <a:tr h="228112">
                <a:tc>
                  <a:txBody>
                    <a:bodyPr/>
                    <a:lstStyle/>
                    <a:p>
                      <a:r>
                        <a:rPr lang="en-US" sz="1400" b="1" dirty="0" smtClean="0"/>
                        <a:t>Other causes</a:t>
                      </a:r>
                      <a:endParaRPr lang="en-US" sz="1400" b="1" dirty="0"/>
                    </a:p>
                  </a:txBody>
                  <a:tcPr anchor="ctr">
                    <a:solidFill>
                      <a:schemeClr val="accent1">
                        <a:lumMod val="60000"/>
                        <a:lumOff val="40000"/>
                      </a:schemeClr>
                    </a:solidFill>
                  </a:tcPr>
                </a:tc>
                <a:tc>
                  <a:txBody>
                    <a:bodyPr/>
                    <a:lstStyle/>
                    <a:p>
                      <a:r>
                        <a:rPr lang="en-US" sz="1400" dirty="0" smtClean="0"/>
                        <a:t>-</a:t>
                      </a:r>
                      <a:endParaRPr lang="en-US" sz="1400" dirty="0"/>
                    </a:p>
                  </a:txBody>
                  <a:tcPr/>
                </a:tc>
                <a:tc>
                  <a:txBody>
                    <a:bodyPr/>
                    <a:lstStyle/>
                    <a:p>
                      <a:pPr algn="ctr"/>
                      <a:r>
                        <a:rPr lang="en-US" sz="1400" dirty="0" smtClean="0"/>
                        <a:t>1,8%</a:t>
                      </a:r>
                      <a:endParaRPr lang="en-US" sz="1400" dirty="0"/>
                    </a:p>
                  </a:txBody>
                  <a:tcPr/>
                </a:tc>
                <a:tc>
                  <a:txBody>
                    <a:bodyPr/>
                    <a:lstStyle/>
                    <a:p>
                      <a:pPr marL="0" algn="ctr" defTabSz="914400" rtl="0" eaLnBrk="1" latinLnBrk="0" hangingPunct="1"/>
                      <a:r>
                        <a:rPr lang="en-US" sz="1400" b="1" kern="1200" dirty="0" smtClean="0">
                          <a:solidFill>
                            <a:schemeClr val="dk1"/>
                          </a:solidFill>
                          <a:latin typeface="+mn-lt"/>
                          <a:ea typeface="+mn-ea"/>
                          <a:cs typeface="+mn-cs"/>
                        </a:rPr>
                        <a:t>1,8%</a:t>
                      </a:r>
                      <a:endParaRPr lang="en-US" sz="1400" b="1" kern="1200" dirty="0">
                        <a:solidFill>
                          <a:schemeClr val="dk1"/>
                        </a:solidFill>
                        <a:latin typeface="+mn-lt"/>
                        <a:ea typeface="+mn-ea"/>
                        <a:cs typeface="+mn-cs"/>
                      </a:endParaRPr>
                    </a:p>
                  </a:txBody>
                  <a:tcPr anchor="ctr">
                    <a:solidFill>
                      <a:schemeClr val="accent1">
                        <a:lumMod val="60000"/>
                        <a:lumOff val="40000"/>
                      </a:schemeClr>
                    </a:solidFill>
                  </a:tcPr>
                </a:tc>
              </a:tr>
            </a:tbl>
          </a:graphicData>
        </a:graphic>
      </p:graphicFrame>
      <p:graphicFrame>
        <p:nvGraphicFramePr>
          <p:cNvPr id="8" name="Tabella 7"/>
          <p:cNvGraphicFramePr>
            <a:graphicFrameLocks noGrp="1"/>
          </p:cNvGraphicFramePr>
          <p:nvPr/>
        </p:nvGraphicFramePr>
        <p:xfrm>
          <a:off x="6429375" y="3500438"/>
          <a:ext cx="2428892" cy="2281455"/>
        </p:xfrm>
        <a:graphic>
          <a:graphicData uri="http://schemas.openxmlformats.org/drawingml/2006/table">
            <a:tbl>
              <a:tblPr firstRow="1" bandRow="1">
                <a:tableStyleId>{5C22544A-7EE6-4342-B048-85BDC9FD1C3A}</a:tableStyleId>
              </a:tblPr>
              <a:tblGrid>
                <a:gridCol w="1214446"/>
                <a:gridCol w="1214446"/>
              </a:tblGrid>
              <a:tr h="736500">
                <a:tc>
                  <a:txBody>
                    <a:bodyPr/>
                    <a:lstStyle/>
                    <a:p>
                      <a:r>
                        <a:rPr lang="en-US" sz="1400" dirty="0" smtClean="0"/>
                        <a:t>Demolition</a:t>
                      </a:r>
                      <a:r>
                        <a:rPr lang="en-US" sz="1400" baseline="0" dirty="0" smtClean="0"/>
                        <a:t> age</a:t>
                      </a:r>
                    </a:p>
                    <a:p>
                      <a:pPr marL="0" algn="l" defTabSz="914400" rtl="0" eaLnBrk="1" latinLnBrk="0" hangingPunct="1"/>
                      <a:r>
                        <a:rPr lang="en-US" sz="1400" b="1" kern="1200" dirty="0" smtClean="0">
                          <a:solidFill>
                            <a:schemeClr val="lt1"/>
                          </a:solidFill>
                          <a:latin typeface="+mn-lt"/>
                          <a:ea typeface="+mn-ea"/>
                          <a:cs typeface="+mn-cs"/>
                        </a:rPr>
                        <a:t>[YEARS]</a:t>
                      </a:r>
                    </a:p>
                  </a:txBody>
                  <a:tcPr/>
                </a:tc>
                <a:tc>
                  <a:txBody>
                    <a:bodyPr/>
                    <a:lstStyle/>
                    <a:p>
                      <a:r>
                        <a:rPr lang="en-US" sz="1400" dirty="0" smtClean="0"/>
                        <a:t>Demolition frequency </a:t>
                      </a:r>
                      <a:endParaRPr lang="en-US" sz="1400" dirty="0"/>
                    </a:p>
                  </a:txBody>
                  <a:tcPr/>
                </a:tc>
              </a:tr>
              <a:tr h="308991">
                <a:tc>
                  <a:txBody>
                    <a:bodyPr/>
                    <a:lstStyle/>
                    <a:p>
                      <a:r>
                        <a:rPr lang="en-US" sz="1400" dirty="0" smtClean="0"/>
                        <a:t>0-25</a:t>
                      </a:r>
                      <a:endParaRPr lang="en-US" sz="1400" dirty="0"/>
                    </a:p>
                  </a:txBody>
                  <a:tcPr/>
                </a:tc>
                <a:tc>
                  <a:txBody>
                    <a:bodyPr/>
                    <a:lstStyle/>
                    <a:p>
                      <a:r>
                        <a:rPr lang="en-US" sz="1400" dirty="0" smtClean="0"/>
                        <a:t>11,65%</a:t>
                      </a:r>
                      <a:endParaRPr lang="en-US" sz="1400" dirty="0"/>
                    </a:p>
                  </a:txBody>
                  <a:tcPr/>
                </a:tc>
              </a:tr>
              <a:tr h="308991">
                <a:tc>
                  <a:txBody>
                    <a:bodyPr/>
                    <a:lstStyle/>
                    <a:p>
                      <a:r>
                        <a:rPr lang="en-US" sz="1400" dirty="0" smtClean="0"/>
                        <a:t>26-50</a:t>
                      </a:r>
                      <a:endParaRPr lang="en-US" sz="1400" dirty="0"/>
                    </a:p>
                  </a:txBody>
                  <a:tcPr/>
                </a:tc>
                <a:tc>
                  <a:txBody>
                    <a:bodyPr/>
                    <a:lstStyle/>
                    <a:p>
                      <a:r>
                        <a:rPr lang="en-US" sz="1400" dirty="0" smtClean="0"/>
                        <a:t>45,63%</a:t>
                      </a:r>
                      <a:endParaRPr lang="en-US" sz="1400" dirty="0"/>
                    </a:p>
                  </a:txBody>
                  <a:tcPr/>
                </a:tc>
              </a:tr>
              <a:tr h="308991">
                <a:tc>
                  <a:txBody>
                    <a:bodyPr/>
                    <a:lstStyle/>
                    <a:p>
                      <a:r>
                        <a:rPr lang="en-US" sz="1400" dirty="0" smtClean="0"/>
                        <a:t>51-75</a:t>
                      </a:r>
                      <a:endParaRPr lang="en-US" sz="1400" dirty="0"/>
                    </a:p>
                  </a:txBody>
                  <a:tcPr/>
                </a:tc>
                <a:tc>
                  <a:txBody>
                    <a:bodyPr/>
                    <a:lstStyle/>
                    <a:p>
                      <a:r>
                        <a:rPr lang="en-US" sz="1400" dirty="0" smtClean="0"/>
                        <a:t>17,48%</a:t>
                      </a:r>
                      <a:endParaRPr lang="en-US" sz="1400" dirty="0"/>
                    </a:p>
                  </a:txBody>
                  <a:tcPr/>
                </a:tc>
              </a:tr>
              <a:tr h="308991">
                <a:tc>
                  <a:txBody>
                    <a:bodyPr/>
                    <a:lstStyle/>
                    <a:p>
                      <a:r>
                        <a:rPr lang="en-US" sz="1400" dirty="0" smtClean="0"/>
                        <a:t>76-100</a:t>
                      </a:r>
                      <a:endParaRPr lang="en-US" sz="1400" dirty="0"/>
                    </a:p>
                  </a:txBody>
                  <a:tcPr/>
                </a:tc>
                <a:tc>
                  <a:txBody>
                    <a:bodyPr/>
                    <a:lstStyle/>
                    <a:p>
                      <a:r>
                        <a:rPr lang="en-US" sz="1400" dirty="0" smtClean="0"/>
                        <a:t>18,45%</a:t>
                      </a:r>
                      <a:endParaRPr lang="en-US" sz="1400" dirty="0"/>
                    </a:p>
                  </a:txBody>
                  <a:tcPr/>
                </a:tc>
              </a:tr>
              <a:tr h="308991">
                <a:tc>
                  <a:txBody>
                    <a:bodyPr/>
                    <a:lstStyle/>
                    <a:p>
                      <a:r>
                        <a:rPr lang="en-US" sz="1400" dirty="0" smtClean="0"/>
                        <a:t>100+</a:t>
                      </a:r>
                      <a:endParaRPr lang="en-US" sz="1400" dirty="0"/>
                    </a:p>
                  </a:txBody>
                  <a:tcPr/>
                </a:tc>
                <a:tc>
                  <a:txBody>
                    <a:bodyPr/>
                    <a:lstStyle/>
                    <a:p>
                      <a:r>
                        <a:rPr lang="en-US" sz="1400" dirty="0" smtClean="0"/>
                        <a:t>6,80%</a:t>
                      </a:r>
                      <a:endParaRPr lang="en-US" sz="1400" dirty="0"/>
                    </a:p>
                  </a:txBody>
                  <a:tcPr/>
                </a:tc>
              </a:tr>
            </a:tbl>
          </a:graphicData>
        </a:graphic>
      </p:graphicFrame>
      <p:graphicFrame>
        <p:nvGraphicFramePr>
          <p:cNvPr id="9" name="Tabella 8"/>
          <p:cNvGraphicFramePr>
            <a:graphicFrameLocks noGrp="1"/>
          </p:cNvGraphicFramePr>
          <p:nvPr/>
        </p:nvGraphicFramePr>
        <p:xfrm>
          <a:off x="6429375" y="1428750"/>
          <a:ext cx="2428892" cy="1950720"/>
        </p:xfrm>
        <a:graphic>
          <a:graphicData uri="http://schemas.openxmlformats.org/drawingml/2006/table">
            <a:tbl>
              <a:tblPr firstRow="1" bandRow="1">
                <a:tableStyleId>{5C22544A-7EE6-4342-B048-85BDC9FD1C3A}</a:tableStyleId>
              </a:tblPr>
              <a:tblGrid>
                <a:gridCol w="1214446"/>
                <a:gridCol w="1214446"/>
              </a:tblGrid>
              <a:tr h="613508">
                <a:tc>
                  <a:txBody>
                    <a:bodyPr/>
                    <a:lstStyle/>
                    <a:p>
                      <a:r>
                        <a:rPr lang="en-US" sz="1400" dirty="0" smtClean="0"/>
                        <a:t>Structure type</a:t>
                      </a:r>
                      <a:endParaRPr lang="en-US" sz="1400" dirty="0"/>
                    </a:p>
                  </a:txBody>
                  <a:tcPr/>
                </a:tc>
                <a:tc>
                  <a:txBody>
                    <a:bodyPr/>
                    <a:lstStyle/>
                    <a:p>
                      <a:r>
                        <a:rPr lang="en-US" sz="1400" dirty="0" smtClean="0"/>
                        <a:t>Useful service life expected</a:t>
                      </a:r>
                    </a:p>
                    <a:p>
                      <a:r>
                        <a:rPr lang="en-US" sz="1400" dirty="0" smtClean="0"/>
                        <a:t>[YEARS]</a:t>
                      </a:r>
                      <a:endParaRPr lang="en-US" sz="1400" dirty="0"/>
                    </a:p>
                  </a:txBody>
                  <a:tcPr/>
                </a:tc>
              </a:tr>
              <a:tr h="257392">
                <a:tc>
                  <a:txBody>
                    <a:bodyPr/>
                    <a:lstStyle/>
                    <a:p>
                      <a:r>
                        <a:rPr lang="en-US" sz="1400" dirty="0" smtClean="0"/>
                        <a:t>BRICKS</a:t>
                      </a:r>
                      <a:endParaRPr lang="en-US" sz="1400" dirty="0"/>
                    </a:p>
                  </a:txBody>
                  <a:tcPr/>
                </a:tc>
                <a:tc>
                  <a:txBody>
                    <a:bodyPr/>
                    <a:lstStyle/>
                    <a:p>
                      <a:r>
                        <a:rPr lang="en-US" sz="1400" dirty="0" smtClean="0"/>
                        <a:t>77,5</a:t>
                      </a:r>
                      <a:endParaRPr lang="en-US" sz="1400" dirty="0"/>
                    </a:p>
                  </a:txBody>
                  <a:tcPr/>
                </a:tc>
              </a:tr>
              <a:tr h="257392">
                <a:tc>
                  <a:txBody>
                    <a:bodyPr/>
                    <a:lstStyle/>
                    <a:p>
                      <a:r>
                        <a:rPr lang="en-US" sz="1400" dirty="0" smtClean="0"/>
                        <a:t>WOOD</a:t>
                      </a:r>
                      <a:endParaRPr lang="en-US" sz="1400" dirty="0"/>
                    </a:p>
                  </a:txBody>
                  <a:tcPr/>
                </a:tc>
                <a:tc>
                  <a:txBody>
                    <a:bodyPr/>
                    <a:lstStyle/>
                    <a:p>
                      <a:r>
                        <a:rPr lang="en-US" sz="1400" dirty="0" smtClean="0"/>
                        <a:t>51,6</a:t>
                      </a:r>
                      <a:endParaRPr lang="en-US" sz="1400" dirty="0"/>
                    </a:p>
                  </a:txBody>
                  <a:tcPr/>
                </a:tc>
              </a:tr>
              <a:tr h="257392">
                <a:tc>
                  <a:txBody>
                    <a:bodyPr/>
                    <a:lstStyle/>
                    <a:p>
                      <a:r>
                        <a:rPr lang="en-US" sz="1400" dirty="0" smtClean="0"/>
                        <a:t>CONCRETE</a:t>
                      </a:r>
                      <a:endParaRPr lang="en-US" sz="1400" dirty="0"/>
                    </a:p>
                  </a:txBody>
                  <a:tcPr/>
                </a:tc>
                <a:tc>
                  <a:txBody>
                    <a:bodyPr/>
                    <a:lstStyle/>
                    <a:p>
                      <a:r>
                        <a:rPr lang="en-US" sz="1400" dirty="0" smtClean="0"/>
                        <a:t>87,2</a:t>
                      </a:r>
                      <a:endParaRPr lang="en-US" sz="1400" dirty="0"/>
                    </a:p>
                  </a:txBody>
                  <a:tcPr/>
                </a:tc>
              </a:tr>
              <a:tr h="257392">
                <a:tc>
                  <a:txBody>
                    <a:bodyPr/>
                    <a:lstStyle/>
                    <a:p>
                      <a:r>
                        <a:rPr lang="en-US" sz="1400" dirty="0" smtClean="0"/>
                        <a:t>IRON</a:t>
                      </a:r>
                      <a:endParaRPr lang="en-US" sz="1400" dirty="0"/>
                    </a:p>
                  </a:txBody>
                  <a:tcPr/>
                </a:tc>
                <a:tc>
                  <a:txBody>
                    <a:bodyPr/>
                    <a:lstStyle/>
                    <a:p>
                      <a:r>
                        <a:rPr lang="en-US" sz="1400" dirty="0" smtClean="0"/>
                        <a:t>77,3</a:t>
                      </a:r>
                      <a:endParaRPr lang="en-US" sz="1400" dirty="0"/>
                    </a:p>
                  </a:txBody>
                  <a:tcPr/>
                </a:tc>
              </a:tr>
            </a:tbl>
          </a:graphicData>
        </a:graphic>
      </p:graphicFrame>
      <p:sp>
        <p:nvSpPr>
          <p:cNvPr id="10" name="CasellaDiTesto 9"/>
          <p:cNvSpPr txBox="1"/>
          <p:nvPr/>
        </p:nvSpPr>
        <p:spPr>
          <a:xfrm>
            <a:off x="285750" y="1000125"/>
            <a:ext cx="7358063" cy="369888"/>
          </a:xfrm>
          <a:prstGeom prst="rect">
            <a:avLst/>
          </a:prstGeom>
          <a:noFill/>
        </p:spPr>
        <p:txBody>
          <a:bodyPr>
            <a:spAutoFit/>
          </a:bodyPr>
          <a:lstStyle/>
          <a:p>
            <a:pPr fontAlgn="auto">
              <a:spcBef>
                <a:spcPts val="0"/>
              </a:spcBef>
              <a:spcAft>
                <a:spcPts val="0"/>
              </a:spcAft>
              <a:defRPr/>
            </a:pPr>
            <a:r>
              <a:rPr lang="it-IT" b="1" dirty="0">
                <a:solidFill>
                  <a:schemeClr val="tx2">
                    <a:lumMod val="60000"/>
                    <a:lumOff val="40000"/>
                  </a:schemeClr>
                </a:solidFill>
                <a:latin typeface="+mn-lt"/>
                <a:cs typeface="+mn-cs"/>
              </a:rPr>
              <a:t>SOME DATA FROM A 700 SAMPLE – BUILDINGS </a:t>
            </a:r>
            <a:r>
              <a:rPr lang="it-IT" dirty="0">
                <a:solidFill>
                  <a:schemeClr val="tx2">
                    <a:lumMod val="60000"/>
                    <a:lumOff val="40000"/>
                  </a:schemeClr>
                </a:solidFill>
                <a:latin typeface="+mn-lt"/>
                <a:cs typeface="+mn-cs"/>
              </a:rPr>
              <a:t>(</a:t>
            </a:r>
            <a:r>
              <a:rPr lang="it-IT" i="1" dirty="0">
                <a:solidFill>
                  <a:schemeClr val="tx2">
                    <a:lumMod val="60000"/>
                    <a:lumOff val="40000"/>
                  </a:schemeClr>
                </a:solidFill>
                <a:latin typeface="+mn-lt"/>
                <a:cs typeface="+mn-cs"/>
              </a:rPr>
              <a:t>Athena </a:t>
            </a:r>
            <a:r>
              <a:rPr lang="it-IT" i="1" dirty="0" err="1">
                <a:solidFill>
                  <a:schemeClr val="tx2">
                    <a:lumMod val="60000"/>
                    <a:lumOff val="40000"/>
                  </a:schemeClr>
                </a:solidFill>
                <a:latin typeface="+mn-lt"/>
                <a:cs typeface="+mn-cs"/>
              </a:rPr>
              <a:t>Institute</a:t>
            </a:r>
            <a:r>
              <a:rPr lang="it-IT" i="1" dirty="0">
                <a:solidFill>
                  <a:schemeClr val="tx2">
                    <a:lumMod val="60000"/>
                    <a:lumOff val="40000"/>
                  </a:schemeClr>
                </a:solidFill>
                <a:latin typeface="+mn-lt"/>
                <a:cs typeface="+mn-cs"/>
              </a:rPr>
              <a:t>, 2004)</a:t>
            </a:r>
            <a:endParaRPr lang="en-GB" dirty="0">
              <a:solidFill>
                <a:schemeClr val="tx2">
                  <a:lumMod val="60000"/>
                  <a:lumOff val="40000"/>
                </a:schemeClr>
              </a:solidFill>
              <a:latin typeface="+mn-lt"/>
              <a:cs typeface="+mn-cs"/>
            </a:endParaRPr>
          </a:p>
        </p:txBody>
      </p:sp>
      <p:sp>
        <p:nvSpPr>
          <p:cNvPr id="12" name="Ovale 11"/>
          <p:cNvSpPr/>
          <p:nvPr/>
        </p:nvSpPr>
        <p:spPr>
          <a:xfrm>
            <a:off x="6286500" y="4495800"/>
            <a:ext cx="2428875" cy="35718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3" name="Ovale 12"/>
          <p:cNvSpPr/>
          <p:nvPr/>
        </p:nvSpPr>
        <p:spPr>
          <a:xfrm>
            <a:off x="6215063" y="2714625"/>
            <a:ext cx="2428875" cy="35718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4" name="Ovale 13"/>
          <p:cNvSpPr/>
          <p:nvPr/>
        </p:nvSpPr>
        <p:spPr>
          <a:xfrm>
            <a:off x="142875" y="3071813"/>
            <a:ext cx="1428750" cy="50006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5" name="Ovale 14"/>
          <p:cNvSpPr/>
          <p:nvPr/>
        </p:nvSpPr>
        <p:spPr>
          <a:xfrm>
            <a:off x="5000625" y="3071813"/>
            <a:ext cx="785813" cy="50006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2396" name="CasellaDiTesto 15"/>
          <p:cNvSpPr txBox="1">
            <a:spLocks noChangeArrowheads="1"/>
          </p:cNvSpPr>
          <p:nvPr/>
        </p:nvSpPr>
        <p:spPr bwMode="auto">
          <a:xfrm>
            <a:off x="5929313" y="5857875"/>
            <a:ext cx="2928937" cy="923925"/>
          </a:xfrm>
          <a:prstGeom prst="rect">
            <a:avLst/>
          </a:prstGeom>
          <a:noFill/>
          <a:ln w="9525">
            <a:noFill/>
            <a:miter lim="800000"/>
            <a:headEnd/>
            <a:tailEnd/>
          </a:ln>
        </p:spPr>
        <p:txBody>
          <a:bodyPr>
            <a:spAutoFit/>
          </a:bodyPr>
          <a:lstStyle/>
          <a:p>
            <a:r>
              <a:rPr lang="it-IT" b="1">
                <a:solidFill>
                  <a:srgbClr val="C00000"/>
                </a:solidFill>
                <a:latin typeface="Calibri" pitchFamily="34" charset="0"/>
              </a:rPr>
              <a:t>…The main impairment risk is by evidence NOT PHYSICAL</a:t>
            </a:r>
            <a:endParaRPr lang="en-GB" b="1">
              <a:solidFill>
                <a:srgbClr val="C00000"/>
              </a:solidFill>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ttangolo 33"/>
          <p:cNvSpPr/>
          <p:nvPr/>
        </p:nvSpPr>
        <p:spPr>
          <a:xfrm>
            <a:off x="785813" y="4143375"/>
            <a:ext cx="857250" cy="142875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3" name="Rettangolo 32"/>
          <p:cNvSpPr/>
          <p:nvPr/>
        </p:nvSpPr>
        <p:spPr>
          <a:xfrm>
            <a:off x="142875" y="2286000"/>
            <a:ext cx="889000" cy="2071688"/>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2" name="Rettangolo 31"/>
          <p:cNvSpPr/>
          <p:nvPr/>
        </p:nvSpPr>
        <p:spPr>
          <a:xfrm>
            <a:off x="4602163" y="4883150"/>
            <a:ext cx="3714750" cy="500063"/>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7" name="Rettangolo 26"/>
          <p:cNvSpPr/>
          <p:nvPr/>
        </p:nvSpPr>
        <p:spPr>
          <a:xfrm>
            <a:off x="4602163" y="4311650"/>
            <a:ext cx="3714750" cy="500063"/>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6" name="Rettangolo 25"/>
          <p:cNvSpPr/>
          <p:nvPr/>
        </p:nvSpPr>
        <p:spPr>
          <a:xfrm>
            <a:off x="4602163" y="3597275"/>
            <a:ext cx="2684462" cy="500063"/>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5" name="Rettangolo 24"/>
          <p:cNvSpPr/>
          <p:nvPr/>
        </p:nvSpPr>
        <p:spPr>
          <a:xfrm>
            <a:off x="4602163" y="3025775"/>
            <a:ext cx="2684462" cy="500063"/>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4" name="Rettangolo 23"/>
          <p:cNvSpPr/>
          <p:nvPr/>
        </p:nvSpPr>
        <p:spPr>
          <a:xfrm>
            <a:off x="4602163" y="2454275"/>
            <a:ext cx="2684462" cy="500063"/>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 name="Titolo 1"/>
          <p:cNvSpPr>
            <a:spLocks noGrp="1"/>
          </p:cNvSpPr>
          <p:nvPr>
            <p:ph type="title"/>
          </p:nvPr>
        </p:nvSpPr>
        <p:spPr/>
        <p:txBody>
          <a:bodyPr rtlCol="0">
            <a:normAutofit fontScale="90000"/>
          </a:bodyPr>
          <a:lstStyle/>
          <a:p>
            <a:pPr fontAlgn="auto">
              <a:spcAft>
                <a:spcPts val="0"/>
              </a:spcAft>
              <a:defRPr/>
            </a:pPr>
            <a:r>
              <a:rPr lang="en-US" b="1" dirty="0" smtClean="0"/>
              <a:t>THE IMPAIRMENT RISK NATURE AND CLASSIFICATION</a:t>
            </a:r>
            <a:endParaRPr lang="en-US" dirty="0"/>
          </a:p>
        </p:txBody>
      </p:sp>
      <p:grpSp>
        <p:nvGrpSpPr>
          <p:cNvPr id="13322" name="Gruppo 7"/>
          <p:cNvGrpSpPr>
            <a:grpSpLocks/>
          </p:cNvGrpSpPr>
          <p:nvPr/>
        </p:nvGrpSpPr>
        <p:grpSpPr bwMode="auto">
          <a:xfrm rot="10800000">
            <a:off x="603250" y="2441575"/>
            <a:ext cx="4826000" cy="541338"/>
            <a:chOff x="738079" y="1403342"/>
            <a:chExt cx="2394266" cy="540051"/>
          </a:xfrm>
        </p:grpSpPr>
        <p:sp>
          <p:nvSpPr>
            <p:cNvPr id="9" name="Pentagono 8"/>
            <p:cNvSpPr/>
            <p:nvPr/>
          </p:nvSpPr>
          <p:spPr>
            <a:xfrm rot="10800000">
              <a:off x="738079" y="1403342"/>
              <a:ext cx="2394266" cy="540051"/>
            </a:xfrm>
            <a:prstGeom prst="homePlat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Pentagono 4"/>
            <p:cNvSpPr/>
            <p:nvPr/>
          </p:nvSpPr>
          <p:spPr>
            <a:xfrm rot="21600000">
              <a:off x="874331" y="1403342"/>
              <a:ext cx="2259589" cy="540051"/>
            </a:xfrm>
            <a:prstGeom prst="rect">
              <a:avLst/>
            </a:prstGeom>
          </p:spPr>
          <p:style>
            <a:lnRef idx="0">
              <a:scrgbClr r="0" g="0" b="0"/>
            </a:lnRef>
            <a:fillRef idx="0">
              <a:scrgbClr r="0" g="0" b="0"/>
            </a:fillRef>
            <a:effectRef idx="0">
              <a:scrgbClr r="0" g="0" b="0"/>
            </a:effectRef>
            <a:fontRef idx="minor">
              <a:schemeClr val="lt1"/>
            </a:fontRef>
          </p:style>
          <p:txBody>
            <a:bodyPr lIns="238148" tIns="95250" rIns="177800" bIns="95250" spcCol="1270" anchor="ctr"/>
            <a:lstStyle/>
            <a:p>
              <a:pPr algn="ctr" defTabSz="1111250" fontAlgn="auto">
                <a:lnSpc>
                  <a:spcPct val="90000"/>
                </a:lnSpc>
                <a:spcAft>
                  <a:spcPct val="35000"/>
                </a:spcAft>
                <a:defRPr/>
              </a:pPr>
              <a:endParaRPr lang="en-US" sz="2500"/>
            </a:p>
          </p:txBody>
        </p:sp>
      </p:grpSp>
      <p:sp>
        <p:nvSpPr>
          <p:cNvPr id="13323" name="CasellaDiTesto 10"/>
          <p:cNvSpPr txBox="1">
            <a:spLocks noChangeArrowheads="1"/>
          </p:cNvSpPr>
          <p:nvPr/>
        </p:nvSpPr>
        <p:spPr bwMode="auto">
          <a:xfrm>
            <a:off x="747713" y="2505075"/>
            <a:ext cx="4895850" cy="368300"/>
          </a:xfrm>
          <a:prstGeom prst="rect">
            <a:avLst/>
          </a:prstGeom>
          <a:noFill/>
          <a:ln w="9525">
            <a:noFill/>
            <a:miter lim="800000"/>
            <a:headEnd/>
            <a:tailEnd/>
          </a:ln>
        </p:spPr>
        <p:txBody>
          <a:bodyPr>
            <a:spAutoFit/>
          </a:bodyPr>
          <a:lstStyle/>
          <a:p>
            <a:r>
              <a:rPr lang="en-US" b="1">
                <a:solidFill>
                  <a:schemeClr val="bg1"/>
                </a:solidFill>
                <a:latin typeface="Calibri" pitchFamily="34" charset="0"/>
              </a:rPr>
              <a:t>POTENTIAL IMPAIRMENT AT BALANCE SHEET*</a:t>
            </a:r>
          </a:p>
        </p:txBody>
      </p:sp>
      <p:grpSp>
        <p:nvGrpSpPr>
          <p:cNvPr id="13324" name="Gruppo 11"/>
          <p:cNvGrpSpPr>
            <a:grpSpLocks/>
          </p:cNvGrpSpPr>
          <p:nvPr/>
        </p:nvGrpSpPr>
        <p:grpSpPr bwMode="auto">
          <a:xfrm rot="10800000">
            <a:off x="604838" y="3000375"/>
            <a:ext cx="4824412" cy="539750"/>
            <a:chOff x="738079" y="1403342"/>
            <a:chExt cx="2394266" cy="540051"/>
          </a:xfrm>
        </p:grpSpPr>
        <p:sp>
          <p:nvSpPr>
            <p:cNvPr id="13" name="Pentagono 12"/>
            <p:cNvSpPr/>
            <p:nvPr/>
          </p:nvSpPr>
          <p:spPr>
            <a:xfrm rot="10800000">
              <a:off x="738079" y="1403342"/>
              <a:ext cx="2394266" cy="540051"/>
            </a:xfrm>
            <a:prstGeom prst="homePlat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Pentagono 4"/>
            <p:cNvSpPr/>
            <p:nvPr/>
          </p:nvSpPr>
          <p:spPr>
            <a:xfrm rot="21600000">
              <a:off x="872801" y="1403342"/>
              <a:ext cx="2259544" cy="540051"/>
            </a:xfrm>
            <a:prstGeom prst="rect">
              <a:avLst/>
            </a:prstGeom>
          </p:spPr>
          <p:style>
            <a:lnRef idx="0">
              <a:scrgbClr r="0" g="0" b="0"/>
            </a:lnRef>
            <a:fillRef idx="0">
              <a:scrgbClr r="0" g="0" b="0"/>
            </a:fillRef>
            <a:effectRef idx="0">
              <a:scrgbClr r="0" g="0" b="0"/>
            </a:effectRef>
            <a:fontRef idx="minor">
              <a:schemeClr val="lt1"/>
            </a:fontRef>
          </p:style>
          <p:txBody>
            <a:bodyPr lIns="238148" tIns="95250" rIns="177800" bIns="95250" spcCol="1270" anchor="ctr"/>
            <a:lstStyle/>
            <a:p>
              <a:pPr algn="ctr" defTabSz="1111250" fontAlgn="auto">
                <a:lnSpc>
                  <a:spcPct val="90000"/>
                </a:lnSpc>
                <a:spcAft>
                  <a:spcPct val="35000"/>
                </a:spcAft>
                <a:defRPr/>
              </a:pPr>
              <a:endParaRPr lang="en-US" sz="2500"/>
            </a:p>
          </p:txBody>
        </p:sp>
      </p:grpSp>
      <p:grpSp>
        <p:nvGrpSpPr>
          <p:cNvPr id="13325" name="Gruppo 14"/>
          <p:cNvGrpSpPr>
            <a:grpSpLocks/>
          </p:cNvGrpSpPr>
          <p:nvPr/>
        </p:nvGrpSpPr>
        <p:grpSpPr bwMode="auto">
          <a:xfrm rot="10800000">
            <a:off x="603250" y="3594100"/>
            <a:ext cx="4826000" cy="539750"/>
            <a:chOff x="738079" y="1403342"/>
            <a:chExt cx="2394266" cy="540051"/>
          </a:xfrm>
        </p:grpSpPr>
        <p:sp>
          <p:nvSpPr>
            <p:cNvPr id="16" name="Pentagono 15"/>
            <p:cNvSpPr/>
            <p:nvPr/>
          </p:nvSpPr>
          <p:spPr>
            <a:xfrm rot="10800000">
              <a:off x="738079" y="1403342"/>
              <a:ext cx="2394266" cy="540051"/>
            </a:xfrm>
            <a:prstGeom prst="homePlat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Pentagono 4"/>
            <p:cNvSpPr/>
            <p:nvPr/>
          </p:nvSpPr>
          <p:spPr>
            <a:xfrm rot="21600000">
              <a:off x="874331" y="1403342"/>
              <a:ext cx="2259589" cy="540051"/>
            </a:xfrm>
            <a:prstGeom prst="rect">
              <a:avLst/>
            </a:prstGeom>
          </p:spPr>
          <p:style>
            <a:lnRef idx="0">
              <a:scrgbClr r="0" g="0" b="0"/>
            </a:lnRef>
            <a:fillRef idx="0">
              <a:scrgbClr r="0" g="0" b="0"/>
            </a:fillRef>
            <a:effectRef idx="0">
              <a:scrgbClr r="0" g="0" b="0"/>
            </a:effectRef>
            <a:fontRef idx="minor">
              <a:schemeClr val="lt1"/>
            </a:fontRef>
          </p:style>
          <p:txBody>
            <a:bodyPr lIns="238148" tIns="95250" rIns="177800" bIns="95250" spcCol="1270" anchor="ctr"/>
            <a:lstStyle/>
            <a:p>
              <a:pPr algn="ctr" defTabSz="1111250" fontAlgn="auto">
                <a:lnSpc>
                  <a:spcPct val="90000"/>
                </a:lnSpc>
                <a:spcAft>
                  <a:spcPct val="35000"/>
                </a:spcAft>
                <a:defRPr/>
              </a:pPr>
              <a:endParaRPr lang="en-US" sz="2500"/>
            </a:p>
          </p:txBody>
        </p:sp>
      </p:grpSp>
      <p:grpSp>
        <p:nvGrpSpPr>
          <p:cNvPr id="13326" name="Gruppo 17"/>
          <p:cNvGrpSpPr>
            <a:grpSpLocks/>
          </p:cNvGrpSpPr>
          <p:nvPr/>
        </p:nvGrpSpPr>
        <p:grpSpPr bwMode="auto">
          <a:xfrm rot="10800000">
            <a:off x="1222375" y="4313238"/>
            <a:ext cx="4206875" cy="539750"/>
            <a:chOff x="738079" y="1403342"/>
            <a:chExt cx="2394266" cy="540051"/>
          </a:xfrm>
        </p:grpSpPr>
        <p:sp>
          <p:nvSpPr>
            <p:cNvPr id="19" name="Pentagono 18"/>
            <p:cNvSpPr/>
            <p:nvPr/>
          </p:nvSpPr>
          <p:spPr>
            <a:xfrm rot="10800000">
              <a:off x="738079" y="1403342"/>
              <a:ext cx="2394266" cy="540051"/>
            </a:xfrm>
            <a:prstGeom prst="homePlat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0" name="Pentagono 4"/>
            <p:cNvSpPr/>
            <p:nvPr/>
          </p:nvSpPr>
          <p:spPr>
            <a:xfrm rot="21600000">
              <a:off x="874507" y="1403342"/>
              <a:ext cx="2259645" cy="540051"/>
            </a:xfrm>
            <a:prstGeom prst="rect">
              <a:avLst/>
            </a:prstGeom>
          </p:spPr>
          <p:style>
            <a:lnRef idx="0">
              <a:scrgbClr r="0" g="0" b="0"/>
            </a:lnRef>
            <a:fillRef idx="0">
              <a:scrgbClr r="0" g="0" b="0"/>
            </a:fillRef>
            <a:effectRef idx="0">
              <a:scrgbClr r="0" g="0" b="0"/>
            </a:effectRef>
            <a:fontRef idx="minor">
              <a:schemeClr val="lt1"/>
            </a:fontRef>
          </p:style>
          <p:txBody>
            <a:bodyPr lIns="238148" tIns="95250" rIns="177800" bIns="95250" spcCol="1270" anchor="ctr"/>
            <a:lstStyle/>
            <a:p>
              <a:pPr algn="ctr" defTabSz="1111250" fontAlgn="auto">
                <a:lnSpc>
                  <a:spcPct val="90000"/>
                </a:lnSpc>
                <a:spcAft>
                  <a:spcPct val="35000"/>
                </a:spcAft>
                <a:defRPr/>
              </a:pPr>
              <a:endParaRPr lang="en-US" sz="2500"/>
            </a:p>
          </p:txBody>
        </p:sp>
      </p:grpSp>
      <p:grpSp>
        <p:nvGrpSpPr>
          <p:cNvPr id="13327" name="Gruppo 20"/>
          <p:cNvGrpSpPr>
            <a:grpSpLocks/>
          </p:cNvGrpSpPr>
          <p:nvPr/>
        </p:nvGrpSpPr>
        <p:grpSpPr bwMode="auto">
          <a:xfrm rot="10800000">
            <a:off x="1222375" y="4889500"/>
            <a:ext cx="4206875" cy="539750"/>
            <a:chOff x="738079" y="1403342"/>
            <a:chExt cx="2394266" cy="540051"/>
          </a:xfrm>
        </p:grpSpPr>
        <p:sp>
          <p:nvSpPr>
            <p:cNvPr id="22" name="Pentagono 21"/>
            <p:cNvSpPr/>
            <p:nvPr/>
          </p:nvSpPr>
          <p:spPr>
            <a:xfrm rot="10800000">
              <a:off x="738079" y="1403342"/>
              <a:ext cx="2394266" cy="540051"/>
            </a:xfrm>
            <a:prstGeom prst="homePlat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3" name="Pentagono 4"/>
            <p:cNvSpPr/>
            <p:nvPr/>
          </p:nvSpPr>
          <p:spPr>
            <a:xfrm rot="21600000">
              <a:off x="874507" y="1403342"/>
              <a:ext cx="2259645" cy="540051"/>
            </a:xfrm>
            <a:prstGeom prst="rect">
              <a:avLst/>
            </a:prstGeom>
          </p:spPr>
          <p:style>
            <a:lnRef idx="0">
              <a:scrgbClr r="0" g="0" b="0"/>
            </a:lnRef>
            <a:fillRef idx="0">
              <a:scrgbClr r="0" g="0" b="0"/>
            </a:fillRef>
            <a:effectRef idx="0">
              <a:scrgbClr r="0" g="0" b="0"/>
            </a:effectRef>
            <a:fontRef idx="minor">
              <a:schemeClr val="lt1"/>
            </a:fontRef>
          </p:style>
          <p:txBody>
            <a:bodyPr lIns="238148" tIns="95250" rIns="177800" bIns="95250" spcCol="1270" anchor="ctr"/>
            <a:lstStyle/>
            <a:p>
              <a:pPr algn="ctr" defTabSz="1111250" fontAlgn="auto">
                <a:lnSpc>
                  <a:spcPct val="90000"/>
                </a:lnSpc>
                <a:spcAft>
                  <a:spcPct val="35000"/>
                </a:spcAft>
                <a:defRPr/>
              </a:pPr>
              <a:endParaRPr lang="en-US" sz="2500"/>
            </a:p>
          </p:txBody>
        </p:sp>
      </p:grpSp>
      <p:sp>
        <p:nvSpPr>
          <p:cNvPr id="13328" name="CasellaDiTesto 27"/>
          <p:cNvSpPr txBox="1">
            <a:spLocks noChangeArrowheads="1"/>
          </p:cNvSpPr>
          <p:nvPr/>
        </p:nvSpPr>
        <p:spPr bwMode="auto">
          <a:xfrm>
            <a:off x="674688" y="3090863"/>
            <a:ext cx="4897437" cy="368300"/>
          </a:xfrm>
          <a:prstGeom prst="rect">
            <a:avLst/>
          </a:prstGeom>
          <a:noFill/>
          <a:ln w="9525">
            <a:noFill/>
            <a:miter lim="800000"/>
            <a:headEnd/>
            <a:tailEnd/>
          </a:ln>
        </p:spPr>
        <p:txBody>
          <a:bodyPr>
            <a:spAutoFit/>
          </a:bodyPr>
          <a:lstStyle/>
          <a:p>
            <a:r>
              <a:rPr lang="en-US" b="1">
                <a:solidFill>
                  <a:schemeClr val="bg1"/>
                </a:solidFill>
                <a:latin typeface="Calibri" pitchFamily="34" charset="0"/>
              </a:rPr>
              <a:t>STRATEGIC COMPETITIVNESS RISK*</a:t>
            </a:r>
          </a:p>
        </p:txBody>
      </p:sp>
      <p:sp>
        <p:nvSpPr>
          <p:cNvPr id="13329" name="CasellaDiTesto 28"/>
          <p:cNvSpPr txBox="1">
            <a:spLocks noChangeArrowheads="1"/>
          </p:cNvSpPr>
          <p:nvPr/>
        </p:nvSpPr>
        <p:spPr bwMode="auto">
          <a:xfrm>
            <a:off x="674688" y="3657600"/>
            <a:ext cx="4897437" cy="368300"/>
          </a:xfrm>
          <a:prstGeom prst="rect">
            <a:avLst/>
          </a:prstGeom>
          <a:noFill/>
          <a:ln w="9525">
            <a:noFill/>
            <a:miter lim="800000"/>
            <a:headEnd/>
            <a:tailEnd/>
          </a:ln>
        </p:spPr>
        <p:txBody>
          <a:bodyPr>
            <a:spAutoFit/>
          </a:bodyPr>
          <a:lstStyle/>
          <a:p>
            <a:r>
              <a:rPr lang="en-US" b="1">
                <a:solidFill>
                  <a:schemeClr val="bg1"/>
                </a:solidFill>
                <a:latin typeface="Calibri" pitchFamily="34" charset="0"/>
              </a:rPr>
              <a:t>PHYSICAL OBSOLESCENCE RISK * </a:t>
            </a:r>
          </a:p>
        </p:txBody>
      </p:sp>
      <p:sp>
        <p:nvSpPr>
          <p:cNvPr id="13330" name="CasellaDiTesto 29"/>
          <p:cNvSpPr txBox="1">
            <a:spLocks noChangeArrowheads="1"/>
          </p:cNvSpPr>
          <p:nvPr/>
        </p:nvSpPr>
        <p:spPr bwMode="auto">
          <a:xfrm>
            <a:off x="1293813" y="4375150"/>
            <a:ext cx="4897437" cy="369888"/>
          </a:xfrm>
          <a:prstGeom prst="rect">
            <a:avLst/>
          </a:prstGeom>
          <a:noFill/>
          <a:ln w="9525">
            <a:noFill/>
            <a:miter lim="800000"/>
            <a:headEnd/>
            <a:tailEnd/>
          </a:ln>
        </p:spPr>
        <p:txBody>
          <a:bodyPr>
            <a:spAutoFit/>
          </a:bodyPr>
          <a:lstStyle/>
          <a:p>
            <a:r>
              <a:rPr lang="en-US" b="1">
                <a:solidFill>
                  <a:schemeClr val="bg1"/>
                </a:solidFill>
                <a:latin typeface="Calibri" pitchFamily="34" charset="0"/>
              </a:rPr>
              <a:t>PHYSICAL DAMAGE RISK**</a:t>
            </a:r>
          </a:p>
        </p:txBody>
      </p:sp>
      <p:sp>
        <p:nvSpPr>
          <p:cNvPr id="13331" name="CasellaDiTesto 30"/>
          <p:cNvSpPr txBox="1">
            <a:spLocks noChangeArrowheads="1"/>
          </p:cNvSpPr>
          <p:nvPr/>
        </p:nvSpPr>
        <p:spPr bwMode="auto">
          <a:xfrm>
            <a:off x="1366838" y="4951413"/>
            <a:ext cx="4895850" cy="369887"/>
          </a:xfrm>
          <a:prstGeom prst="rect">
            <a:avLst/>
          </a:prstGeom>
          <a:noFill/>
          <a:ln w="9525">
            <a:noFill/>
            <a:miter lim="800000"/>
            <a:headEnd/>
            <a:tailEnd/>
          </a:ln>
        </p:spPr>
        <p:txBody>
          <a:bodyPr>
            <a:spAutoFit/>
          </a:bodyPr>
          <a:lstStyle/>
          <a:p>
            <a:r>
              <a:rPr lang="en-US" b="1">
                <a:solidFill>
                  <a:schemeClr val="bg1"/>
                </a:solidFill>
                <a:latin typeface="Calibri" pitchFamily="34" charset="0"/>
              </a:rPr>
              <a:t>INTANGIBLE IMPAIRMENT RISK**</a:t>
            </a:r>
          </a:p>
        </p:txBody>
      </p:sp>
      <p:sp>
        <p:nvSpPr>
          <p:cNvPr id="13332" name="CasellaDiTesto 34"/>
          <p:cNvSpPr txBox="1">
            <a:spLocks noChangeArrowheads="1"/>
          </p:cNvSpPr>
          <p:nvPr/>
        </p:nvSpPr>
        <p:spPr bwMode="auto">
          <a:xfrm>
            <a:off x="0" y="6215063"/>
            <a:ext cx="9144000" cy="307975"/>
          </a:xfrm>
          <a:prstGeom prst="rect">
            <a:avLst/>
          </a:prstGeom>
          <a:noFill/>
          <a:ln w="9525">
            <a:noFill/>
            <a:miter lim="800000"/>
            <a:headEnd/>
            <a:tailEnd/>
          </a:ln>
        </p:spPr>
        <p:txBody>
          <a:bodyPr>
            <a:spAutoFit/>
          </a:bodyPr>
          <a:lstStyle/>
          <a:p>
            <a:r>
              <a:rPr lang="it-IT" sz="1400">
                <a:latin typeface="Calibri" pitchFamily="34" charset="0"/>
              </a:rPr>
              <a:t>*In literature: for example </a:t>
            </a:r>
            <a:r>
              <a:rPr lang="it-IT" sz="1400" i="1">
                <a:latin typeface="Calibri" pitchFamily="34" charset="0"/>
              </a:rPr>
              <a:t>S. Simons’</a:t>
            </a:r>
            <a:r>
              <a:rPr lang="it-IT" sz="1400">
                <a:latin typeface="Calibri" pitchFamily="34" charset="0"/>
              </a:rPr>
              <a:t> suggestion in “A note on Identifying Strategic Risk, Harward Publishing, Boston, 1999”. </a:t>
            </a:r>
            <a:endParaRPr lang="en-GB" sz="1400">
              <a:latin typeface="Calibri" pitchFamily="34" charset="0"/>
            </a:endParaRPr>
          </a:p>
        </p:txBody>
      </p:sp>
      <p:sp>
        <p:nvSpPr>
          <p:cNvPr id="13333" name="CasellaDiTesto 35"/>
          <p:cNvSpPr txBox="1">
            <a:spLocks noChangeArrowheads="1"/>
          </p:cNvSpPr>
          <p:nvPr/>
        </p:nvSpPr>
        <p:spPr bwMode="auto">
          <a:xfrm>
            <a:off x="0" y="6429375"/>
            <a:ext cx="9144000" cy="307975"/>
          </a:xfrm>
          <a:prstGeom prst="rect">
            <a:avLst/>
          </a:prstGeom>
          <a:noFill/>
          <a:ln w="9525">
            <a:noFill/>
            <a:miter lim="800000"/>
            <a:headEnd/>
            <a:tailEnd/>
          </a:ln>
        </p:spPr>
        <p:txBody>
          <a:bodyPr>
            <a:spAutoFit/>
          </a:bodyPr>
          <a:lstStyle/>
          <a:p>
            <a:r>
              <a:rPr lang="it-IT" sz="1400">
                <a:latin typeface="Calibri" pitchFamily="34" charset="0"/>
              </a:rPr>
              <a:t>**Our proposal   </a:t>
            </a:r>
            <a:endParaRPr lang="en-GB" sz="1400">
              <a:latin typeface="Calibri" pitchFamily="34" charset="0"/>
            </a:endParaRPr>
          </a:p>
        </p:txBody>
      </p:sp>
      <p:sp>
        <p:nvSpPr>
          <p:cNvPr id="13334" name="CasellaDiTesto 36"/>
          <p:cNvSpPr txBox="1">
            <a:spLocks noChangeArrowheads="1"/>
          </p:cNvSpPr>
          <p:nvPr/>
        </p:nvSpPr>
        <p:spPr bwMode="auto">
          <a:xfrm>
            <a:off x="214313" y="2500313"/>
            <a:ext cx="357187" cy="369887"/>
          </a:xfrm>
          <a:prstGeom prst="rect">
            <a:avLst/>
          </a:prstGeom>
          <a:noFill/>
          <a:ln w="9525">
            <a:noFill/>
            <a:miter lim="800000"/>
            <a:headEnd/>
            <a:tailEnd/>
          </a:ln>
        </p:spPr>
        <p:txBody>
          <a:bodyPr>
            <a:spAutoFit/>
          </a:bodyPr>
          <a:lstStyle/>
          <a:p>
            <a:r>
              <a:rPr lang="it-IT" b="1">
                <a:solidFill>
                  <a:schemeClr val="bg1"/>
                </a:solidFill>
                <a:latin typeface="Calibri" pitchFamily="34" charset="0"/>
              </a:rPr>
              <a:t>1</a:t>
            </a:r>
            <a:endParaRPr lang="en-GB" b="1">
              <a:solidFill>
                <a:schemeClr val="bg1"/>
              </a:solidFill>
              <a:latin typeface="Calibri" pitchFamily="34" charset="0"/>
            </a:endParaRPr>
          </a:p>
        </p:txBody>
      </p:sp>
      <p:sp>
        <p:nvSpPr>
          <p:cNvPr id="13335" name="CasellaDiTesto 37"/>
          <p:cNvSpPr txBox="1">
            <a:spLocks noChangeArrowheads="1"/>
          </p:cNvSpPr>
          <p:nvPr/>
        </p:nvSpPr>
        <p:spPr bwMode="auto">
          <a:xfrm>
            <a:off x="214313" y="3071813"/>
            <a:ext cx="357187" cy="369887"/>
          </a:xfrm>
          <a:prstGeom prst="rect">
            <a:avLst/>
          </a:prstGeom>
          <a:noFill/>
          <a:ln w="9525">
            <a:noFill/>
            <a:miter lim="800000"/>
            <a:headEnd/>
            <a:tailEnd/>
          </a:ln>
        </p:spPr>
        <p:txBody>
          <a:bodyPr>
            <a:spAutoFit/>
          </a:bodyPr>
          <a:lstStyle/>
          <a:p>
            <a:r>
              <a:rPr lang="it-IT" b="1">
                <a:solidFill>
                  <a:schemeClr val="bg1"/>
                </a:solidFill>
                <a:latin typeface="Calibri" pitchFamily="34" charset="0"/>
              </a:rPr>
              <a:t>2</a:t>
            </a:r>
            <a:endParaRPr lang="en-GB" b="1">
              <a:solidFill>
                <a:schemeClr val="bg1"/>
              </a:solidFill>
              <a:latin typeface="Calibri" pitchFamily="34" charset="0"/>
            </a:endParaRPr>
          </a:p>
        </p:txBody>
      </p:sp>
      <p:sp>
        <p:nvSpPr>
          <p:cNvPr id="13336" name="CasellaDiTesto 38"/>
          <p:cNvSpPr txBox="1">
            <a:spLocks noChangeArrowheads="1"/>
          </p:cNvSpPr>
          <p:nvPr/>
        </p:nvSpPr>
        <p:spPr bwMode="auto">
          <a:xfrm>
            <a:off x="214313" y="3643313"/>
            <a:ext cx="357187" cy="369887"/>
          </a:xfrm>
          <a:prstGeom prst="rect">
            <a:avLst/>
          </a:prstGeom>
          <a:noFill/>
          <a:ln w="9525">
            <a:noFill/>
            <a:miter lim="800000"/>
            <a:headEnd/>
            <a:tailEnd/>
          </a:ln>
        </p:spPr>
        <p:txBody>
          <a:bodyPr>
            <a:spAutoFit/>
          </a:bodyPr>
          <a:lstStyle/>
          <a:p>
            <a:r>
              <a:rPr lang="it-IT" b="1">
                <a:solidFill>
                  <a:schemeClr val="bg1"/>
                </a:solidFill>
                <a:latin typeface="Calibri" pitchFamily="34" charset="0"/>
              </a:rPr>
              <a:t>3</a:t>
            </a:r>
            <a:endParaRPr lang="en-GB" b="1">
              <a:solidFill>
                <a:schemeClr val="bg1"/>
              </a:solidFill>
              <a:latin typeface="Calibri" pitchFamily="34" charset="0"/>
            </a:endParaRPr>
          </a:p>
        </p:txBody>
      </p:sp>
      <p:sp>
        <p:nvSpPr>
          <p:cNvPr id="13337" name="CasellaDiTesto 39"/>
          <p:cNvSpPr txBox="1">
            <a:spLocks noChangeArrowheads="1"/>
          </p:cNvSpPr>
          <p:nvPr/>
        </p:nvSpPr>
        <p:spPr bwMode="auto">
          <a:xfrm>
            <a:off x="857250" y="4357688"/>
            <a:ext cx="357188" cy="369887"/>
          </a:xfrm>
          <a:prstGeom prst="rect">
            <a:avLst/>
          </a:prstGeom>
          <a:noFill/>
          <a:ln w="9525">
            <a:noFill/>
            <a:miter lim="800000"/>
            <a:headEnd/>
            <a:tailEnd/>
          </a:ln>
        </p:spPr>
        <p:txBody>
          <a:bodyPr>
            <a:spAutoFit/>
          </a:bodyPr>
          <a:lstStyle/>
          <a:p>
            <a:r>
              <a:rPr lang="it-IT" b="1">
                <a:solidFill>
                  <a:schemeClr val="bg1"/>
                </a:solidFill>
                <a:latin typeface="Calibri" pitchFamily="34" charset="0"/>
              </a:rPr>
              <a:t>4</a:t>
            </a:r>
            <a:endParaRPr lang="en-GB" b="1">
              <a:solidFill>
                <a:schemeClr val="bg1"/>
              </a:solidFill>
              <a:latin typeface="Calibri" pitchFamily="34" charset="0"/>
            </a:endParaRPr>
          </a:p>
        </p:txBody>
      </p:sp>
      <p:sp>
        <p:nvSpPr>
          <p:cNvPr id="13338" name="CasellaDiTesto 40"/>
          <p:cNvSpPr txBox="1">
            <a:spLocks noChangeArrowheads="1"/>
          </p:cNvSpPr>
          <p:nvPr/>
        </p:nvSpPr>
        <p:spPr bwMode="auto">
          <a:xfrm>
            <a:off x="857250" y="5000625"/>
            <a:ext cx="357188" cy="369888"/>
          </a:xfrm>
          <a:prstGeom prst="rect">
            <a:avLst/>
          </a:prstGeom>
          <a:noFill/>
          <a:ln w="9525">
            <a:noFill/>
            <a:miter lim="800000"/>
            <a:headEnd/>
            <a:tailEnd/>
          </a:ln>
        </p:spPr>
        <p:txBody>
          <a:bodyPr>
            <a:spAutoFit/>
          </a:bodyPr>
          <a:lstStyle/>
          <a:p>
            <a:r>
              <a:rPr lang="it-IT" b="1">
                <a:solidFill>
                  <a:schemeClr val="bg1"/>
                </a:solidFill>
                <a:latin typeface="Calibri" pitchFamily="34" charset="0"/>
              </a:rPr>
              <a:t>5</a:t>
            </a:r>
            <a:endParaRPr lang="en-GB" b="1">
              <a:solidFill>
                <a:schemeClr val="bg1"/>
              </a:solidFill>
              <a:latin typeface="Calibri" pitchFamily="34" charset="0"/>
            </a:endParaRPr>
          </a:p>
        </p:txBody>
      </p:sp>
      <p:grpSp>
        <p:nvGrpSpPr>
          <p:cNvPr id="13339" name="Gruppo 41"/>
          <p:cNvGrpSpPr>
            <a:grpSpLocks/>
          </p:cNvGrpSpPr>
          <p:nvPr/>
        </p:nvGrpSpPr>
        <p:grpSpPr bwMode="auto">
          <a:xfrm rot="10800000" flipH="1">
            <a:off x="7072313" y="2428875"/>
            <a:ext cx="1714500" cy="539750"/>
            <a:chOff x="738079" y="1403342"/>
            <a:chExt cx="2394266" cy="540051"/>
          </a:xfrm>
        </p:grpSpPr>
        <p:sp>
          <p:nvSpPr>
            <p:cNvPr id="43" name="Pentagono 42"/>
            <p:cNvSpPr/>
            <p:nvPr/>
          </p:nvSpPr>
          <p:spPr>
            <a:xfrm rot="10800000">
              <a:off x="738079" y="1403342"/>
              <a:ext cx="2394266" cy="540051"/>
            </a:xfrm>
            <a:prstGeom prst="homePlate">
              <a:avLst/>
            </a:prstGeom>
            <a:solidFill>
              <a:schemeClr val="bg1">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4" name="Pentagono 4"/>
            <p:cNvSpPr/>
            <p:nvPr/>
          </p:nvSpPr>
          <p:spPr>
            <a:xfrm rot="21600000">
              <a:off x="871094" y="1403342"/>
              <a:ext cx="2259034" cy="540051"/>
            </a:xfrm>
            <a:prstGeom prst="rect">
              <a:avLst/>
            </a:prstGeom>
          </p:spPr>
          <p:style>
            <a:lnRef idx="0">
              <a:scrgbClr r="0" g="0" b="0"/>
            </a:lnRef>
            <a:fillRef idx="0">
              <a:scrgbClr r="0" g="0" b="0"/>
            </a:fillRef>
            <a:effectRef idx="0">
              <a:scrgbClr r="0" g="0" b="0"/>
            </a:effectRef>
            <a:fontRef idx="minor">
              <a:schemeClr val="lt1"/>
            </a:fontRef>
          </p:style>
          <p:txBody>
            <a:bodyPr lIns="238148" tIns="95250" rIns="177800" bIns="95250" spcCol="1270" anchor="ctr"/>
            <a:lstStyle/>
            <a:p>
              <a:pPr algn="ctr" defTabSz="1111250" fontAlgn="auto">
                <a:lnSpc>
                  <a:spcPct val="90000"/>
                </a:lnSpc>
                <a:spcAft>
                  <a:spcPct val="35000"/>
                </a:spcAft>
                <a:defRPr/>
              </a:pPr>
              <a:endParaRPr lang="en-US" sz="2500"/>
            </a:p>
          </p:txBody>
        </p:sp>
      </p:grpSp>
      <p:grpSp>
        <p:nvGrpSpPr>
          <p:cNvPr id="13340" name="Gruppo 44"/>
          <p:cNvGrpSpPr>
            <a:grpSpLocks/>
          </p:cNvGrpSpPr>
          <p:nvPr/>
        </p:nvGrpSpPr>
        <p:grpSpPr bwMode="auto">
          <a:xfrm rot="10800000" flipH="1">
            <a:off x="7072313" y="3000375"/>
            <a:ext cx="1714500" cy="539750"/>
            <a:chOff x="738079" y="1403342"/>
            <a:chExt cx="2394266" cy="540051"/>
          </a:xfrm>
        </p:grpSpPr>
        <p:sp>
          <p:nvSpPr>
            <p:cNvPr id="46" name="Pentagono 45"/>
            <p:cNvSpPr/>
            <p:nvPr/>
          </p:nvSpPr>
          <p:spPr>
            <a:xfrm rot="10800000">
              <a:off x="738079" y="1403342"/>
              <a:ext cx="2394266" cy="540051"/>
            </a:xfrm>
            <a:prstGeom prst="homePlate">
              <a:avLst/>
            </a:prstGeom>
            <a:solidFill>
              <a:schemeClr val="bg1">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7" name="Pentagono 4"/>
            <p:cNvSpPr/>
            <p:nvPr/>
          </p:nvSpPr>
          <p:spPr>
            <a:xfrm rot="21600000">
              <a:off x="871094" y="1404930"/>
              <a:ext cx="2259034" cy="540051"/>
            </a:xfrm>
            <a:prstGeom prst="rect">
              <a:avLst/>
            </a:prstGeom>
          </p:spPr>
          <p:style>
            <a:lnRef idx="0">
              <a:scrgbClr r="0" g="0" b="0"/>
            </a:lnRef>
            <a:fillRef idx="0">
              <a:scrgbClr r="0" g="0" b="0"/>
            </a:fillRef>
            <a:effectRef idx="0">
              <a:scrgbClr r="0" g="0" b="0"/>
            </a:effectRef>
            <a:fontRef idx="minor">
              <a:schemeClr val="lt1"/>
            </a:fontRef>
          </p:style>
          <p:txBody>
            <a:bodyPr lIns="238148" tIns="95250" rIns="177800" bIns="95250" spcCol="1270" anchor="ctr"/>
            <a:lstStyle/>
            <a:p>
              <a:pPr algn="ctr" defTabSz="1111250" fontAlgn="auto">
                <a:lnSpc>
                  <a:spcPct val="90000"/>
                </a:lnSpc>
                <a:spcAft>
                  <a:spcPct val="35000"/>
                </a:spcAft>
                <a:defRPr/>
              </a:pPr>
              <a:endParaRPr lang="en-US" sz="2500"/>
            </a:p>
          </p:txBody>
        </p:sp>
      </p:grpSp>
      <p:grpSp>
        <p:nvGrpSpPr>
          <p:cNvPr id="13341" name="Gruppo 47"/>
          <p:cNvGrpSpPr>
            <a:grpSpLocks/>
          </p:cNvGrpSpPr>
          <p:nvPr/>
        </p:nvGrpSpPr>
        <p:grpSpPr bwMode="auto">
          <a:xfrm rot="10800000" flipH="1">
            <a:off x="7072313" y="3571875"/>
            <a:ext cx="1714500" cy="539750"/>
            <a:chOff x="738079" y="1403342"/>
            <a:chExt cx="2394266" cy="540051"/>
          </a:xfrm>
        </p:grpSpPr>
        <p:sp>
          <p:nvSpPr>
            <p:cNvPr id="49" name="Pentagono 48"/>
            <p:cNvSpPr/>
            <p:nvPr/>
          </p:nvSpPr>
          <p:spPr>
            <a:xfrm rot="10800000">
              <a:off x="738079" y="1403342"/>
              <a:ext cx="2394266" cy="540051"/>
            </a:xfrm>
            <a:prstGeom prst="homePlate">
              <a:avLst/>
            </a:prstGeom>
            <a:solidFill>
              <a:schemeClr val="bg1">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0" name="Pentagono 4"/>
            <p:cNvSpPr/>
            <p:nvPr/>
          </p:nvSpPr>
          <p:spPr>
            <a:xfrm rot="21600000">
              <a:off x="871094" y="1404930"/>
              <a:ext cx="2259034" cy="540051"/>
            </a:xfrm>
            <a:prstGeom prst="rect">
              <a:avLst/>
            </a:prstGeom>
          </p:spPr>
          <p:style>
            <a:lnRef idx="0">
              <a:scrgbClr r="0" g="0" b="0"/>
            </a:lnRef>
            <a:fillRef idx="0">
              <a:scrgbClr r="0" g="0" b="0"/>
            </a:fillRef>
            <a:effectRef idx="0">
              <a:scrgbClr r="0" g="0" b="0"/>
            </a:effectRef>
            <a:fontRef idx="minor">
              <a:schemeClr val="lt1"/>
            </a:fontRef>
          </p:style>
          <p:txBody>
            <a:bodyPr lIns="238148" tIns="95250" rIns="177800" bIns="95250" spcCol="1270" anchor="ctr"/>
            <a:lstStyle/>
            <a:p>
              <a:pPr algn="ctr" defTabSz="1111250" fontAlgn="auto">
                <a:lnSpc>
                  <a:spcPct val="90000"/>
                </a:lnSpc>
                <a:spcAft>
                  <a:spcPct val="35000"/>
                </a:spcAft>
                <a:defRPr/>
              </a:pPr>
              <a:endParaRPr lang="en-US" sz="2500"/>
            </a:p>
          </p:txBody>
        </p:sp>
      </p:grpSp>
      <p:grpSp>
        <p:nvGrpSpPr>
          <p:cNvPr id="13342" name="Gruppo 50"/>
          <p:cNvGrpSpPr>
            <a:grpSpLocks/>
          </p:cNvGrpSpPr>
          <p:nvPr/>
        </p:nvGrpSpPr>
        <p:grpSpPr bwMode="auto">
          <a:xfrm rot="10800000" flipH="1">
            <a:off x="7072313" y="4286250"/>
            <a:ext cx="1714500" cy="539750"/>
            <a:chOff x="738079" y="1403342"/>
            <a:chExt cx="2394266" cy="540051"/>
          </a:xfrm>
        </p:grpSpPr>
        <p:sp>
          <p:nvSpPr>
            <p:cNvPr id="52" name="Pentagono 51"/>
            <p:cNvSpPr/>
            <p:nvPr/>
          </p:nvSpPr>
          <p:spPr>
            <a:xfrm rot="10800000">
              <a:off x="738079" y="1403342"/>
              <a:ext cx="2394266" cy="540051"/>
            </a:xfrm>
            <a:prstGeom prst="homePlate">
              <a:avLst/>
            </a:prstGeom>
            <a:solidFill>
              <a:schemeClr val="bg1">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3" name="Pentagono 4"/>
            <p:cNvSpPr/>
            <p:nvPr/>
          </p:nvSpPr>
          <p:spPr>
            <a:xfrm rot="21600000">
              <a:off x="871094" y="1404930"/>
              <a:ext cx="2259034" cy="540051"/>
            </a:xfrm>
            <a:prstGeom prst="rect">
              <a:avLst/>
            </a:prstGeom>
          </p:spPr>
          <p:style>
            <a:lnRef idx="0">
              <a:scrgbClr r="0" g="0" b="0"/>
            </a:lnRef>
            <a:fillRef idx="0">
              <a:scrgbClr r="0" g="0" b="0"/>
            </a:fillRef>
            <a:effectRef idx="0">
              <a:scrgbClr r="0" g="0" b="0"/>
            </a:effectRef>
            <a:fontRef idx="minor">
              <a:schemeClr val="lt1"/>
            </a:fontRef>
          </p:style>
          <p:txBody>
            <a:bodyPr lIns="238148" tIns="95250" rIns="177800" bIns="95250" spcCol="1270" anchor="ctr"/>
            <a:lstStyle/>
            <a:p>
              <a:pPr algn="ctr" defTabSz="1111250" fontAlgn="auto">
                <a:lnSpc>
                  <a:spcPct val="90000"/>
                </a:lnSpc>
                <a:spcAft>
                  <a:spcPct val="35000"/>
                </a:spcAft>
                <a:defRPr/>
              </a:pPr>
              <a:endParaRPr lang="en-US" sz="2500"/>
            </a:p>
          </p:txBody>
        </p:sp>
      </p:grpSp>
      <p:grpSp>
        <p:nvGrpSpPr>
          <p:cNvPr id="13343" name="Gruppo 53"/>
          <p:cNvGrpSpPr>
            <a:grpSpLocks/>
          </p:cNvGrpSpPr>
          <p:nvPr/>
        </p:nvGrpSpPr>
        <p:grpSpPr bwMode="auto">
          <a:xfrm rot="10800000" flipH="1">
            <a:off x="7072313" y="4857750"/>
            <a:ext cx="1714500" cy="539750"/>
            <a:chOff x="738079" y="1403342"/>
            <a:chExt cx="2394266" cy="540051"/>
          </a:xfrm>
        </p:grpSpPr>
        <p:sp>
          <p:nvSpPr>
            <p:cNvPr id="55" name="Pentagono 54"/>
            <p:cNvSpPr/>
            <p:nvPr/>
          </p:nvSpPr>
          <p:spPr>
            <a:xfrm rot="10800000">
              <a:off x="738079" y="1403342"/>
              <a:ext cx="2394266" cy="540051"/>
            </a:xfrm>
            <a:prstGeom prst="homePlate">
              <a:avLst/>
            </a:prstGeom>
            <a:solidFill>
              <a:schemeClr val="bg1">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6" name="Pentagono 4"/>
            <p:cNvSpPr/>
            <p:nvPr/>
          </p:nvSpPr>
          <p:spPr>
            <a:xfrm rot="21600000">
              <a:off x="871094" y="1404930"/>
              <a:ext cx="2259034" cy="540051"/>
            </a:xfrm>
            <a:prstGeom prst="rect">
              <a:avLst/>
            </a:prstGeom>
          </p:spPr>
          <p:style>
            <a:lnRef idx="0">
              <a:scrgbClr r="0" g="0" b="0"/>
            </a:lnRef>
            <a:fillRef idx="0">
              <a:scrgbClr r="0" g="0" b="0"/>
            </a:fillRef>
            <a:effectRef idx="0">
              <a:scrgbClr r="0" g="0" b="0"/>
            </a:effectRef>
            <a:fontRef idx="minor">
              <a:schemeClr val="lt1"/>
            </a:fontRef>
          </p:style>
          <p:txBody>
            <a:bodyPr lIns="238148" tIns="95250" rIns="177800" bIns="95250" spcCol="1270" anchor="ctr"/>
            <a:lstStyle/>
            <a:p>
              <a:pPr algn="ctr" defTabSz="1111250" fontAlgn="auto">
                <a:lnSpc>
                  <a:spcPct val="90000"/>
                </a:lnSpc>
                <a:spcAft>
                  <a:spcPct val="35000"/>
                </a:spcAft>
                <a:defRPr/>
              </a:pPr>
              <a:endParaRPr lang="en-US" sz="2500"/>
            </a:p>
          </p:txBody>
        </p:sp>
      </p:grpSp>
      <p:sp>
        <p:nvSpPr>
          <p:cNvPr id="13344" name="CasellaDiTesto 56"/>
          <p:cNvSpPr txBox="1">
            <a:spLocks noChangeArrowheads="1"/>
          </p:cNvSpPr>
          <p:nvPr/>
        </p:nvSpPr>
        <p:spPr bwMode="auto">
          <a:xfrm>
            <a:off x="7572375" y="2500313"/>
            <a:ext cx="1214438" cy="369887"/>
          </a:xfrm>
          <a:prstGeom prst="rect">
            <a:avLst/>
          </a:prstGeom>
          <a:noFill/>
          <a:ln w="9525">
            <a:noFill/>
            <a:miter lim="800000"/>
            <a:headEnd/>
            <a:tailEnd/>
          </a:ln>
        </p:spPr>
        <p:txBody>
          <a:bodyPr>
            <a:spAutoFit/>
          </a:bodyPr>
          <a:lstStyle/>
          <a:p>
            <a:pPr algn="r"/>
            <a:r>
              <a:rPr lang="it-IT">
                <a:solidFill>
                  <a:schemeClr val="bg1"/>
                </a:solidFill>
                <a:latin typeface="Calibri" pitchFamily="34" charset="0"/>
              </a:rPr>
              <a:t>IAS 16</a:t>
            </a:r>
            <a:endParaRPr lang="en-GB">
              <a:solidFill>
                <a:schemeClr val="bg1"/>
              </a:solidFill>
              <a:latin typeface="Calibri" pitchFamily="34" charset="0"/>
            </a:endParaRPr>
          </a:p>
        </p:txBody>
      </p:sp>
      <p:sp>
        <p:nvSpPr>
          <p:cNvPr id="13345" name="CasellaDiTesto 57"/>
          <p:cNvSpPr txBox="1">
            <a:spLocks noChangeArrowheads="1"/>
          </p:cNvSpPr>
          <p:nvPr/>
        </p:nvSpPr>
        <p:spPr bwMode="auto">
          <a:xfrm>
            <a:off x="5500688" y="2500313"/>
            <a:ext cx="1571625" cy="338137"/>
          </a:xfrm>
          <a:prstGeom prst="rect">
            <a:avLst/>
          </a:prstGeom>
          <a:noFill/>
          <a:ln w="9525">
            <a:noFill/>
            <a:miter lim="800000"/>
            <a:headEnd/>
            <a:tailEnd/>
          </a:ln>
        </p:spPr>
        <p:txBody>
          <a:bodyPr>
            <a:spAutoFit/>
          </a:bodyPr>
          <a:lstStyle/>
          <a:p>
            <a:pPr algn="ctr"/>
            <a:r>
              <a:rPr lang="it-IT" sz="1600">
                <a:latin typeface="Calibri" pitchFamily="34" charset="0"/>
              </a:rPr>
              <a:t>ACQUAINTITED</a:t>
            </a:r>
            <a:endParaRPr lang="en-GB" sz="1600">
              <a:latin typeface="Calibri" pitchFamily="34" charset="0"/>
            </a:endParaRPr>
          </a:p>
        </p:txBody>
      </p:sp>
      <p:sp>
        <p:nvSpPr>
          <p:cNvPr id="13346" name="CasellaDiTesto 58"/>
          <p:cNvSpPr txBox="1">
            <a:spLocks noChangeArrowheads="1"/>
          </p:cNvSpPr>
          <p:nvPr/>
        </p:nvSpPr>
        <p:spPr bwMode="auto">
          <a:xfrm>
            <a:off x="7215188" y="2987675"/>
            <a:ext cx="1571625" cy="584200"/>
          </a:xfrm>
          <a:prstGeom prst="rect">
            <a:avLst/>
          </a:prstGeom>
          <a:noFill/>
          <a:ln w="9525">
            <a:noFill/>
            <a:miter lim="800000"/>
            <a:headEnd/>
            <a:tailEnd/>
          </a:ln>
        </p:spPr>
        <p:txBody>
          <a:bodyPr>
            <a:spAutoFit/>
          </a:bodyPr>
          <a:lstStyle/>
          <a:p>
            <a:pPr algn="r"/>
            <a:r>
              <a:rPr lang="it-IT" sz="1600">
                <a:solidFill>
                  <a:schemeClr val="bg1"/>
                </a:solidFill>
                <a:latin typeface="Calibri" pitchFamily="34" charset="0"/>
              </a:rPr>
              <a:t>Urban developments</a:t>
            </a:r>
            <a:endParaRPr lang="en-GB" sz="1600">
              <a:solidFill>
                <a:schemeClr val="bg1"/>
              </a:solidFill>
              <a:latin typeface="Calibri" pitchFamily="34" charset="0"/>
            </a:endParaRPr>
          </a:p>
        </p:txBody>
      </p:sp>
      <p:sp>
        <p:nvSpPr>
          <p:cNvPr id="13347" name="CasellaDiTesto 59"/>
          <p:cNvSpPr txBox="1">
            <a:spLocks noChangeArrowheads="1"/>
          </p:cNvSpPr>
          <p:nvPr/>
        </p:nvSpPr>
        <p:spPr bwMode="auto">
          <a:xfrm>
            <a:off x="5500688" y="2987675"/>
            <a:ext cx="1571625" cy="584200"/>
          </a:xfrm>
          <a:prstGeom prst="rect">
            <a:avLst/>
          </a:prstGeom>
          <a:noFill/>
          <a:ln w="9525">
            <a:noFill/>
            <a:miter lim="800000"/>
            <a:headEnd/>
            <a:tailEnd/>
          </a:ln>
        </p:spPr>
        <p:txBody>
          <a:bodyPr>
            <a:spAutoFit/>
          </a:bodyPr>
          <a:lstStyle/>
          <a:p>
            <a:pPr algn="ctr"/>
            <a:r>
              <a:rPr lang="it-IT" sz="1600">
                <a:latin typeface="Calibri" pitchFamily="34" charset="0"/>
              </a:rPr>
              <a:t>QUITE PREDICATBLE</a:t>
            </a:r>
            <a:endParaRPr lang="en-GB" sz="1600">
              <a:latin typeface="Calibri" pitchFamily="34" charset="0"/>
            </a:endParaRPr>
          </a:p>
        </p:txBody>
      </p:sp>
      <p:sp>
        <p:nvSpPr>
          <p:cNvPr id="13348" name="CasellaDiTesto 60"/>
          <p:cNvSpPr txBox="1">
            <a:spLocks noChangeArrowheads="1"/>
          </p:cNvSpPr>
          <p:nvPr/>
        </p:nvSpPr>
        <p:spPr bwMode="auto">
          <a:xfrm>
            <a:off x="5214938" y="3571875"/>
            <a:ext cx="2143125" cy="584200"/>
          </a:xfrm>
          <a:prstGeom prst="rect">
            <a:avLst/>
          </a:prstGeom>
          <a:noFill/>
          <a:ln w="9525">
            <a:noFill/>
            <a:miter lim="800000"/>
            <a:headEnd/>
            <a:tailEnd/>
          </a:ln>
        </p:spPr>
        <p:txBody>
          <a:bodyPr>
            <a:spAutoFit/>
          </a:bodyPr>
          <a:lstStyle/>
          <a:p>
            <a:pPr algn="ctr"/>
            <a:r>
              <a:rPr lang="it-IT" sz="1600">
                <a:latin typeface="Calibri" pitchFamily="34" charset="0"/>
              </a:rPr>
              <a:t>HIGHLY PREDICTABLE AND TO BE MANAGED</a:t>
            </a:r>
            <a:endParaRPr lang="en-GB" sz="1600">
              <a:latin typeface="Calibri" pitchFamily="34" charset="0"/>
            </a:endParaRPr>
          </a:p>
        </p:txBody>
      </p:sp>
      <p:sp>
        <p:nvSpPr>
          <p:cNvPr id="13349" name="CasellaDiTesto 61"/>
          <p:cNvSpPr txBox="1">
            <a:spLocks noChangeArrowheads="1"/>
          </p:cNvSpPr>
          <p:nvPr/>
        </p:nvSpPr>
        <p:spPr bwMode="auto">
          <a:xfrm>
            <a:off x="5357813" y="4286250"/>
            <a:ext cx="2000250" cy="492125"/>
          </a:xfrm>
          <a:prstGeom prst="rect">
            <a:avLst/>
          </a:prstGeom>
          <a:noFill/>
          <a:ln w="9525">
            <a:noFill/>
            <a:miter lim="800000"/>
            <a:headEnd/>
            <a:tailEnd/>
          </a:ln>
        </p:spPr>
        <p:txBody>
          <a:bodyPr>
            <a:spAutoFit/>
          </a:bodyPr>
          <a:lstStyle/>
          <a:p>
            <a:r>
              <a:rPr lang="it-IT" sz="1300">
                <a:latin typeface="Calibri" pitchFamily="34" charset="0"/>
              </a:rPr>
              <a:t>UNPREDICTABLE AND TO BE INSURED AGAINIST</a:t>
            </a:r>
            <a:endParaRPr lang="en-GB" sz="1300">
              <a:latin typeface="Calibri" pitchFamily="34" charset="0"/>
            </a:endParaRPr>
          </a:p>
        </p:txBody>
      </p:sp>
      <p:sp>
        <p:nvSpPr>
          <p:cNvPr id="13350" name="CasellaDiTesto 62"/>
          <p:cNvSpPr txBox="1">
            <a:spLocks noChangeArrowheads="1"/>
          </p:cNvSpPr>
          <p:nvPr/>
        </p:nvSpPr>
        <p:spPr bwMode="auto">
          <a:xfrm>
            <a:off x="5286375" y="4857750"/>
            <a:ext cx="2000250" cy="523875"/>
          </a:xfrm>
          <a:prstGeom prst="rect">
            <a:avLst/>
          </a:prstGeom>
          <a:noFill/>
          <a:ln w="9525">
            <a:noFill/>
            <a:miter lim="800000"/>
            <a:headEnd/>
            <a:tailEnd/>
          </a:ln>
        </p:spPr>
        <p:txBody>
          <a:bodyPr>
            <a:spAutoFit/>
          </a:bodyPr>
          <a:lstStyle/>
          <a:p>
            <a:pPr algn="ctr"/>
            <a:r>
              <a:rPr lang="it-IT" sz="1400">
                <a:latin typeface="Calibri" pitchFamily="34" charset="0"/>
              </a:rPr>
              <a:t>QUITE PREDICATBLE AND TO BE MANAGED</a:t>
            </a:r>
            <a:endParaRPr lang="en-GB" sz="1400">
              <a:latin typeface="Calibri" pitchFamily="34" charset="0"/>
            </a:endParaRPr>
          </a:p>
        </p:txBody>
      </p:sp>
      <p:sp>
        <p:nvSpPr>
          <p:cNvPr id="13351" name="CasellaDiTesto 63"/>
          <p:cNvSpPr txBox="1">
            <a:spLocks noChangeArrowheads="1"/>
          </p:cNvSpPr>
          <p:nvPr/>
        </p:nvSpPr>
        <p:spPr bwMode="auto">
          <a:xfrm>
            <a:off x="7215188" y="4857750"/>
            <a:ext cx="1571625" cy="584200"/>
          </a:xfrm>
          <a:prstGeom prst="rect">
            <a:avLst/>
          </a:prstGeom>
          <a:noFill/>
          <a:ln w="9525">
            <a:noFill/>
            <a:miter lim="800000"/>
            <a:headEnd/>
            <a:tailEnd/>
          </a:ln>
        </p:spPr>
        <p:txBody>
          <a:bodyPr>
            <a:spAutoFit/>
          </a:bodyPr>
          <a:lstStyle/>
          <a:p>
            <a:pPr algn="r"/>
            <a:r>
              <a:rPr lang="it-IT" sz="1600">
                <a:solidFill>
                  <a:schemeClr val="bg1"/>
                </a:solidFill>
                <a:latin typeface="Calibri" pitchFamily="34" charset="0"/>
              </a:rPr>
              <a:t>Competitors  actions</a:t>
            </a:r>
            <a:endParaRPr lang="en-GB" sz="1600">
              <a:solidFill>
                <a:schemeClr val="bg1"/>
              </a:solidFill>
              <a:latin typeface="Calibri" pitchFamily="34" charset="0"/>
            </a:endParaRPr>
          </a:p>
        </p:txBody>
      </p:sp>
      <p:sp>
        <p:nvSpPr>
          <p:cNvPr id="13352" name="CasellaDiTesto 64"/>
          <p:cNvSpPr txBox="1">
            <a:spLocks noChangeArrowheads="1"/>
          </p:cNvSpPr>
          <p:nvPr/>
        </p:nvSpPr>
        <p:spPr bwMode="auto">
          <a:xfrm>
            <a:off x="7286625" y="4376738"/>
            <a:ext cx="1500188" cy="338137"/>
          </a:xfrm>
          <a:prstGeom prst="rect">
            <a:avLst/>
          </a:prstGeom>
          <a:noFill/>
          <a:ln w="9525">
            <a:noFill/>
            <a:miter lim="800000"/>
            <a:headEnd/>
            <a:tailEnd/>
          </a:ln>
        </p:spPr>
        <p:txBody>
          <a:bodyPr>
            <a:spAutoFit/>
          </a:bodyPr>
          <a:lstStyle/>
          <a:p>
            <a:pPr algn="r"/>
            <a:r>
              <a:rPr lang="it-IT" sz="1600">
                <a:solidFill>
                  <a:schemeClr val="bg1"/>
                </a:solidFill>
                <a:latin typeface="Calibri" pitchFamily="34" charset="0"/>
              </a:rPr>
              <a:t>Accidents</a:t>
            </a:r>
            <a:endParaRPr lang="en-GB" sz="1600">
              <a:solidFill>
                <a:schemeClr val="bg1"/>
              </a:solidFill>
              <a:latin typeface="Calibri" pitchFamily="34" charset="0"/>
            </a:endParaRPr>
          </a:p>
        </p:txBody>
      </p:sp>
      <p:sp>
        <p:nvSpPr>
          <p:cNvPr id="13353" name="CasellaDiTesto 65"/>
          <p:cNvSpPr txBox="1">
            <a:spLocks noChangeArrowheads="1"/>
          </p:cNvSpPr>
          <p:nvPr/>
        </p:nvSpPr>
        <p:spPr bwMode="auto">
          <a:xfrm>
            <a:off x="7215188" y="3571875"/>
            <a:ext cx="1571625" cy="584200"/>
          </a:xfrm>
          <a:prstGeom prst="rect">
            <a:avLst/>
          </a:prstGeom>
          <a:noFill/>
          <a:ln w="9525">
            <a:noFill/>
            <a:miter lim="800000"/>
            <a:headEnd/>
            <a:tailEnd/>
          </a:ln>
        </p:spPr>
        <p:txBody>
          <a:bodyPr>
            <a:spAutoFit/>
          </a:bodyPr>
          <a:lstStyle/>
          <a:p>
            <a:pPr algn="r"/>
            <a:r>
              <a:rPr lang="it-IT" sz="1600">
                <a:solidFill>
                  <a:schemeClr val="bg1"/>
                </a:solidFill>
                <a:latin typeface="Calibri" pitchFamily="34" charset="0"/>
              </a:rPr>
              <a:t>Use, time, type of building </a:t>
            </a:r>
            <a:endParaRPr lang="en-GB" sz="1600">
              <a:solidFill>
                <a:schemeClr val="bg1"/>
              </a:solidFill>
              <a:latin typeface="Calibri" pitchFamily="34" charset="0"/>
            </a:endParaRPr>
          </a:p>
        </p:txBody>
      </p:sp>
      <p:sp>
        <p:nvSpPr>
          <p:cNvPr id="13354" name="CasellaDiTesto 66"/>
          <p:cNvSpPr txBox="1">
            <a:spLocks noChangeArrowheads="1"/>
          </p:cNvSpPr>
          <p:nvPr/>
        </p:nvSpPr>
        <p:spPr bwMode="auto">
          <a:xfrm>
            <a:off x="7358063" y="1857375"/>
            <a:ext cx="1428750" cy="369888"/>
          </a:xfrm>
          <a:prstGeom prst="rect">
            <a:avLst/>
          </a:prstGeom>
          <a:noFill/>
          <a:ln w="9525">
            <a:noFill/>
            <a:miter lim="800000"/>
            <a:headEnd/>
            <a:tailEnd/>
          </a:ln>
        </p:spPr>
        <p:txBody>
          <a:bodyPr>
            <a:spAutoFit/>
          </a:bodyPr>
          <a:lstStyle/>
          <a:p>
            <a:pPr algn="r"/>
            <a:r>
              <a:rPr lang="it-IT" b="1" i="1">
                <a:latin typeface="Calibri" pitchFamily="34" charset="0"/>
              </a:rPr>
              <a:t>Causes</a:t>
            </a:r>
            <a:endParaRPr lang="en-GB" b="1" i="1">
              <a:latin typeface="Calibri" pitchFamily="34" charset="0"/>
            </a:endParaRPr>
          </a:p>
        </p:txBody>
      </p:sp>
      <p:sp>
        <p:nvSpPr>
          <p:cNvPr id="13355" name="CasellaDiTesto 67"/>
          <p:cNvSpPr txBox="1">
            <a:spLocks noChangeArrowheads="1"/>
          </p:cNvSpPr>
          <p:nvPr/>
        </p:nvSpPr>
        <p:spPr bwMode="auto">
          <a:xfrm>
            <a:off x="571500" y="1785938"/>
            <a:ext cx="2714625" cy="369887"/>
          </a:xfrm>
          <a:prstGeom prst="rect">
            <a:avLst/>
          </a:prstGeom>
          <a:noFill/>
          <a:ln w="9525">
            <a:noFill/>
            <a:miter lim="800000"/>
            <a:headEnd/>
            <a:tailEnd/>
          </a:ln>
        </p:spPr>
        <p:txBody>
          <a:bodyPr>
            <a:spAutoFit/>
          </a:bodyPr>
          <a:lstStyle/>
          <a:p>
            <a:r>
              <a:rPr lang="it-IT" b="1" i="1">
                <a:latin typeface="Calibri" pitchFamily="34" charset="0"/>
              </a:rPr>
              <a:t>Type of impairment risk</a:t>
            </a:r>
            <a:endParaRPr lang="en-GB" b="1" i="1">
              <a:latin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ttangolo 33"/>
          <p:cNvSpPr/>
          <p:nvPr/>
        </p:nvSpPr>
        <p:spPr>
          <a:xfrm>
            <a:off x="785813" y="4143375"/>
            <a:ext cx="857250" cy="142875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3" name="Rettangolo 32"/>
          <p:cNvSpPr/>
          <p:nvPr/>
        </p:nvSpPr>
        <p:spPr>
          <a:xfrm>
            <a:off x="142875" y="2286000"/>
            <a:ext cx="889000" cy="2071688"/>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2" name="Rettangolo 31"/>
          <p:cNvSpPr/>
          <p:nvPr/>
        </p:nvSpPr>
        <p:spPr>
          <a:xfrm>
            <a:off x="4602163" y="4883150"/>
            <a:ext cx="3714750" cy="500063"/>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7" name="Rettangolo 26"/>
          <p:cNvSpPr/>
          <p:nvPr/>
        </p:nvSpPr>
        <p:spPr>
          <a:xfrm>
            <a:off x="4602163" y="4311650"/>
            <a:ext cx="3714750" cy="500063"/>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6" name="Rettangolo 25"/>
          <p:cNvSpPr/>
          <p:nvPr/>
        </p:nvSpPr>
        <p:spPr>
          <a:xfrm>
            <a:off x="4602163" y="3597275"/>
            <a:ext cx="2684462" cy="500063"/>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5" name="Rettangolo 24"/>
          <p:cNvSpPr/>
          <p:nvPr/>
        </p:nvSpPr>
        <p:spPr>
          <a:xfrm>
            <a:off x="4602163" y="3025775"/>
            <a:ext cx="2684462" cy="500063"/>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4" name="Rettangolo 23"/>
          <p:cNvSpPr/>
          <p:nvPr/>
        </p:nvSpPr>
        <p:spPr>
          <a:xfrm>
            <a:off x="4602163" y="2454275"/>
            <a:ext cx="2684462" cy="500063"/>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 name="Titolo 1"/>
          <p:cNvSpPr>
            <a:spLocks noGrp="1"/>
          </p:cNvSpPr>
          <p:nvPr>
            <p:ph type="title"/>
          </p:nvPr>
        </p:nvSpPr>
        <p:spPr/>
        <p:txBody>
          <a:bodyPr rtlCol="0">
            <a:normAutofit fontScale="90000"/>
          </a:bodyPr>
          <a:lstStyle/>
          <a:p>
            <a:pPr fontAlgn="auto">
              <a:spcAft>
                <a:spcPts val="0"/>
              </a:spcAft>
              <a:defRPr/>
            </a:pPr>
            <a:r>
              <a:rPr lang="en-US" b="1" dirty="0" smtClean="0"/>
              <a:t>THE IMPAIRMENT RISK NATURE AND CLASSIFICATION</a:t>
            </a:r>
            <a:endParaRPr lang="en-US" dirty="0"/>
          </a:p>
        </p:txBody>
      </p:sp>
      <p:grpSp>
        <p:nvGrpSpPr>
          <p:cNvPr id="14346" name="Gruppo 7"/>
          <p:cNvGrpSpPr>
            <a:grpSpLocks/>
          </p:cNvGrpSpPr>
          <p:nvPr/>
        </p:nvGrpSpPr>
        <p:grpSpPr bwMode="auto">
          <a:xfrm rot="10800000">
            <a:off x="603250" y="2441575"/>
            <a:ext cx="4826000" cy="541338"/>
            <a:chOff x="738079" y="1403342"/>
            <a:chExt cx="2394266" cy="540051"/>
          </a:xfrm>
        </p:grpSpPr>
        <p:sp>
          <p:nvSpPr>
            <p:cNvPr id="9" name="Pentagono 8"/>
            <p:cNvSpPr/>
            <p:nvPr/>
          </p:nvSpPr>
          <p:spPr>
            <a:xfrm rot="10800000">
              <a:off x="738079" y="1403342"/>
              <a:ext cx="2394266" cy="540051"/>
            </a:xfrm>
            <a:prstGeom prst="homePlat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Pentagono 4"/>
            <p:cNvSpPr/>
            <p:nvPr/>
          </p:nvSpPr>
          <p:spPr>
            <a:xfrm rot="21600000">
              <a:off x="874331" y="1403342"/>
              <a:ext cx="2259589" cy="540051"/>
            </a:xfrm>
            <a:prstGeom prst="rect">
              <a:avLst/>
            </a:prstGeom>
          </p:spPr>
          <p:style>
            <a:lnRef idx="0">
              <a:scrgbClr r="0" g="0" b="0"/>
            </a:lnRef>
            <a:fillRef idx="0">
              <a:scrgbClr r="0" g="0" b="0"/>
            </a:fillRef>
            <a:effectRef idx="0">
              <a:scrgbClr r="0" g="0" b="0"/>
            </a:effectRef>
            <a:fontRef idx="minor">
              <a:schemeClr val="lt1"/>
            </a:fontRef>
          </p:style>
          <p:txBody>
            <a:bodyPr lIns="238148" tIns="95250" rIns="177800" bIns="95250" spcCol="1270" anchor="ctr"/>
            <a:lstStyle/>
            <a:p>
              <a:pPr algn="ctr" defTabSz="1111250" fontAlgn="auto">
                <a:lnSpc>
                  <a:spcPct val="90000"/>
                </a:lnSpc>
                <a:spcAft>
                  <a:spcPct val="35000"/>
                </a:spcAft>
                <a:defRPr/>
              </a:pPr>
              <a:endParaRPr lang="en-US" sz="2500"/>
            </a:p>
          </p:txBody>
        </p:sp>
      </p:grpSp>
      <p:sp>
        <p:nvSpPr>
          <p:cNvPr id="14347" name="CasellaDiTesto 10"/>
          <p:cNvSpPr txBox="1">
            <a:spLocks noChangeArrowheads="1"/>
          </p:cNvSpPr>
          <p:nvPr/>
        </p:nvSpPr>
        <p:spPr bwMode="auto">
          <a:xfrm>
            <a:off x="747713" y="2505075"/>
            <a:ext cx="4895850" cy="368300"/>
          </a:xfrm>
          <a:prstGeom prst="rect">
            <a:avLst/>
          </a:prstGeom>
          <a:noFill/>
          <a:ln w="9525">
            <a:noFill/>
            <a:miter lim="800000"/>
            <a:headEnd/>
            <a:tailEnd/>
          </a:ln>
        </p:spPr>
        <p:txBody>
          <a:bodyPr>
            <a:spAutoFit/>
          </a:bodyPr>
          <a:lstStyle/>
          <a:p>
            <a:r>
              <a:rPr lang="en-US" b="1">
                <a:solidFill>
                  <a:schemeClr val="bg1"/>
                </a:solidFill>
                <a:latin typeface="Calibri" pitchFamily="34" charset="0"/>
              </a:rPr>
              <a:t>POTENTIAL IMPAIRMENT AT BALANCE SHEET*</a:t>
            </a:r>
          </a:p>
        </p:txBody>
      </p:sp>
      <p:grpSp>
        <p:nvGrpSpPr>
          <p:cNvPr id="14348" name="Gruppo 11"/>
          <p:cNvGrpSpPr>
            <a:grpSpLocks/>
          </p:cNvGrpSpPr>
          <p:nvPr/>
        </p:nvGrpSpPr>
        <p:grpSpPr bwMode="auto">
          <a:xfrm rot="10800000">
            <a:off x="604838" y="3000375"/>
            <a:ext cx="4824412" cy="539750"/>
            <a:chOff x="738079" y="1403342"/>
            <a:chExt cx="2394266" cy="540051"/>
          </a:xfrm>
        </p:grpSpPr>
        <p:sp>
          <p:nvSpPr>
            <p:cNvPr id="13" name="Pentagono 12"/>
            <p:cNvSpPr/>
            <p:nvPr/>
          </p:nvSpPr>
          <p:spPr>
            <a:xfrm rot="10800000">
              <a:off x="738079" y="1403342"/>
              <a:ext cx="2394266" cy="540051"/>
            </a:xfrm>
            <a:prstGeom prst="homePlat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Pentagono 4"/>
            <p:cNvSpPr/>
            <p:nvPr/>
          </p:nvSpPr>
          <p:spPr>
            <a:xfrm rot="21600000">
              <a:off x="872801" y="1403342"/>
              <a:ext cx="2259544" cy="540051"/>
            </a:xfrm>
            <a:prstGeom prst="rect">
              <a:avLst/>
            </a:prstGeom>
          </p:spPr>
          <p:style>
            <a:lnRef idx="0">
              <a:scrgbClr r="0" g="0" b="0"/>
            </a:lnRef>
            <a:fillRef idx="0">
              <a:scrgbClr r="0" g="0" b="0"/>
            </a:fillRef>
            <a:effectRef idx="0">
              <a:scrgbClr r="0" g="0" b="0"/>
            </a:effectRef>
            <a:fontRef idx="minor">
              <a:schemeClr val="lt1"/>
            </a:fontRef>
          </p:style>
          <p:txBody>
            <a:bodyPr lIns="238148" tIns="95250" rIns="177800" bIns="95250" spcCol="1270" anchor="ctr"/>
            <a:lstStyle/>
            <a:p>
              <a:pPr algn="ctr" defTabSz="1111250" fontAlgn="auto">
                <a:lnSpc>
                  <a:spcPct val="90000"/>
                </a:lnSpc>
                <a:spcAft>
                  <a:spcPct val="35000"/>
                </a:spcAft>
                <a:defRPr/>
              </a:pPr>
              <a:endParaRPr lang="en-US" sz="2500"/>
            </a:p>
          </p:txBody>
        </p:sp>
      </p:grpSp>
      <p:grpSp>
        <p:nvGrpSpPr>
          <p:cNvPr id="14349" name="Gruppo 14"/>
          <p:cNvGrpSpPr>
            <a:grpSpLocks/>
          </p:cNvGrpSpPr>
          <p:nvPr/>
        </p:nvGrpSpPr>
        <p:grpSpPr bwMode="auto">
          <a:xfrm rot="10800000">
            <a:off x="603250" y="3594100"/>
            <a:ext cx="4826000" cy="539750"/>
            <a:chOff x="738079" y="1403342"/>
            <a:chExt cx="2394266" cy="540051"/>
          </a:xfrm>
        </p:grpSpPr>
        <p:sp>
          <p:nvSpPr>
            <p:cNvPr id="16" name="Pentagono 15"/>
            <p:cNvSpPr/>
            <p:nvPr/>
          </p:nvSpPr>
          <p:spPr>
            <a:xfrm rot="10800000">
              <a:off x="738079" y="1403342"/>
              <a:ext cx="2394266" cy="540051"/>
            </a:xfrm>
            <a:prstGeom prst="homePlat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Pentagono 4"/>
            <p:cNvSpPr/>
            <p:nvPr/>
          </p:nvSpPr>
          <p:spPr>
            <a:xfrm rot="21600000">
              <a:off x="874331" y="1403342"/>
              <a:ext cx="2259589" cy="540051"/>
            </a:xfrm>
            <a:prstGeom prst="rect">
              <a:avLst/>
            </a:prstGeom>
          </p:spPr>
          <p:style>
            <a:lnRef idx="0">
              <a:scrgbClr r="0" g="0" b="0"/>
            </a:lnRef>
            <a:fillRef idx="0">
              <a:scrgbClr r="0" g="0" b="0"/>
            </a:fillRef>
            <a:effectRef idx="0">
              <a:scrgbClr r="0" g="0" b="0"/>
            </a:effectRef>
            <a:fontRef idx="minor">
              <a:schemeClr val="lt1"/>
            </a:fontRef>
          </p:style>
          <p:txBody>
            <a:bodyPr lIns="238148" tIns="95250" rIns="177800" bIns="95250" spcCol="1270" anchor="ctr"/>
            <a:lstStyle/>
            <a:p>
              <a:pPr algn="ctr" defTabSz="1111250" fontAlgn="auto">
                <a:lnSpc>
                  <a:spcPct val="90000"/>
                </a:lnSpc>
                <a:spcAft>
                  <a:spcPct val="35000"/>
                </a:spcAft>
                <a:defRPr/>
              </a:pPr>
              <a:endParaRPr lang="en-US" sz="2500"/>
            </a:p>
          </p:txBody>
        </p:sp>
      </p:grpSp>
      <p:grpSp>
        <p:nvGrpSpPr>
          <p:cNvPr id="14350" name="Gruppo 17"/>
          <p:cNvGrpSpPr>
            <a:grpSpLocks/>
          </p:cNvGrpSpPr>
          <p:nvPr/>
        </p:nvGrpSpPr>
        <p:grpSpPr bwMode="auto">
          <a:xfrm rot="10800000">
            <a:off x="1222375" y="4313238"/>
            <a:ext cx="4206875" cy="539750"/>
            <a:chOff x="738079" y="1403342"/>
            <a:chExt cx="2394266" cy="540051"/>
          </a:xfrm>
        </p:grpSpPr>
        <p:sp>
          <p:nvSpPr>
            <p:cNvPr id="19" name="Pentagono 18"/>
            <p:cNvSpPr/>
            <p:nvPr/>
          </p:nvSpPr>
          <p:spPr>
            <a:xfrm rot="10800000">
              <a:off x="738079" y="1403342"/>
              <a:ext cx="2394266" cy="540051"/>
            </a:xfrm>
            <a:prstGeom prst="homePlat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0" name="Pentagono 4"/>
            <p:cNvSpPr/>
            <p:nvPr/>
          </p:nvSpPr>
          <p:spPr>
            <a:xfrm rot="21600000">
              <a:off x="874507" y="1403342"/>
              <a:ext cx="2259645" cy="540051"/>
            </a:xfrm>
            <a:prstGeom prst="rect">
              <a:avLst/>
            </a:prstGeom>
          </p:spPr>
          <p:style>
            <a:lnRef idx="0">
              <a:scrgbClr r="0" g="0" b="0"/>
            </a:lnRef>
            <a:fillRef idx="0">
              <a:scrgbClr r="0" g="0" b="0"/>
            </a:fillRef>
            <a:effectRef idx="0">
              <a:scrgbClr r="0" g="0" b="0"/>
            </a:effectRef>
            <a:fontRef idx="minor">
              <a:schemeClr val="lt1"/>
            </a:fontRef>
          </p:style>
          <p:txBody>
            <a:bodyPr lIns="238148" tIns="95250" rIns="177800" bIns="95250" spcCol="1270" anchor="ctr"/>
            <a:lstStyle/>
            <a:p>
              <a:pPr algn="ctr" defTabSz="1111250" fontAlgn="auto">
                <a:lnSpc>
                  <a:spcPct val="90000"/>
                </a:lnSpc>
                <a:spcAft>
                  <a:spcPct val="35000"/>
                </a:spcAft>
                <a:defRPr/>
              </a:pPr>
              <a:endParaRPr lang="en-US" sz="2500"/>
            </a:p>
          </p:txBody>
        </p:sp>
      </p:grpSp>
      <p:grpSp>
        <p:nvGrpSpPr>
          <p:cNvPr id="14351" name="Gruppo 20"/>
          <p:cNvGrpSpPr>
            <a:grpSpLocks/>
          </p:cNvGrpSpPr>
          <p:nvPr/>
        </p:nvGrpSpPr>
        <p:grpSpPr bwMode="auto">
          <a:xfrm rot="10800000">
            <a:off x="1222375" y="4889500"/>
            <a:ext cx="4206875" cy="539750"/>
            <a:chOff x="738079" y="1403342"/>
            <a:chExt cx="2394266" cy="540051"/>
          </a:xfrm>
        </p:grpSpPr>
        <p:sp>
          <p:nvSpPr>
            <p:cNvPr id="22" name="Pentagono 21"/>
            <p:cNvSpPr/>
            <p:nvPr/>
          </p:nvSpPr>
          <p:spPr>
            <a:xfrm rot="10800000">
              <a:off x="738079" y="1403342"/>
              <a:ext cx="2394266" cy="540051"/>
            </a:xfrm>
            <a:prstGeom prst="homePlat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3" name="Pentagono 4"/>
            <p:cNvSpPr/>
            <p:nvPr/>
          </p:nvSpPr>
          <p:spPr>
            <a:xfrm rot="21600000">
              <a:off x="874507" y="1403342"/>
              <a:ext cx="2259645" cy="540051"/>
            </a:xfrm>
            <a:prstGeom prst="rect">
              <a:avLst/>
            </a:prstGeom>
          </p:spPr>
          <p:style>
            <a:lnRef idx="0">
              <a:scrgbClr r="0" g="0" b="0"/>
            </a:lnRef>
            <a:fillRef idx="0">
              <a:scrgbClr r="0" g="0" b="0"/>
            </a:fillRef>
            <a:effectRef idx="0">
              <a:scrgbClr r="0" g="0" b="0"/>
            </a:effectRef>
            <a:fontRef idx="minor">
              <a:schemeClr val="lt1"/>
            </a:fontRef>
          </p:style>
          <p:txBody>
            <a:bodyPr lIns="238148" tIns="95250" rIns="177800" bIns="95250" spcCol="1270" anchor="ctr"/>
            <a:lstStyle/>
            <a:p>
              <a:pPr algn="ctr" defTabSz="1111250" fontAlgn="auto">
                <a:lnSpc>
                  <a:spcPct val="90000"/>
                </a:lnSpc>
                <a:spcAft>
                  <a:spcPct val="35000"/>
                </a:spcAft>
                <a:defRPr/>
              </a:pPr>
              <a:endParaRPr lang="en-US" sz="2500"/>
            </a:p>
          </p:txBody>
        </p:sp>
      </p:grpSp>
      <p:sp>
        <p:nvSpPr>
          <p:cNvPr id="14352" name="CasellaDiTesto 27"/>
          <p:cNvSpPr txBox="1">
            <a:spLocks noChangeArrowheads="1"/>
          </p:cNvSpPr>
          <p:nvPr/>
        </p:nvSpPr>
        <p:spPr bwMode="auto">
          <a:xfrm>
            <a:off x="674688" y="3090863"/>
            <a:ext cx="4897437" cy="368300"/>
          </a:xfrm>
          <a:prstGeom prst="rect">
            <a:avLst/>
          </a:prstGeom>
          <a:noFill/>
          <a:ln w="9525">
            <a:noFill/>
            <a:miter lim="800000"/>
            <a:headEnd/>
            <a:tailEnd/>
          </a:ln>
        </p:spPr>
        <p:txBody>
          <a:bodyPr>
            <a:spAutoFit/>
          </a:bodyPr>
          <a:lstStyle/>
          <a:p>
            <a:r>
              <a:rPr lang="en-US" b="1">
                <a:solidFill>
                  <a:schemeClr val="bg1"/>
                </a:solidFill>
                <a:latin typeface="Calibri" pitchFamily="34" charset="0"/>
              </a:rPr>
              <a:t>STRATEGIC COMPETITIVNESS RISK*</a:t>
            </a:r>
          </a:p>
        </p:txBody>
      </p:sp>
      <p:sp>
        <p:nvSpPr>
          <p:cNvPr id="14353" name="CasellaDiTesto 28"/>
          <p:cNvSpPr txBox="1">
            <a:spLocks noChangeArrowheads="1"/>
          </p:cNvSpPr>
          <p:nvPr/>
        </p:nvSpPr>
        <p:spPr bwMode="auto">
          <a:xfrm>
            <a:off x="674688" y="3657600"/>
            <a:ext cx="4897437" cy="368300"/>
          </a:xfrm>
          <a:prstGeom prst="rect">
            <a:avLst/>
          </a:prstGeom>
          <a:noFill/>
          <a:ln w="9525">
            <a:noFill/>
            <a:miter lim="800000"/>
            <a:headEnd/>
            <a:tailEnd/>
          </a:ln>
        </p:spPr>
        <p:txBody>
          <a:bodyPr>
            <a:spAutoFit/>
          </a:bodyPr>
          <a:lstStyle/>
          <a:p>
            <a:r>
              <a:rPr lang="en-US" b="1">
                <a:solidFill>
                  <a:schemeClr val="bg1"/>
                </a:solidFill>
                <a:latin typeface="Calibri" pitchFamily="34" charset="0"/>
              </a:rPr>
              <a:t>PHYSICAL OBSOLESCENCE RISK * </a:t>
            </a:r>
          </a:p>
        </p:txBody>
      </p:sp>
      <p:sp>
        <p:nvSpPr>
          <p:cNvPr id="14354" name="CasellaDiTesto 29"/>
          <p:cNvSpPr txBox="1">
            <a:spLocks noChangeArrowheads="1"/>
          </p:cNvSpPr>
          <p:nvPr/>
        </p:nvSpPr>
        <p:spPr bwMode="auto">
          <a:xfrm>
            <a:off x="1293813" y="4375150"/>
            <a:ext cx="4897437" cy="369888"/>
          </a:xfrm>
          <a:prstGeom prst="rect">
            <a:avLst/>
          </a:prstGeom>
          <a:noFill/>
          <a:ln w="9525">
            <a:noFill/>
            <a:miter lim="800000"/>
            <a:headEnd/>
            <a:tailEnd/>
          </a:ln>
        </p:spPr>
        <p:txBody>
          <a:bodyPr>
            <a:spAutoFit/>
          </a:bodyPr>
          <a:lstStyle/>
          <a:p>
            <a:r>
              <a:rPr lang="en-US" b="1">
                <a:solidFill>
                  <a:schemeClr val="bg1"/>
                </a:solidFill>
                <a:latin typeface="Calibri" pitchFamily="34" charset="0"/>
              </a:rPr>
              <a:t>PHYSICAL DAMAGE RISK**</a:t>
            </a:r>
          </a:p>
        </p:txBody>
      </p:sp>
      <p:sp>
        <p:nvSpPr>
          <p:cNvPr id="14355" name="CasellaDiTesto 30"/>
          <p:cNvSpPr txBox="1">
            <a:spLocks noChangeArrowheads="1"/>
          </p:cNvSpPr>
          <p:nvPr/>
        </p:nvSpPr>
        <p:spPr bwMode="auto">
          <a:xfrm>
            <a:off x="1366838" y="4951413"/>
            <a:ext cx="4895850" cy="369887"/>
          </a:xfrm>
          <a:prstGeom prst="rect">
            <a:avLst/>
          </a:prstGeom>
          <a:noFill/>
          <a:ln w="9525">
            <a:noFill/>
            <a:miter lim="800000"/>
            <a:headEnd/>
            <a:tailEnd/>
          </a:ln>
        </p:spPr>
        <p:txBody>
          <a:bodyPr>
            <a:spAutoFit/>
          </a:bodyPr>
          <a:lstStyle/>
          <a:p>
            <a:r>
              <a:rPr lang="en-US" b="1">
                <a:solidFill>
                  <a:schemeClr val="bg1"/>
                </a:solidFill>
                <a:latin typeface="Calibri" pitchFamily="34" charset="0"/>
              </a:rPr>
              <a:t>INTANGIBLE IMPAIRMENT RISK**</a:t>
            </a:r>
          </a:p>
        </p:txBody>
      </p:sp>
      <p:sp>
        <p:nvSpPr>
          <p:cNvPr id="14356" name="CasellaDiTesto 34"/>
          <p:cNvSpPr txBox="1">
            <a:spLocks noChangeArrowheads="1"/>
          </p:cNvSpPr>
          <p:nvPr/>
        </p:nvSpPr>
        <p:spPr bwMode="auto">
          <a:xfrm>
            <a:off x="0" y="6215063"/>
            <a:ext cx="9144000" cy="307975"/>
          </a:xfrm>
          <a:prstGeom prst="rect">
            <a:avLst/>
          </a:prstGeom>
          <a:noFill/>
          <a:ln w="9525">
            <a:noFill/>
            <a:miter lim="800000"/>
            <a:headEnd/>
            <a:tailEnd/>
          </a:ln>
        </p:spPr>
        <p:txBody>
          <a:bodyPr>
            <a:spAutoFit/>
          </a:bodyPr>
          <a:lstStyle/>
          <a:p>
            <a:r>
              <a:rPr lang="it-IT" sz="1400">
                <a:latin typeface="Calibri" pitchFamily="34" charset="0"/>
              </a:rPr>
              <a:t>*In literature: for example </a:t>
            </a:r>
            <a:r>
              <a:rPr lang="it-IT" sz="1400" i="1">
                <a:latin typeface="Calibri" pitchFamily="34" charset="0"/>
              </a:rPr>
              <a:t>S. Simons’</a:t>
            </a:r>
            <a:r>
              <a:rPr lang="it-IT" sz="1400">
                <a:latin typeface="Calibri" pitchFamily="34" charset="0"/>
              </a:rPr>
              <a:t> suggestion in “A note on Identifying Strategic Risk, Harward Publishing, Boston, 1999”. </a:t>
            </a:r>
            <a:endParaRPr lang="en-GB" sz="1400">
              <a:latin typeface="Calibri" pitchFamily="34" charset="0"/>
            </a:endParaRPr>
          </a:p>
        </p:txBody>
      </p:sp>
      <p:sp>
        <p:nvSpPr>
          <p:cNvPr id="14357" name="CasellaDiTesto 35"/>
          <p:cNvSpPr txBox="1">
            <a:spLocks noChangeArrowheads="1"/>
          </p:cNvSpPr>
          <p:nvPr/>
        </p:nvSpPr>
        <p:spPr bwMode="auto">
          <a:xfrm>
            <a:off x="0" y="6429375"/>
            <a:ext cx="9144000" cy="307975"/>
          </a:xfrm>
          <a:prstGeom prst="rect">
            <a:avLst/>
          </a:prstGeom>
          <a:noFill/>
          <a:ln w="9525">
            <a:noFill/>
            <a:miter lim="800000"/>
            <a:headEnd/>
            <a:tailEnd/>
          </a:ln>
        </p:spPr>
        <p:txBody>
          <a:bodyPr>
            <a:spAutoFit/>
          </a:bodyPr>
          <a:lstStyle/>
          <a:p>
            <a:r>
              <a:rPr lang="it-IT" sz="1400">
                <a:latin typeface="Calibri" pitchFamily="34" charset="0"/>
              </a:rPr>
              <a:t>**Our proposal   </a:t>
            </a:r>
            <a:endParaRPr lang="en-GB" sz="1400">
              <a:latin typeface="Calibri" pitchFamily="34" charset="0"/>
            </a:endParaRPr>
          </a:p>
        </p:txBody>
      </p:sp>
      <p:sp>
        <p:nvSpPr>
          <p:cNvPr id="14358" name="CasellaDiTesto 36"/>
          <p:cNvSpPr txBox="1">
            <a:spLocks noChangeArrowheads="1"/>
          </p:cNvSpPr>
          <p:nvPr/>
        </p:nvSpPr>
        <p:spPr bwMode="auto">
          <a:xfrm>
            <a:off x="214313" y="2500313"/>
            <a:ext cx="357187" cy="369887"/>
          </a:xfrm>
          <a:prstGeom prst="rect">
            <a:avLst/>
          </a:prstGeom>
          <a:noFill/>
          <a:ln w="9525">
            <a:noFill/>
            <a:miter lim="800000"/>
            <a:headEnd/>
            <a:tailEnd/>
          </a:ln>
        </p:spPr>
        <p:txBody>
          <a:bodyPr>
            <a:spAutoFit/>
          </a:bodyPr>
          <a:lstStyle/>
          <a:p>
            <a:r>
              <a:rPr lang="it-IT" b="1">
                <a:solidFill>
                  <a:schemeClr val="bg1"/>
                </a:solidFill>
                <a:latin typeface="Calibri" pitchFamily="34" charset="0"/>
              </a:rPr>
              <a:t>1</a:t>
            </a:r>
            <a:endParaRPr lang="en-GB" b="1">
              <a:solidFill>
                <a:schemeClr val="bg1"/>
              </a:solidFill>
              <a:latin typeface="Calibri" pitchFamily="34" charset="0"/>
            </a:endParaRPr>
          </a:p>
        </p:txBody>
      </p:sp>
      <p:sp>
        <p:nvSpPr>
          <p:cNvPr id="14359" name="CasellaDiTesto 37"/>
          <p:cNvSpPr txBox="1">
            <a:spLocks noChangeArrowheads="1"/>
          </p:cNvSpPr>
          <p:nvPr/>
        </p:nvSpPr>
        <p:spPr bwMode="auto">
          <a:xfrm>
            <a:off x="214313" y="3071813"/>
            <a:ext cx="357187" cy="369887"/>
          </a:xfrm>
          <a:prstGeom prst="rect">
            <a:avLst/>
          </a:prstGeom>
          <a:noFill/>
          <a:ln w="9525">
            <a:noFill/>
            <a:miter lim="800000"/>
            <a:headEnd/>
            <a:tailEnd/>
          </a:ln>
        </p:spPr>
        <p:txBody>
          <a:bodyPr>
            <a:spAutoFit/>
          </a:bodyPr>
          <a:lstStyle/>
          <a:p>
            <a:r>
              <a:rPr lang="it-IT" b="1">
                <a:solidFill>
                  <a:schemeClr val="bg1"/>
                </a:solidFill>
                <a:latin typeface="Calibri" pitchFamily="34" charset="0"/>
              </a:rPr>
              <a:t>2</a:t>
            </a:r>
            <a:endParaRPr lang="en-GB" b="1">
              <a:solidFill>
                <a:schemeClr val="bg1"/>
              </a:solidFill>
              <a:latin typeface="Calibri" pitchFamily="34" charset="0"/>
            </a:endParaRPr>
          </a:p>
        </p:txBody>
      </p:sp>
      <p:sp>
        <p:nvSpPr>
          <p:cNvPr id="14360" name="CasellaDiTesto 38"/>
          <p:cNvSpPr txBox="1">
            <a:spLocks noChangeArrowheads="1"/>
          </p:cNvSpPr>
          <p:nvPr/>
        </p:nvSpPr>
        <p:spPr bwMode="auto">
          <a:xfrm>
            <a:off x="214313" y="3643313"/>
            <a:ext cx="357187" cy="369887"/>
          </a:xfrm>
          <a:prstGeom prst="rect">
            <a:avLst/>
          </a:prstGeom>
          <a:noFill/>
          <a:ln w="9525">
            <a:noFill/>
            <a:miter lim="800000"/>
            <a:headEnd/>
            <a:tailEnd/>
          </a:ln>
        </p:spPr>
        <p:txBody>
          <a:bodyPr>
            <a:spAutoFit/>
          </a:bodyPr>
          <a:lstStyle/>
          <a:p>
            <a:r>
              <a:rPr lang="it-IT" b="1">
                <a:solidFill>
                  <a:schemeClr val="bg1"/>
                </a:solidFill>
                <a:latin typeface="Calibri" pitchFamily="34" charset="0"/>
              </a:rPr>
              <a:t>3</a:t>
            </a:r>
            <a:endParaRPr lang="en-GB" b="1">
              <a:solidFill>
                <a:schemeClr val="bg1"/>
              </a:solidFill>
              <a:latin typeface="Calibri" pitchFamily="34" charset="0"/>
            </a:endParaRPr>
          </a:p>
        </p:txBody>
      </p:sp>
      <p:sp>
        <p:nvSpPr>
          <p:cNvPr id="14361" name="CasellaDiTesto 39"/>
          <p:cNvSpPr txBox="1">
            <a:spLocks noChangeArrowheads="1"/>
          </p:cNvSpPr>
          <p:nvPr/>
        </p:nvSpPr>
        <p:spPr bwMode="auto">
          <a:xfrm>
            <a:off x="857250" y="4357688"/>
            <a:ext cx="357188" cy="369887"/>
          </a:xfrm>
          <a:prstGeom prst="rect">
            <a:avLst/>
          </a:prstGeom>
          <a:noFill/>
          <a:ln w="9525">
            <a:noFill/>
            <a:miter lim="800000"/>
            <a:headEnd/>
            <a:tailEnd/>
          </a:ln>
        </p:spPr>
        <p:txBody>
          <a:bodyPr>
            <a:spAutoFit/>
          </a:bodyPr>
          <a:lstStyle/>
          <a:p>
            <a:r>
              <a:rPr lang="it-IT" b="1">
                <a:solidFill>
                  <a:schemeClr val="bg1"/>
                </a:solidFill>
                <a:latin typeface="Calibri" pitchFamily="34" charset="0"/>
              </a:rPr>
              <a:t>4</a:t>
            </a:r>
            <a:endParaRPr lang="en-GB" b="1">
              <a:solidFill>
                <a:schemeClr val="bg1"/>
              </a:solidFill>
              <a:latin typeface="Calibri" pitchFamily="34" charset="0"/>
            </a:endParaRPr>
          </a:p>
        </p:txBody>
      </p:sp>
      <p:sp>
        <p:nvSpPr>
          <p:cNvPr id="14362" name="CasellaDiTesto 40"/>
          <p:cNvSpPr txBox="1">
            <a:spLocks noChangeArrowheads="1"/>
          </p:cNvSpPr>
          <p:nvPr/>
        </p:nvSpPr>
        <p:spPr bwMode="auto">
          <a:xfrm>
            <a:off x="857250" y="5000625"/>
            <a:ext cx="357188" cy="369888"/>
          </a:xfrm>
          <a:prstGeom prst="rect">
            <a:avLst/>
          </a:prstGeom>
          <a:noFill/>
          <a:ln w="9525">
            <a:noFill/>
            <a:miter lim="800000"/>
            <a:headEnd/>
            <a:tailEnd/>
          </a:ln>
        </p:spPr>
        <p:txBody>
          <a:bodyPr>
            <a:spAutoFit/>
          </a:bodyPr>
          <a:lstStyle/>
          <a:p>
            <a:r>
              <a:rPr lang="it-IT" b="1">
                <a:solidFill>
                  <a:schemeClr val="bg1"/>
                </a:solidFill>
                <a:latin typeface="Calibri" pitchFamily="34" charset="0"/>
              </a:rPr>
              <a:t>5</a:t>
            </a:r>
            <a:endParaRPr lang="en-GB" b="1">
              <a:solidFill>
                <a:schemeClr val="bg1"/>
              </a:solidFill>
              <a:latin typeface="Calibri" pitchFamily="34" charset="0"/>
            </a:endParaRPr>
          </a:p>
        </p:txBody>
      </p:sp>
      <p:grpSp>
        <p:nvGrpSpPr>
          <p:cNvPr id="14363" name="Gruppo 41"/>
          <p:cNvGrpSpPr>
            <a:grpSpLocks/>
          </p:cNvGrpSpPr>
          <p:nvPr/>
        </p:nvGrpSpPr>
        <p:grpSpPr bwMode="auto">
          <a:xfrm rot="10800000" flipH="1">
            <a:off x="7072313" y="2428875"/>
            <a:ext cx="1714500" cy="539750"/>
            <a:chOff x="738079" y="1403342"/>
            <a:chExt cx="2394266" cy="540051"/>
          </a:xfrm>
        </p:grpSpPr>
        <p:sp>
          <p:nvSpPr>
            <p:cNvPr id="43" name="Pentagono 42"/>
            <p:cNvSpPr/>
            <p:nvPr/>
          </p:nvSpPr>
          <p:spPr>
            <a:xfrm rot="10800000">
              <a:off x="738079" y="1403342"/>
              <a:ext cx="2394266" cy="540051"/>
            </a:xfrm>
            <a:prstGeom prst="homePlate">
              <a:avLst/>
            </a:prstGeom>
            <a:solidFill>
              <a:schemeClr val="bg1">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4" name="Pentagono 4"/>
            <p:cNvSpPr/>
            <p:nvPr/>
          </p:nvSpPr>
          <p:spPr>
            <a:xfrm rot="21600000">
              <a:off x="871094" y="1403342"/>
              <a:ext cx="2259034" cy="540051"/>
            </a:xfrm>
            <a:prstGeom prst="rect">
              <a:avLst/>
            </a:prstGeom>
          </p:spPr>
          <p:style>
            <a:lnRef idx="0">
              <a:scrgbClr r="0" g="0" b="0"/>
            </a:lnRef>
            <a:fillRef idx="0">
              <a:scrgbClr r="0" g="0" b="0"/>
            </a:fillRef>
            <a:effectRef idx="0">
              <a:scrgbClr r="0" g="0" b="0"/>
            </a:effectRef>
            <a:fontRef idx="minor">
              <a:schemeClr val="lt1"/>
            </a:fontRef>
          </p:style>
          <p:txBody>
            <a:bodyPr lIns="238148" tIns="95250" rIns="177800" bIns="95250" spcCol="1270" anchor="ctr"/>
            <a:lstStyle/>
            <a:p>
              <a:pPr algn="ctr" defTabSz="1111250" fontAlgn="auto">
                <a:lnSpc>
                  <a:spcPct val="90000"/>
                </a:lnSpc>
                <a:spcAft>
                  <a:spcPct val="35000"/>
                </a:spcAft>
                <a:defRPr/>
              </a:pPr>
              <a:endParaRPr lang="en-US" sz="2500"/>
            </a:p>
          </p:txBody>
        </p:sp>
      </p:grpSp>
      <p:grpSp>
        <p:nvGrpSpPr>
          <p:cNvPr id="14364" name="Gruppo 44"/>
          <p:cNvGrpSpPr>
            <a:grpSpLocks/>
          </p:cNvGrpSpPr>
          <p:nvPr/>
        </p:nvGrpSpPr>
        <p:grpSpPr bwMode="auto">
          <a:xfrm rot="10800000" flipH="1">
            <a:off x="7072313" y="3000375"/>
            <a:ext cx="1714500" cy="539750"/>
            <a:chOff x="738079" y="1403342"/>
            <a:chExt cx="2394266" cy="540051"/>
          </a:xfrm>
        </p:grpSpPr>
        <p:sp>
          <p:nvSpPr>
            <p:cNvPr id="46" name="Pentagono 45"/>
            <p:cNvSpPr/>
            <p:nvPr/>
          </p:nvSpPr>
          <p:spPr>
            <a:xfrm rot="10800000">
              <a:off x="738079" y="1403342"/>
              <a:ext cx="2394266" cy="540051"/>
            </a:xfrm>
            <a:prstGeom prst="homePlate">
              <a:avLst/>
            </a:prstGeom>
            <a:solidFill>
              <a:schemeClr val="bg1">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7" name="Pentagono 4"/>
            <p:cNvSpPr/>
            <p:nvPr/>
          </p:nvSpPr>
          <p:spPr>
            <a:xfrm rot="21600000">
              <a:off x="871094" y="1404930"/>
              <a:ext cx="2259034" cy="540051"/>
            </a:xfrm>
            <a:prstGeom prst="rect">
              <a:avLst/>
            </a:prstGeom>
          </p:spPr>
          <p:style>
            <a:lnRef idx="0">
              <a:scrgbClr r="0" g="0" b="0"/>
            </a:lnRef>
            <a:fillRef idx="0">
              <a:scrgbClr r="0" g="0" b="0"/>
            </a:fillRef>
            <a:effectRef idx="0">
              <a:scrgbClr r="0" g="0" b="0"/>
            </a:effectRef>
            <a:fontRef idx="minor">
              <a:schemeClr val="lt1"/>
            </a:fontRef>
          </p:style>
          <p:txBody>
            <a:bodyPr lIns="238148" tIns="95250" rIns="177800" bIns="95250" spcCol="1270" anchor="ctr"/>
            <a:lstStyle/>
            <a:p>
              <a:pPr algn="ctr" defTabSz="1111250" fontAlgn="auto">
                <a:lnSpc>
                  <a:spcPct val="90000"/>
                </a:lnSpc>
                <a:spcAft>
                  <a:spcPct val="35000"/>
                </a:spcAft>
                <a:defRPr/>
              </a:pPr>
              <a:endParaRPr lang="en-US" sz="2500"/>
            </a:p>
          </p:txBody>
        </p:sp>
      </p:grpSp>
      <p:grpSp>
        <p:nvGrpSpPr>
          <p:cNvPr id="14365" name="Gruppo 47"/>
          <p:cNvGrpSpPr>
            <a:grpSpLocks/>
          </p:cNvGrpSpPr>
          <p:nvPr/>
        </p:nvGrpSpPr>
        <p:grpSpPr bwMode="auto">
          <a:xfrm rot="10800000" flipH="1">
            <a:off x="7072313" y="3571875"/>
            <a:ext cx="1714500" cy="539750"/>
            <a:chOff x="738079" y="1403342"/>
            <a:chExt cx="2394266" cy="540051"/>
          </a:xfrm>
        </p:grpSpPr>
        <p:sp>
          <p:nvSpPr>
            <p:cNvPr id="49" name="Pentagono 48"/>
            <p:cNvSpPr/>
            <p:nvPr/>
          </p:nvSpPr>
          <p:spPr>
            <a:xfrm rot="10800000">
              <a:off x="738079" y="1403342"/>
              <a:ext cx="2394266" cy="540051"/>
            </a:xfrm>
            <a:prstGeom prst="homePlate">
              <a:avLst/>
            </a:prstGeom>
            <a:solidFill>
              <a:schemeClr val="bg1">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0" name="Pentagono 4"/>
            <p:cNvSpPr/>
            <p:nvPr/>
          </p:nvSpPr>
          <p:spPr>
            <a:xfrm rot="21600000">
              <a:off x="871094" y="1404930"/>
              <a:ext cx="2259034" cy="540051"/>
            </a:xfrm>
            <a:prstGeom prst="rect">
              <a:avLst/>
            </a:prstGeom>
          </p:spPr>
          <p:style>
            <a:lnRef idx="0">
              <a:scrgbClr r="0" g="0" b="0"/>
            </a:lnRef>
            <a:fillRef idx="0">
              <a:scrgbClr r="0" g="0" b="0"/>
            </a:fillRef>
            <a:effectRef idx="0">
              <a:scrgbClr r="0" g="0" b="0"/>
            </a:effectRef>
            <a:fontRef idx="minor">
              <a:schemeClr val="lt1"/>
            </a:fontRef>
          </p:style>
          <p:txBody>
            <a:bodyPr lIns="238148" tIns="95250" rIns="177800" bIns="95250" spcCol="1270" anchor="ctr"/>
            <a:lstStyle/>
            <a:p>
              <a:pPr algn="ctr" defTabSz="1111250" fontAlgn="auto">
                <a:lnSpc>
                  <a:spcPct val="90000"/>
                </a:lnSpc>
                <a:spcAft>
                  <a:spcPct val="35000"/>
                </a:spcAft>
                <a:defRPr/>
              </a:pPr>
              <a:endParaRPr lang="en-US" sz="2500"/>
            </a:p>
          </p:txBody>
        </p:sp>
      </p:grpSp>
      <p:grpSp>
        <p:nvGrpSpPr>
          <p:cNvPr id="14366" name="Gruppo 50"/>
          <p:cNvGrpSpPr>
            <a:grpSpLocks/>
          </p:cNvGrpSpPr>
          <p:nvPr/>
        </p:nvGrpSpPr>
        <p:grpSpPr bwMode="auto">
          <a:xfrm rot="10800000" flipH="1">
            <a:off x="7072313" y="4286250"/>
            <a:ext cx="1714500" cy="539750"/>
            <a:chOff x="738079" y="1403342"/>
            <a:chExt cx="2394266" cy="540051"/>
          </a:xfrm>
        </p:grpSpPr>
        <p:sp>
          <p:nvSpPr>
            <p:cNvPr id="52" name="Pentagono 51"/>
            <p:cNvSpPr/>
            <p:nvPr/>
          </p:nvSpPr>
          <p:spPr>
            <a:xfrm rot="10800000">
              <a:off x="738079" y="1403342"/>
              <a:ext cx="2394266" cy="540051"/>
            </a:xfrm>
            <a:prstGeom prst="homePlate">
              <a:avLst/>
            </a:prstGeom>
            <a:solidFill>
              <a:schemeClr val="bg1">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3" name="Pentagono 4"/>
            <p:cNvSpPr/>
            <p:nvPr/>
          </p:nvSpPr>
          <p:spPr>
            <a:xfrm rot="21600000">
              <a:off x="871094" y="1404930"/>
              <a:ext cx="2259034" cy="540051"/>
            </a:xfrm>
            <a:prstGeom prst="rect">
              <a:avLst/>
            </a:prstGeom>
          </p:spPr>
          <p:style>
            <a:lnRef idx="0">
              <a:scrgbClr r="0" g="0" b="0"/>
            </a:lnRef>
            <a:fillRef idx="0">
              <a:scrgbClr r="0" g="0" b="0"/>
            </a:fillRef>
            <a:effectRef idx="0">
              <a:scrgbClr r="0" g="0" b="0"/>
            </a:effectRef>
            <a:fontRef idx="minor">
              <a:schemeClr val="lt1"/>
            </a:fontRef>
          </p:style>
          <p:txBody>
            <a:bodyPr lIns="238148" tIns="95250" rIns="177800" bIns="95250" spcCol="1270" anchor="ctr"/>
            <a:lstStyle/>
            <a:p>
              <a:pPr algn="ctr" defTabSz="1111250" fontAlgn="auto">
                <a:lnSpc>
                  <a:spcPct val="90000"/>
                </a:lnSpc>
                <a:spcAft>
                  <a:spcPct val="35000"/>
                </a:spcAft>
                <a:defRPr/>
              </a:pPr>
              <a:endParaRPr lang="en-US" sz="2500"/>
            </a:p>
          </p:txBody>
        </p:sp>
      </p:grpSp>
      <p:grpSp>
        <p:nvGrpSpPr>
          <p:cNvPr id="14367" name="Gruppo 53"/>
          <p:cNvGrpSpPr>
            <a:grpSpLocks/>
          </p:cNvGrpSpPr>
          <p:nvPr/>
        </p:nvGrpSpPr>
        <p:grpSpPr bwMode="auto">
          <a:xfrm rot="10800000" flipH="1">
            <a:off x="7072313" y="4857750"/>
            <a:ext cx="1714500" cy="539750"/>
            <a:chOff x="738079" y="1403342"/>
            <a:chExt cx="2394266" cy="540051"/>
          </a:xfrm>
        </p:grpSpPr>
        <p:sp>
          <p:nvSpPr>
            <p:cNvPr id="55" name="Pentagono 54"/>
            <p:cNvSpPr/>
            <p:nvPr/>
          </p:nvSpPr>
          <p:spPr>
            <a:xfrm rot="10800000">
              <a:off x="738079" y="1403342"/>
              <a:ext cx="2394266" cy="540051"/>
            </a:xfrm>
            <a:prstGeom prst="homePlate">
              <a:avLst/>
            </a:prstGeom>
            <a:solidFill>
              <a:schemeClr val="bg1">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6" name="Pentagono 4"/>
            <p:cNvSpPr/>
            <p:nvPr/>
          </p:nvSpPr>
          <p:spPr>
            <a:xfrm rot="21600000">
              <a:off x="871094" y="1404930"/>
              <a:ext cx="2259034" cy="540051"/>
            </a:xfrm>
            <a:prstGeom prst="rect">
              <a:avLst/>
            </a:prstGeom>
          </p:spPr>
          <p:style>
            <a:lnRef idx="0">
              <a:scrgbClr r="0" g="0" b="0"/>
            </a:lnRef>
            <a:fillRef idx="0">
              <a:scrgbClr r="0" g="0" b="0"/>
            </a:fillRef>
            <a:effectRef idx="0">
              <a:scrgbClr r="0" g="0" b="0"/>
            </a:effectRef>
            <a:fontRef idx="minor">
              <a:schemeClr val="lt1"/>
            </a:fontRef>
          </p:style>
          <p:txBody>
            <a:bodyPr lIns="238148" tIns="95250" rIns="177800" bIns="95250" spcCol="1270" anchor="ctr"/>
            <a:lstStyle/>
            <a:p>
              <a:pPr algn="ctr" defTabSz="1111250" fontAlgn="auto">
                <a:lnSpc>
                  <a:spcPct val="90000"/>
                </a:lnSpc>
                <a:spcAft>
                  <a:spcPct val="35000"/>
                </a:spcAft>
                <a:defRPr/>
              </a:pPr>
              <a:endParaRPr lang="en-US" sz="2500"/>
            </a:p>
          </p:txBody>
        </p:sp>
      </p:grpSp>
      <p:sp>
        <p:nvSpPr>
          <p:cNvPr id="14368" name="CasellaDiTesto 56"/>
          <p:cNvSpPr txBox="1">
            <a:spLocks noChangeArrowheads="1"/>
          </p:cNvSpPr>
          <p:nvPr/>
        </p:nvSpPr>
        <p:spPr bwMode="auto">
          <a:xfrm>
            <a:off x="7572375" y="2500313"/>
            <a:ext cx="1214438" cy="369887"/>
          </a:xfrm>
          <a:prstGeom prst="rect">
            <a:avLst/>
          </a:prstGeom>
          <a:noFill/>
          <a:ln w="9525">
            <a:noFill/>
            <a:miter lim="800000"/>
            <a:headEnd/>
            <a:tailEnd/>
          </a:ln>
        </p:spPr>
        <p:txBody>
          <a:bodyPr>
            <a:spAutoFit/>
          </a:bodyPr>
          <a:lstStyle/>
          <a:p>
            <a:pPr algn="r"/>
            <a:r>
              <a:rPr lang="it-IT">
                <a:solidFill>
                  <a:schemeClr val="bg1"/>
                </a:solidFill>
                <a:latin typeface="Calibri" pitchFamily="34" charset="0"/>
              </a:rPr>
              <a:t>IAS 16</a:t>
            </a:r>
            <a:endParaRPr lang="en-GB">
              <a:solidFill>
                <a:schemeClr val="bg1"/>
              </a:solidFill>
              <a:latin typeface="Calibri" pitchFamily="34" charset="0"/>
            </a:endParaRPr>
          </a:p>
        </p:txBody>
      </p:sp>
      <p:sp>
        <p:nvSpPr>
          <p:cNvPr id="14369" name="CasellaDiTesto 57"/>
          <p:cNvSpPr txBox="1">
            <a:spLocks noChangeArrowheads="1"/>
          </p:cNvSpPr>
          <p:nvPr/>
        </p:nvSpPr>
        <p:spPr bwMode="auto">
          <a:xfrm>
            <a:off x="5500688" y="2500313"/>
            <a:ext cx="1571625" cy="338137"/>
          </a:xfrm>
          <a:prstGeom prst="rect">
            <a:avLst/>
          </a:prstGeom>
          <a:noFill/>
          <a:ln w="9525">
            <a:noFill/>
            <a:miter lim="800000"/>
            <a:headEnd/>
            <a:tailEnd/>
          </a:ln>
        </p:spPr>
        <p:txBody>
          <a:bodyPr>
            <a:spAutoFit/>
          </a:bodyPr>
          <a:lstStyle/>
          <a:p>
            <a:pPr algn="ctr"/>
            <a:r>
              <a:rPr lang="it-IT" sz="1600">
                <a:latin typeface="Calibri" pitchFamily="34" charset="0"/>
              </a:rPr>
              <a:t>ACQUAINTITED</a:t>
            </a:r>
            <a:endParaRPr lang="en-GB" sz="1600">
              <a:latin typeface="Calibri" pitchFamily="34" charset="0"/>
            </a:endParaRPr>
          </a:p>
        </p:txBody>
      </p:sp>
      <p:sp>
        <p:nvSpPr>
          <p:cNvPr id="14370" name="CasellaDiTesto 58"/>
          <p:cNvSpPr txBox="1">
            <a:spLocks noChangeArrowheads="1"/>
          </p:cNvSpPr>
          <p:nvPr/>
        </p:nvSpPr>
        <p:spPr bwMode="auto">
          <a:xfrm>
            <a:off x="7215188" y="2987675"/>
            <a:ext cx="1571625" cy="584200"/>
          </a:xfrm>
          <a:prstGeom prst="rect">
            <a:avLst/>
          </a:prstGeom>
          <a:noFill/>
          <a:ln w="9525">
            <a:noFill/>
            <a:miter lim="800000"/>
            <a:headEnd/>
            <a:tailEnd/>
          </a:ln>
        </p:spPr>
        <p:txBody>
          <a:bodyPr>
            <a:spAutoFit/>
          </a:bodyPr>
          <a:lstStyle/>
          <a:p>
            <a:pPr algn="r"/>
            <a:r>
              <a:rPr lang="it-IT" sz="1600">
                <a:solidFill>
                  <a:schemeClr val="bg1"/>
                </a:solidFill>
                <a:latin typeface="Calibri" pitchFamily="34" charset="0"/>
              </a:rPr>
              <a:t>Urban developments</a:t>
            </a:r>
            <a:endParaRPr lang="en-GB" sz="1600">
              <a:solidFill>
                <a:schemeClr val="bg1"/>
              </a:solidFill>
              <a:latin typeface="Calibri" pitchFamily="34" charset="0"/>
            </a:endParaRPr>
          </a:p>
        </p:txBody>
      </p:sp>
      <p:sp>
        <p:nvSpPr>
          <p:cNvPr id="14371" name="CasellaDiTesto 59"/>
          <p:cNvSpPr txBox="1">
            <a:spLocks noChangeArrowheads="1"/>
          </p:cNvSpPr>
          <p:nvPr/>
        </p:nvSpPr>
        <p:spPr bwMode="auto">
          <a:xfrm>
            <a:off x="5500688" y="2987675"/>
            <a:ext cx="1571625" cy="584200"/>
          </a:xfrm>
          <a:prstGeom prst="rect">
            <a:avLst/>
          </a:prstGeom>
          <a:noFill/>
          <a:ln w="9525">
            <a:noFill/>
            <a:miter lim="800000"/>
            <a:headEnd/>
            <a:tailEnd/>
          </a:ln>
        </p:spPr>
        <p:txBody>
          <a:bodyPr>
            <a:spAutoFit/>
          </a:bodyPr>
          <a:lstStyle/>
          <a:p>
            <a:pPr algn="ctr"/>
            <a:r>
              <a:rPr lang="it-IT" sz="1600">
                <a:latin typeface="Calibri" pitchFamily="34" charset="0"/>
              </a:rPr>
              <a:t>QUITE PREDICATBLE</a:t>
            </a:r>
            <a:endParaRPr lang="en-GB" sz="1600">
              <a:latin typeface="Calibri" pitchFamily="34" charset="0"/>
            </a:endParaRPr>
          </a:p>
        </p:txBody>
      </p:sp>
      <p:sp>
        <p:nvSpPr>
          <p:cNvPr id="14372" name="CasellaDiTesto 60"/>
          <p:cNvSpPr txBox="1">
            <a:spLocks noChangeArrowheads="1"/>
          </p:cNvSpPr>
          <p:nvPr/>
        </p:nvSpPr>
        <p:spPr bwMode="auto">
          <a:xfrm>
            <a:off x="5214938" y="3571875"/>
            <a:ext cx="2143125" cy="584200"/>
          </a:xfrm>
          <a:prstGeom prst="rect">
            <a:avLst/>
          </a:prstGeom>
          <a:noFill/>
          <a:ln w="9525">
            <a:noFill/>
            <a:miter lim="800000"/>
            <a:headEnd/>
            <a:tailEnd/>
          </a:ln>
        </p:spPr>
        <p:txBody>
          <a:bodyPr>
            <a:spAutoFit/>
          </a:bodyPr>
          <a:lstStyle/>
          <a:p>
            <a:pPr algn="ctr"/>
            <a:r>
              <a:rPr lang="it-IT" sz="1600">
                <a:latin typeface="Calibri" pitchFamily="34" charset="0"/>
              </a:rPr>
              <a:t>HIGHLY PREDICTABLE AND TO BE MANAGED</a:t>
            </a:r>
            <a:endParaRPr lang="en-GB" sz="1600">
              <a:latin typeface="Calibri" pitchFamily="34" charset="0"/>
            </a:endParaRPr>
          </a:p>
        </p:txBody>
      </p:sp>
      <p:sp>
        <p:nvSpPr>
          <p:cNvPr id="14373" name="CasellaDiTesto 61"/>
          <p:cNvSpPr txBox="1">
            <a:spLocks noChangeArrowheads="1"/>
          </p:cNvSpPr>
          <p:nvPr/>
        </p:nvSpPr>
        <p:spPr bwMode="auto">
          <a:xfrm>
            <a:off x="5357813" y="4286250"/>
            <a:ext cx="2000250" cy="492125"/>
          </a:xfrm>
          <a:prstGeom prst="rect">
            <a:avLst/>
          </a:prstGeom>
          <a:noFill/>
          <a:ln w="9525">
            <a:noFill/>
            <a:miter lim="800000"/>
            <a:headEnd/>
            <a:tailEnd/>
          </a:ln>
        </p:spPr>
        <p:txBody>
          <a:bodyPr>
            <a:spAutoFit/>
          </a:bodyPr>
          <a:lstStyle/>
          <a:p>
            <a:r>
              <a:rPr lang="it-IT" sz="1300">
                <a:latin typeface="Calibri" pitchFamily="34" charset="0"/>
              </a:rPr>
              <a:t>UNPREDICTABLE AND TO BE INSURED AGAINIST</a:t>
            </a:r>
            <a:endParaRPr lang="en-GB" sz="1300">
              <a:latin typeface="Calibri" pitchFamily="34" charset="0"/>
            </a:endParaRPr>
          </a:p>
        </p:txBody>
      </p:sp>
      <p:sp>
        <p:nvSpPr>
          <p:cNvPr id="14374" name="CasellaDiTesto 62"/>
          <p:cNvSpPr txBox="1">
            <a:spLocks noChangeArrowheads="1"/>
          </p:cNvSpPr>
          <p:nvPr/>
        </p:nvSpPr>
        <p:spPr bwMode="auto">
          <a:xfrm>
            <a:off x="5286375" y="4857750"/>
            <a:ext cx="2000250" cy="523875"/>
          </a:xfrm>
          <a:prstGeom prst="rect">
            <a:avLst/>
          </a:prstGeom>
          <a:noFill/>
          <a:ln w="9525">
            <a:noFill/>
            <a:miter lim="800000"/>
            <a:headEnd/>
            <a:tailEnd/>
          </a:ln>
        </p:spPr>
        <p:txBody>
          <a:bodyPr>
            <a:spAutoFit/>
          </a:bodyPr>
          <a:lstStyle/>
          <a:p>
            <a:pPr algn="ctr"/>
            <a:r>
              <a:rPr lang="it-IT" sz="1400">
                <a:latin typeface="Calibri" pitchFamily="34" charset="0"/>
              </a:rPr>
              <a:t>QUITE PREDICATBLE AND TO BE MANAGED</a:t>
            </a:r>
            <a:endParaRPr lang="en-GB" sz="1400">
              <a:latin typeface="Calibri" pitchFamily="34" charset="0"/>
            </a:endParaRPr>
          </a:p>
        </p:txBody>
      </p:sp>
      <p:sp>
        <p:nvSpPr>
          <p:cNvPr id="14375" name="CasellaDiTesto 63"/>
          <p:cNvSpPr txBox="1">
            <a:spLocks noChangeArrowheads="1"/>
          </p:cNvSpPr>
          <p:nvPr/>
        </p:nvSpPr>
        <p:spPr bwMode="auto">
          <a:xfrm>
            <a:off x="7215188" y="4857750"/>
            <a:ext cx="1571625" cy="584200"/>
          </a:xfrm>
          <a:prstGeom prst="rect">
            <a:avLst/>
          </a:prstGeom>
          <a:noFill/>
          <a:ln w="9525">
            <a:noFill/>
            <a:miter lim="800000"/>
            <a:headEnd/>
            <a:tailEnd/>
          </a:ln>
        </p:spPr>
        <p:txBody>
          <a:bodyPr>
            <a:spAutoFit/>
          </a:bodyPr>
          <a:lstStyle/>
          <a:p>
            <a:pPr algn="r"/>
            <a:r>
              <a:rPr lang="it-IT" sz="1600">
                <a:solidFill>
                  <a:schemeClr val="bg1"/>
                </a:solidFill>
                <a:latin typeface="Calibri" pitchFamily="34" charset="0"/>
              </a:rPr>
              <a:t>Competitors  actions</a:t>
            </a:r>
            <a:endParaRPr lang="en-GB" sz="1600">
              <a:solidFill>
                <a:schemeClr val="bg1"/>
              </a:solidFill>
              <a:latin typeface="Calibri" pitchFamily="34" charset="0"/>
            </a:endParaRPr>
          </a:p>
        </p:txBody>
      </p:sp>
      <p:sp>
        <p:nvSpPr>
          <p:cNvPr id="14376" name="CasellaDiTesto 64"/>
          <p:cNvSpPr txBox="1">
            <a:spLocks noChangeArrowheads="1"/>
          </p:cNvSpPr>
          <p:nvPr/>
        </p:nvSpPr>
        <p:spPr bwMode="auto">
          <a:xfrm>
            <a:off x="7286625" y="4376738"/>
            <a:ext cx="1500188" cy="338137"/>
          </a:xfrm>
          <a:prstGeom prst="rect">
            <a:avLst/>
          </a:prstGeom>
          <a:noFill/>
          <a:ln w="9525">
            <a:noFill/>
            <a:miter lim="800000"/>
            <a:headEnd/>
            <a:tailEnd/>
          </a:ln>
        </p:spPr>
        <p:txBody>
          <a:bodyPr>
            <a:spAutoFit/>
          </a:bodyPr>
          <a:lstStyle/>
          <a:p>
            <a:pPr algn="r"/>
            <a:r>
              <a:rPr lang="it-IT" sz="1600">
                <a:solidFill>
                  <a:schemeClr val="bg1"/>
                </a:solidFill>
                <a:latin typeface="Calibri" pitchFamily="34" charset="0"/>
              </a:rPr>
              <a:t>Accidents</a:t>
            </a:r>
            <a:endParaRPr lang="en-GB" sz="1600">
              <a:solidFill>
                <a:schemeClr val="bg1"/>
              </a:solidFill>
              <a:latin typeface="Calibri" pitchFamily="34" charset="0"/>
            </a:endParaRPr>
          </a:p>
        </p:txBody>
      </p:sp>
      <p:sp>
        <p:nvSpPr>
          <p:cNvPr id="14377" name="CasellaDiTesto 65"/>
          <p:cNvSpPr txBox="1">
            <a:spLocks noChangeArrowheads="1"/>
          </p:cNvSpPr>
          <p:nvPr/>
        </p:nvSpPr>
        <p:spPr bwMode="auto">
          <a:xfrm>
            <a:off x="7215188" y="3571875"/>
            <a:ext cx="1571625" cy="584200"/>
          </a:xfrm>
          <a:prstGeom prst="rect">
            <a:avLst/>
          </a:prstGeom>
          <a:noFill/>
          <a:ln w="9525">
            <a:noFill/>
            <a:miter lim="800000"/>
            <a:headEnd/>
            <a:tailEnd/>
          </a:ln>
        </p:spPr>
        <p:txBody>
          <a:bodyPr>
            <a:spAutoFit/>
          </a:bodyPr>
          <a:lstStyle/>
          <a:p>
            <a:pPr algn="r"/>
            <a:r>
              <a:rPr lang="it-IT" sz="1600">
                <a:solidFill>
                  <a:schemeClr val="bg1"/>
                </a:solidFill>
                <a:latin typeface="Calibri" pitchFamily="34" charset="0"/>
              </a:rPr>
              <a:t>Use, time, type of building </a:t>
            </a:r>
            <a:endParaRPr lang="en-GB" sz="1600">
              <a:solidFill>
                <a:schemeClr val="bg1"/>
              </a:solidFill>
              <a:latin typeface="Calibri" pitchFamily="34" charset="0"/>
            </a:endParaRPr>
          </a:p>
        </p:txBody>
      </p:sp>
      <p:sp>
        <p:nvSpPr>
          <p:cNvPr id="14378" name="CasellaDiTesto 66"/>
          <p:cNvSpPr txBox="1">
            <a:spLocks noChangeArrowheads="1"/>
          </p:cNvSpPr>
          <p:nvPr/>
        </p:nvSpPr>
        <p:spPr bwMode="auto">
          <a:xfrm>
            <a:off x="7358063" y="1857375"/>
            <a:ext cx="1428750" cy="369888"/>
          </a:xfrm>
          <a:prstGeom prst="rect">
            <a:avLst/>
          </a:prstGeom>
          <a:noFill/>
          <a:ln w="9525">
            <a:noFill/>
            <a:miter lim="800000"/>
            <a:headEnd/>
            <a:tailEnd/>
          </a:ln>
        </p:spPr>
        <p:txBody>
          <a:bodyPr>
            <a:spAutoFit/>
          </a:bodyPr>
          <a:lstStyle/>
          <a:p>
            <a:pPr algn="r"/>
            <a:r>
              <a:rPr lang="it-IT" b="1" i="1">
                <a:latin typeface="Calibri" pitchFamily="34" charset="0"/>
              </a:rPr>
              <a:t>Causes</a:t>
            </a:r>
            <a:endParaRPr lang="en-GB" b="1" i="1">
              <a:latin typeface="Calibri" pitchFamily="34" charset="0"/>
            </a:endParaRPr>
          </a:p>
        </p:txBody>
      </p:sp>
      <p:sp>
        <p:nvSpPr>
          <p:cNvPr id="14379" name="CasellaDiTesto 67"/>
          <p:cNvSpPr txBox="1">
            <a:spLocks noChangeArrowheads="1"/>
          </p:cNvSpPr>
          <p:nvPr/>
        </p:nvSpPr>
        <p:spPr bwMode="auto">
          <a:xfrm>
            <a:off x="571500" y="1785938"/>
            <a:ext cx="2714625" cy="369887"/>
          </a:xfrm>
          <a:prstGeom prst="rect">
            <a:avLst/>
          </a:prstGeom>
          <a:noFill/>
          <a:ln w="9525">
            <a:noFill/>
            <a:miter lim="800000"/>
            <a:headEnd/>
            <a:tailEnd/>
          </a:ln>
        </p:spPr>
        <p:txBody>
          <a:bodyPr>
            <a:spAutoFit/>
          </a:bodyPr>
          <a:lstStyle/>
          <a:p>
            <a:r>
              <a:rPr lang="it-IT" b="1" i="1">
                <a:latin typeface="Calibri" pitchFamily="34" charset="0"/>
              </a:rPr>
              <a:t>Type of impairment risk</a:t>
            </a:r>
            <a:endParaRPr lang="en-GB" b="1" i="1">
              <a:latin typeface="Calibri" pitchFamily="34" charset="0"/>
            </a:endParaRPr>
          </a:p>
        </p:txBody>
      </p:sp>
      <p:sp>
        <p:nvSpPr>
          <p:cNvPr id="69" name="Ovale 68"/>
          <p:cNvSpPr/>
          <p:nvPr/>
        </p:nvSpPr>
        <p:spPr>
          <a:xfrm>
            <a:off x="5214938" y="4714875"/>
            <a:ext cx="3714750" cy="85725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71" name="Ovale 70"/>
          <p:cNvSpPr/>
          <p:nvPr/>
        </p:nvSpPr>
        <p:spPr>
          <a:xfrm>
            <a:off x="5143500" y="3429000"/>
            <a:ext cx="3714750" cy="85725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4382" name="CasellaDiTesto 71"/>
          <p:cNvSpPr txBox="1">
            <a:spLocks noChangeArrowheads="1"/>
          </p:cNvSpPr>
          <p:nvPr/>
        </p:nvSpPr>
        <p:spPr bwMode="auto">
          <a:xfrm>
            <a:off x="357188" y="5715000"/>
            <a:ext cx="8786812" cy="369888"/>
          </a:xfrm>
          <a:prstGeom prst="rect">
            <a:avLst/>
          </a:prstGeom>
          <a:noFill/>
          <a:ln w="9525">
            <a:noFill/>
            <a:miter lim="800000"/>
            <a:headEnd/>
            <a:tailEnd/>
          </a:ln>
        </p:spPr>
        <p:txBody>
          <a:bodyPr>
            <a:spAutoFit/>
          </a:bodyPr>
          <a:lstStyle/>
          <a:p>
            <a:r>
              <a:rPr lang="it-IT" b="1">
                <a:solidFill>
                  <a:srgbClr val="C00000"/>
                </a:solidFill>
                <a:latin typeface="Calibri" pitchFamily="34" charset="0"/>
              </a:rPr>
              <a:t>The managment of the 2° and 3° risk, as previously argued, helps in rebalance the 1°  </a:t>
            </a:r>
            <a:endParaRPr lang="en-GB" b="1">
              <a:solidFill>
                <a:srgbClr val="C00000"/>
              </a:solidFill>
              <a:latin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tangolo 11"/>
          <p:cNvSpPr/>
          <p:nvPr/>
        </p:nvSpPr>
        <p:spPr>
          <a:xfrm>
            <a:off x="142875" y="1571625"/>
            <a:ext cx="8786813" cy="646113"/>
          </a:xfrm>
          <a:prstGeom prst="rect">
            <a:avLst/>
          </a:prstGeom>
        </p:spPr>
        <p:txBody>
          <a:bodyPr>
            <a:spAutoFit/>
          </a:bodyPr>
          <a:lstStyle/>
          <a:p>
            <a:pPr algn="ctr" fontAlgn="auto">
              <a:spcBef>
                <a:spcPts val="0"/>
              </a:spcBef>
              <a:spcAft>
                <a:spcPts val="0"/>
              </a:spcAft>
              <a:defRPr/>
            </a:pPr>
            <a:r>
              <a:rPr lang="en-US" b="1" dirty="0">
                <a:solidFill>
                  <a:schemeClr val="tx2">
                    <a:lumMod val="60000"/>
                    <a:lumOff val="40000"/>
                  </a:schemeClr>
                </a:solidFill>
                <a:latin typeface="+mn-lt"/>
                <a:cs typeface="+mn-cs"/>
              </a:rPr>
              <a:t>THE REDEFINITION OF THE SERVICE LIFE OF SPECIAL PURPOSE PROPERTIES TO PREVENT IMPAIRMENT RISK : THE ITALIAN EXPO DISTRICTS</a:t>
            </a:r>
            <a:endParaRPr lang="en-GB" dirty="0">
              <a:latin typeface="+mn-lt"/>
              <a:cs typeface="+mn-cs"/>
            </a:endParaRPr>
          </a:p>
        </p:txBody>
      </p:sp>
      <p:sp>
        <p:nvSpPr>
          <p:cNvPr id="5" name="Rettangolo arrotondato 4"/>
          <p:cNvSpPr/>
          <p:nvPr/>
        </p:nvSpPr>
        <p:spPr>
          <a:xfrm>
            <a:off x="1042988" y="2492375"/>
            <a:ext cx="2592387" cy="360363"/>
          </a:xfrm>
          <a:prstGeom prst="round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364" name="CasellaDiTesto 5"/>
          <p:cNvSpPr txBox="1">
            <a:spLocks noChangeArrowheads="1"/>
          </p:cNvSpPr>
          <p:nvPr/>
        </p:nvSpPr>
        <p:spPr bwMode="auto">
          <a:xfrm>
            <a:off x="1116013" y="2492375"/>
            <a:ext cx="2447925" cy="369888"/>
          </a:xfrm>
          <a:prstGeom prst="rect">
            <a:avLst/>
          </a:prstGeom>
          <a:noFill/>
          <a:ln w="9525">
            <a:noFill/>
            <a:miter lim="800000"/>
            <a:headEnd/>
            <a:tailEnd/>
          </a:ln>
        </p:spPr>
        <p:txBody>
          <a:bodyPr>
            <a:spAutoFit/>
          </a:bodyPr>
          <a:lstStyle/>
          <a:p>
            <a:pPr algn="ctr"/>
            <a:r>
              <a:rPr lang="en-US">
                <a:latin typeface="Calibri" pitchFamily="34" charset="0"/>
              </a:rPr>
              <a:t>PRIVATIZATION </a:t>
            </a:r>
          </a:p>
        </p:txBody>
      </p:sp>
      <p:sp>
        <p:nvSpPr>
          <p:cNvPr id="15365" name="CasellaDiTesto 6"/>
          <p:cNvSpPr txBox="1">
            <a:spLocks noChangeArrowheads="1"/>
          </p:cNvSpPr>
          <p:nvPr/>
        </p:nvSpPr>
        <p:spPr bwMode="auto">
          <a:xfrm>
            <a:off x="250825" y="2492375"/>
            <a:ext cx="792163" cy="369888"/>
          </a:xfrm>
          <a:prstGeom prst="rect">
            <a:avLst/>
          </a:prstGeom>
          <a:noFill/>
          <a:ln w="9525">
            <a:noFill/>
            <a:miter lim="800000"/>
            <a:headEnd/>
            <a:tailEnd/>
          </a:ln>
        </p:spPr>
        <p:txBody>
          <a:bodyPr>
            <a:spAutoFit/>
          </a:bodyPr>
          <a:lstStyle/>
          <a:p>
            <a:r>
              <a:rPr lang="en-US">
                <a:latin typeface="Calibri" pitchFamily="34" charset="0"/>
              </a:rPr>
              <a:t>2002</a:t>
            </a:r>
          </a:p>
        </p:txBody>
      </p:sp>
      <p:sp>
        <p:nvSpPr>
          <p:cNvPr id="8" name="Rettangolo arrotondato 7"/>
          <p:cNvSpPr/>
          <p:nvPr/>
        </p:nvSpPr>
        <p:spPr>
          <a:xfrm>
            <a:off x="1042988" y="2997200"/>
            <a:ext cx="2592387" cy="360363"/>
          </a:xfrm>
          <a:prstGeom prst="round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367" name="CasellaDiTesto 8"/>
          <p:cNvSpPr txBox="1">
            <a:spLocks noChangeArrowheads="1"/>
          </p:cNvSpPr>
          <p:nvPr/>
        </p:nvSpPr>
        <p:spPr bwMode="auto">
          <a:xfrm>
            <a:off x="1116013" y="2997200"/>
            <a:ext cx="2519362" cy="368300"/>
          </a:xfrm>
          <a:prstGeom prst="rect">
            <a:avLst/>
          </a:prstGeom>
          <a:noFill/>
          <a:ln w="9525">
            <a:noFill/>
            <a:miter lim="800000"/>
            <a:headEnd/>
            <a:tailEnd/>
          </a:ln>
        </p:spPr>
        <p:txBody>
          <a:bodyPr>
            <a:spAutoFit/>
          </a:bodyPr>
          <a:lstStyle/>
          <a:p>
            <a:pPr algn="ctr"/>
            <a:r>
              <a:rPr lang="en-US">
                <a:latin typeface="Calibri" pitchFamily="34" charset="0"/>
              </a:rPr>
              <a:t>STARTED TO BE QUOTED</a:t>
            </a:r>
          </a:p>
        </p:txBody>
      </p:sp>
      <p:sp>
        <p:nvSpPr>
          <p:cNvPr id="15368" name="CasellaDiTesto 9"/>
          <p:cNvSpPr txBox="1">
            <a:spLocks noChangeArrowheads="1"/>
          </p:cNvSpPr>
          <p:nvPr/>
        </p:nvSpPr>
        <p:spPr bwMode="auto">
          <a:xfrm>
            <a:off x="250825" y="2997200"/>
            <a:ext cx="792163" cy="368300"/>
          </a:xfrm>
          <a:prstGeom prst="rect">
            <a:avLst/>
          </a:prstGeom>
          <a:noFill/>
          <a:ln w="9525">
            <a:noFill/>
            <a:miter lim="800000"/>
            <a:headEnd/>
            <a:tailEnd/>
          </a:ln>
        </p:spPr>
        <p:txBody>
          <a:bodyPr>
            <a:spAutoFit/>
          </a:bodyPr>
          <a:lstStyle/>
          <a:p>
            <a:r>
              <a:rPr lang="en-US">
                <a:latin typeface="Calibri" pitchFamily="34" charset="0"/>
              </a:rPr>
              <a:t>2004</a:t>
            </a:r>
          </a:p>
        </p:txBody>
      </p:sp>
      <p:cxnSp>
        <p:nvCxnSpPr>
          <p:cNvPr id="14" name="Connettore 2 13"/>
          <p:cNvCxnSpPr/>
          <p:nvPr/>
        </p:nvCxnSpPr>
        <p:spPr>
          <a:xfrm rot="10800000">
            <a:off x="3851275" y="3141663"/>
            <a:ext cx="1296988" cy="1587"/>
          </a:xfrm>
          <a:prstGeom prst="straightConnector1">
            <a:avLst/>
          </a:prstGeom>
          <a:ln w="1905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6" name="CasellaDiTesto 15"/>
          <p:cNvSpPr txBox="1"/>
          <p:nvPr/>
        </p:nvSpPr>
        <p:spPr>
          <a:xfrm>
            <a:off x="5003800" y="2997200"/>
            <a:ext cx="1152525" cy="368300"/>
          </a:xfrm>
          <a:prstGeom prst="rect">
            <a:avLst/>
          </a:prstGeom>
          <a:noFill/>
        </p:spPr>
        <p:txBody>
          <a:bodyPr>
            <a:spAutoFit/>
          </a:bodyPr>
          <a:lstStyle/>
          <a:p>
            <a:pPr algn="ctr" fontAlgn="auto">
              <a:spcBef>
                <a:spcPts val="0"/>
              </a:spcBef>
              <a:spcAft>
                <a:spcPts val="0"/>
              </a:spcAft>
              <a:defRPr/>
            </a:pPr>
            <a:r>
              <a:rPr lang="en-US" b="1" dirty="0">
                <a:solidFill>
                  <a:schemeClr val="tx2">
                    <a:lumMod val="60000"/>
                    <a:lumOff val="40000"/>
                  </a:schemeClr>
                </a:solidFill>
                <a:latin typeface="+mn-lt"/>
                <a:cs typeface="+mn-cs"/>
              </a:rPr>
              <a:t>IAS 16</a:t>
            </a:r>
            <a:endParaRPr lang="en-US" b="1" dirty="0">
              <a:solidFill>
                <a:schemeClr val="tx2">
                  <a:lumMod val="60000"/>
                  <a:lumOff val="40000"/>
                </a:schemeClr>
              </a:solidFill>
              <a:latin typeface="+mn-lt"/>
              <a:cs typeface="+mn-cs"/>
            </a:endParaRPr>
          </a:p>
        </p:txBody>
      </p:sp>
      <p:cxnSp>
        <p:nvCxnSpPr>
          <p:cNvPr id="18" name="Connettore 2 17"/>
          <p:cNvCxnSpPr/>
          <p:nvPr/>
        </p:nvCxnSpPr>
        <p:spPr>
          <a:xfrm rot="10800000">
            <a:off x="3851275" y="2708275"/>
            <a:ext cx="1296988" cy="1588"/>
          </a:xfrm>
          <a:prstGeom prst="straightConnector1">
            <a:avLst/>
          </a:prstGeom>
          <a:ln w="1905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9" name="CasellaDiTesto 18"/>
          <p:cNvSpPr txBox="1"/>
          <p:nvPr/>
        </p:nvSpPr>
        <p:spPr>
          <a:xfrm>
            <a:off x="5003800" y="2565400"/>
            <a:ext cx="3384550" cy="368300"/>
          </a:xfrm>
          <a:prstGeom prst="rect">
            <a:avLst/>
          </a:prstGeom>
          <a:noFill/>
        </p:spPr>
        <p:txBody>
          <a:bodyPr>
            <a:spAutoFit/>
          </a:bodyPr>
          <a:lstStyle/>
          <a:p>
            <a:pPr algn="ctr" fontAlgn="auto">
              <a:spcBef>
                <a:spcPts val="0"/>
              </a:spcBef>
              <a:spcAft>
                <a:spcPts val="0"/>
              </a:spcAft>
              <a:defRPr/>
            </a:pPr>
            <a:r>
              <a:rPr lang="en-US" b="1" dirty="0">
                <a:solidFill>
                  <a:schemeClr val="tx2">
                    <a:lumMod val="60000"/>
                    <a:lumOff val="40000"/>
                  </a:schemeClr>
                </a:solidFill>
                <a:latin typeface="+mn-lt"/>
                <a:cs typeface="+mn-cs"/>
              </a:rPr>
              <a:t>EXPOSED TO COMPETITORS</a:t>
            </a:r>
            <a:endParaRPr lang="en-US" b="1" dirty="0">
              <a:solidFill>
                <a:schemeClr val="tx2">
                  <a:lumMod val="60000"/>
                  <a:lumOff val="40000"/>
                </a:schemeClr>
              </a:solidFill>
              <a:latin typeface="+mn-lt"/>
              <a:cs typeface="+mn-cs"/>
            </a:endParaRPr>
          </a:p>
        </p:txBody>
      </p:sp>
      <p:sp>
        <p:nvSpPr>
          <p:cNvPr id="21" name="Freccia in giù 20"/>
          <p:cNvSpPr/>
          <p:nvPr/>
        </p:nvSpPr>
        <p:spPr>
          <a:xfrm>
            <a:off x="2124075" y="3500438"/>
            <a:ext cx="431800" cy="360362"/>
          </a:xfrm>
          <a:prstGeom prst="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374" name="CasellaDiTesto 21"/>
          <p:cNvSpPr txBox="1">
            <a:spLocks noChangeArrowheads="1"/>
          </p:cNvSpPr>
          <p:nvPr/>
        </p:nvSpPr>
        <p:spPr bwMode="auto">
          <a:xfrm>
            <a:off x="1116013" y="3933825"/>
            <a:ext cx="6335712" cy="706438"/>
          </a:xfrm>
          <a:prstGeom prst="rect">
            <a:avLst/>
          </a:prstGeom>
          <a:noFill/>
          <a:ln w="9525">
            <a:noFill/>
            <a:miter lim="800000"/>
            <a:headEnd/>
            <a:tailEnd/>
          </a:ln>
        </p:spPr>
        <p:txBody>
          <a:bodyPr>
            <a:spAutoFit/>
          </a:bodyPr>
          <a:lstStyle/>
          <a:p>
            <a:r>
              <a:rPr lang="en-US" sz="2000" b="1">
                <a:latin typeface="Calibri" pitchFamily="34" charset="0"/>
              </a:rPr>
              <a:t>Italian Expo districts have been requesting for:</a:t>
            </a:r>
          </a:p>
          <a:p>
            <a:r>
              <a:rPr lang="en-US" sz="2000" b="1">
                <a:latin typeface="Calibri" pitchFamily="34" charset="0"/>
              </a:rPr>
              <a:t> </a:t>
            </a:r>
          </a:p>
        </p:txBody>
      </p:sp>
      <p:sp>
        <p:nvSpPr>
          <p:cNvPr id="23" name="Ovale 22"/>
          <p:cNvSpPr/>
          <p:nvPr/>
        </p:nvSpPr>
        <p:spPr>
          <a:xfrm>
            <a:off x="971550" y="4508500"/>
            <a:ext cx="215900" cy="2159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376" name="CasellaDiTesto 23"/>
          <p:cNvSpPr txBox="1">
            <a:spLocks noChangeArrowheads="1"/>
          </p:cNvSpPr>
          <p:nvPr/>
        </p:nvSpPr>
        <p:spPr bwMode="auto">
          <a:xfrm>
            <a:off x="1258888" y="4365625"/>
            <a:ext cx="2665412" cy="368300"/>
          </a:xfrm>
          <a:prstGeom prst="rect">
            <a:avLst/>
          </a:prstGeom>
          <a:noFill/>
          <a:ln w="9525">
            <a:noFill/>
            <a:miter lim="800000"/>
            <a:headEnd/>
            <a:tailEnd/>
          </a:ln>
        </p:spPr>
        <p:txBody>
          <a:bodyPr>
            <a:spAutoFit/>
          </a:bodyPr>
          <a:lstStyle/>
          <a:p>
            <a:r>
              <a:rPr lang="en-US">
                <a:latin typeface="Calibri" pitchFamily="34" charset="0"/>
              </a:rPr>
              <a:t>Structures renewal</a:t>
            </a:r>
          </a:p>
        </p:txBody>
      </p:sp>
      <p:sp>
        <p:nvSpPr>
          <p:cNvPr id="25" name="Ovale 24"/>
          <p:cNvSpPr/>
          <p:nvPr/>
        </p:nvSpPr>
        <p:spPr>
          <a:xfrm>
            <a:off x="971550" y="4868863"/>
            <a:ext cx="215900" cy="2159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378" name="CasellaDiTesto 25"/>
          <p:cNvSpPr txBox="1">
            <a:spLocks noChangeArrowheads="1"/>
          </p:cNvSpPr>
          <p:nvPr/>
        </p:nvSpPr>
        <p:spPr bwMode="auto">
          <a:xfrm>
            <a:off x="1258888" y="4724400"/>
            <a:ext cx="6553200" cy="585788"/>
          </a:xfrm>
          <a:prstGeom prst="rect">
            <a:avLst/>
          </a:prstGeom>
          <a:noFill/>
          <a:ln w="9525">
            <a:noFill/>
            <a:miter lim="800000"/>
            <a:headEnd/>
            <a:tailEnd/>
          </a:ln>
        </p:spPr>
        <p:txBody>
          <a:bodyPr>
            <a:spAutoFit/>
          </a:bodyPr>
          <a:lstStyle/>
          <a:p>
            <a:r>
              <a:rPr lang="en-US">
                <a:latin typeface="Calibri" pitchFamily="34" charset="0"/>
              </a:rPr>
              <a:t>Budget strategies revisions </a:t>
            </a:r>
          </a:p>
          <a:p>
            <a:r>
              <a:rPr lang="en-US" sz="1400">
                <a:latin typeface="Calibri" pitchFamily="34" charset="0"/>
              </a:rPr>
              <a:t>(an AEFI* survey  of 2006 revealed that they underestimate the maintenance costs)</a:t>
            </a:r>
          </a:p>
        </p:txBody>
      </p:sp>
      <p:sp>
        <p:nvSpPr>
          <p:cNvPr id="15379" name="CasellaDiTesto 26"/>
          <p:cNvSpPr txBox="1">
            <a:spLocks noChangeArrowheads="1"/>
          </p:cNvSpPr>
          <p:nvPr/>
        </p:nvSpPr>
        <p:spPr bwMode="auto">
          <a:xfrm>
            <a:off x="0" y="6524625"/>
            <a:ext cx="9144000" cy="369888"/>
          </a:xfrm>
          <a:prstGeom prst="rect">
            <a:avLst/>
          </a:prstGeom>
          <a:noFill/>
          <a:ln w="9525">
            <a:noFill/>
            <a:miter lim="800000"/>
            <a:headEnd/>
            <a:tailEnd/>
          </a:ln>
        </p:spPr>
        <p:txBody>
          <a:bodyPr>
            <a:spAutoFit/>
          </a:bodyPr>
          <a:lstStyle/>
          <a:p>
            <a:r>
              <a:rPr lang="en-US">
                <a:latin typeface="Calibri" pitchFamily="34" charset="0"/>
              </a:rPr>
              <a:t>* Association of Italian Expo Districts </a:t>
            </a:r>
          </a:p>
        </p:txBody>
      </p:sp>
      <p:sp>
        <p:nvSpPr>
          <p:cNvPr id="28" name="Ovale 27"/>
          <p:cNvSpPr/>
          <p:nvPr/>
        </p:nvSpPr>
        <p:spPr>
          <a:xfrm>
            <a:off x="971550" y="5373688"/>
            <a:ext cx="215900" cy="2159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381" name="CasellaDiTesto 28"/>
          <p:cNvSpPr txBox="1">
            <a:spLocks noChangeArrowheads="1"/>
          </p:cNvSpPr>
          <p:nvPr/>
        </p:nvSpPr>
        <p:spPr bwMode="auto">
          <a:xfrm>
            <a:off x="1258888" y="5291138"/>
            <a:ext cx="2665412" cy="369887"/>
          </a:xfrm>
          <a:prstGeom prst="rect">
            <a:avLst/>
          </a:prstGeom>
          <a:noFill/>
          <a:ln w="9525">
            <a:noFill/>
            <a:miter lim="800000"/>
            <a:headEnd/>
            <a:tailEnd/>
          </a:ln>
        </p:spPr>
        <p:txBody>
          <a:bodyPr>
            <a:spAutoFit/>
          </a:bodyPr>
          <a:lstStyle/>
          <a:p>
            <a:r>
              <a:rPr lang="en-US">
                <a:latin typeface="Calibri" pitchFamily="34" charset="0"/>
              </a:rPr>
              <a:t>IAS 16 assistance</a:t>
            </a:r>
          </a:p>
        </p:txBody>
      </p:sp>
      <p:sp>
        <p:nvSpPr>
          <p:cNvPr id="30" name="Ovale 29"/>
          <p:cNvSpPr/>
          <p:nvPr/>
        </p:nvSpPr>
        <p:spPr>
          <a:xfrm>
            <a:off x="971550" y="5805488"/>
            <a:ext cx="215900" cy="2159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383" name="CasellaDiTesto 30"/>
          <p:cNvSpPr txBox="1">
            <a:spLocks noChangeArrowheads="1"/>
          </p:cNvSpPr>
          <p:nvPr/>
        </p:nvSpPr>
        <p:spPr bwMode="auto">
          <a:xfrm>
            <a:off x="1258888" y="5724525"/>
            <a:ext cx="5113337" cy="368300"/>
          </a:xfrm>
          <a:prstGeom prst="rect">
            <a:avLst/>
          </a:prstGeom>
          <a:noFill/>
          <a:ln w="9525">
            <a:noFill/>
            <a:miter lim="800000"/>
            <a:headEnd/>
            <a:tailEnd/>
          </a:ln>
        </p:spPr>
        <p:txBody>
          <a:bodyPr>
            <a:spAutoFit/>
          </a:bodyPr>
          <a:lstStyle/>
          <a:p>
            <a:r>
              <a:rPr lang="en-US">
                <a:latin typeface="Calibri" pitchFamily="34" charset="0"/>
              </a:rPr>
              <a:t>Awareness against Competitors strategies</a:t>
            </a:r>
          </a:p>
        </p:txBody>
      </p:sp>
      <p:sp>
        <p:nvSpPr>
          <p:cNvPr id="32" name="Titolo 1"/>
          <p:cNvSpPr txBox="1">
            <a:spLocks/>
          </p:cNvSpPr>
          <p:nvPr/>
        </p:nvSpPr>
        <p:spPr>
          <a:xfrm>
            <a:off x="395288" y="260350"/>
            <a:ext cx="8229600" cy="1143000"/>
          </a:xfrm>
          <a:prstGeom prst="rect">
            <a:avLst/>
          </a:prstGeom>
        </p:spPr>
        <p:txBody>
          <a:bodyPr anchor="ctr">
            <a:normAutofit fontScale="90000" lnSpcReduction="20000"/>
          </a:bodyPr>
          <a:lstStyle/>
          <a:p>
            <a:pPr algn="ctr" fontAlgn="auto">
              <a:spcAft>
                <a:spcPts val="0"/>
              </a:spcAft>
              <a:defRPr/>
            </a:pPr>
            <a:r>
              <a:rPr lang="en-US" sz="4400" b="1">
                <a:latin typeface="+mj-lt"/>
                <a:ea typeface="+mj-ea"/>
                <a:cs typeface="+mj-cs"/>
              </a:rPr>
              <a:t>OUR SYNTHETIC PROPOSAL: A 3 STEPS ANALYSIS</a:t>
            </a:r>
            <a:endParaRPr lang="en-US" sz="4400" dirty="0">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609600" y="427038"/>
            <a:ext cx="8229600" cy="1143000"/>
          </a:xfrm>
          <a:prstGeom prst="rect">
            <a:avLst/>
          </a:prstGeom>
        </p:spPr>
        <p:txBody>
          <a:bodyPr anchor="ctr">
            <a:normAutofit fontScale="90000" lnSpcReduction="20000"/>
          </a:bodyPr>
          <a:lstStyle/>
          <a:p>
            <a:pPr algn="ctr" fontAlgn="auto">
              <a:spcAft>
                <a:spcPts val="0"/>
              </a:spcAft>
              <a:defRPr/>
            </a:pPr>
            <a:r>
              <a:rPr lang="en-US" sz="4400" b="1" dirty="0">
                <a:latin typeface="+mj-lt"/>
                <a:ea typeface="+mj-ea"/>
                <a:cs typeface="+mj-cs"/>
              </a:rPr>
              <a:t>OUR SYNTHETIC PROPOSAL: A 3 STEPS ANALYSIS</a:t>
            </a:r>
            <a:endParaRPr lang="en-US" sz="4400" dirty="0">
              <a:latin typeface="+mj-lt"/>
              <a:ea typeface="+mj-ea"/>
              <a:cs typeface="+mj-cs"/>
            </a:endParaRPr>
          </a:p>
        </p:txBody>
      </p:sp>
      <p:sp>
        <p:nvSpPr>
          <p:cNvPr id="16387" name="Rettangolo 4"/>
          <p:cNvSpPr>
            <a:spLocks noChangeArrowheads="1"/>
          </p:cNvSpPr>
          <p:nvPr/>
        </p:nvSpPr>
        <p:spPr bwMode="auto">
          <a:xfrm>
            <a:off x="0" y="3003550"/>
            <a:ext cx="9144000" cy="2586038"/>
          </a:xfrm>
          <a:prstGeom prst="rect">
            <a:avLst/>
          </a:prstGeom>
          <a:noFill/>
          <a:ln w="9525">
            <a:noFill/>
            <a:miter lim="800000"/>
            <a:headEnd/>
            <a:tailEnd/>
          </a:ln>
        </p:spPr>
        <p:txBody>
          <a:bodyPr>
            <a:spAutoFit/>
          </a:bodyPr>
          <a:lstStyle/>
          <a:p>
            <a:pPr lvl="1">
              <a:buFontTx/>
              <a:buChar char="-"/>
            </a:pPr>
            <a:r>
              <a:rPr lang="it-IT">
                <a:latin typeface="Calibri" pitchFamily="34" charset="0"/>
                <a:sym typeface="Wingdings" pitchFamily="2" charset="2"/>
              </a:rPr>
              <a:t>They </a:t>
            </a:r>
            <a:r>
              <a:rPr lang="it-IT" b="1">
                <a:latin typeface="Calibri" pitchFamily="34" charset="0"/>
                <a:sym typeface="Wingdings" pitchFamily="2" charset="2"/>
              </a:rPr>
              <a:t>underestimate the real maintenance cost incidence </a:t>
            </a:r>
            <a:r>
              <a:rPr lang="it-IT">
                <a:latin typeface="Calibri" pitchFamily="34" charset="0"/>
                <a:sym typeface="Wingdings" pitchFamily="2" charset="2"/>
              </a:rPr>
              <a:t>(actual values: 1% - 6%)</a:t>
            </a:r>
          </a:p>
          <a:p>
            <a:pPr lvl="1">
              <a:buFontTx/>
              <a:buChar char="-"/>
            </a:pPr>
            <a:endParaRPr lang="it-IT">
              <a:latin typeface="Calibri" pitchFamily="34" charset="0"/>
              <a:sym typeface="Wingdings" pitchFamily="2" charset="2"/>
            </a:endParaRPr>
          </a:p>
          <a:p>
            <a:pPr lvl="1">
              <a:buFontTx/>
              <a:buChar char="-"/>
            </a:pPr>
            <a:r>
              <a:rPr lang="it-IT">
                <a:latin typeface="Calibri" pitchFamily="34" charset="0"/>
                <a:sym typeface="Wingdings" pitchFamily="2" charset="2"/>
              </a:rPr>
              <a:t>Their building </a:t>
            </a:r>
            <a:r>
              <a:rPr lang="it-IT" b="1">
                <a:latin typeface="Calibri" pitchFamily="34" charset="0"/>
                <a:sym typeface="Wingdings" pitchFamily="2" charset="2"/>
              </a:rPr>
              <a:t>expected service life at Balance Sheet is never longer than 30 – 40 years.</a:t>
            </a:r>
          </a:p>
          <a:p>
            <a:pPr lvl="1">
              <a:buFontTx/>
              <a:buChar char="-"/>
            </a:pPr>
            <a:endParaRPr lang="it-IT">
              <a:latin typeface="Calibri" pitchFamily="34" charset="0"/>
              <a:sym typeface="Wingdings" pitchFamily="2" charset="2"/>
            </a:endParaRPr>
          </a:p>
          <a:p>
            <a:pPr lvl="1">
              <a:buFontTx/>
              <a:buChar char="-"/>
            </a:pPr>
            <a:r>
              <a:rPr lang="it-IT">
                <a:latin typeface="Calibri" pitchFamily="34" charset="0"/>
                <a:sym typeface="Wingdings" pitchFamily="2" charset="2"/>
              </a:rPr>
              <a:t> As a consequence the </a:t>
            </a:r>
            <a:r>
              <a:rPr lang="it-IT" b="1">
                <a:latin typeface="Calibri" pitchFamily="34" charset="0"/>
                <a:sym typeface="Wingdings" pitchFamily="2" charset="2"/>
              </a:rPr>
              <a:t>depreciation rate is around 2%-3%.</a:t>
            </a:r>
          </a:p>
          <a:p>
            <a:pPr lvl="1">
              <a:buFontTx/>
              <a:buChar char="-"/>
            </a:pPr>
            <a:endParaRPr lang="it-IT">
              <a:latin typeface="Calibri" pitchFamily="34" charset="0"/>
              <a:sym typeface="Wingdings" pitchFamily="2" charset="2"/>
            </a:endParaRPr>
          </a:p>
          <a:p>
            <a:pPr lvl="1"/>
            <a:r>
              <a:rPr lang="it-IT">
                <a:latin typeface="Calibri" pitchFamily="34" charset="0"/>
                <a:sym typeface="Wingdings" pitchFamily="2" charset="2"/>
              </a:rPr>
              <a:t>(Under IAS 16 provision the depreciation rate is supposed to decrease)</a:t>
            </a:r>
          </a:p>
          <a:p>
            <a:pPr lvl="1">
              <a:buFontTx/>
              <a:buChar char="-"/>
            </a:pPr>
            <a:endParaRPr lang="it-IT">
              <a:latin typeface="Calibri" pitchFamily="34" charset="0"/>
              <a:sym typeface="Wingdings" pitchFamily="2" charset="2"/>
            </a:endParaRPr>
          </a:p>
          <a:p>
            <a:pPr lvl="1">
              <a:buFontTx/>
              <a:buChar char="-"/>
            </a:pPr>
            <a:r>
              <a:rPr lang="it-IT">
                <a:latin typeface="Calibri" pitchFamily="34" charset="0"/>
                <a:sym typeface="Wingdings" pitchFamily="2" charset="2"/>
              </a:rPr>
              <a:t>As a consequence </a:t>
            </a:r>
            <a:r>
              <a:rPr lang="it-IT" b="1">
                <a:latin typeface="Calibri" pitchFamily="34" charset="0"/>
                <a:sym typeface="Wingdings" pitchFamily="2" charset="2"/>
              </a:rPr>
              <a:t>the service life should increase</a:t>
            </a:r>
          </a:p>
        </p:txBody>
      </p:sp>
      <p:sp>
        <p:nvSpPr>
          <p:cNvPr id="16388" name="CasellaDiTesto 5"/>
          <p:cNvSpPr txBox="1">
            <a:spLocks noChangeArrowheads="1"/>
          </p:cNvSpPr>
          <p:nvPr/>
        </p:nvSpPr>
        <p:spPr bwMode="auto">
          <a:xfrm>
            <a:off x="539750" y="2355850"/>
            <a:ext cx="3816350" cy="461963"/>
          </a:xfrm>
          <a:prstGeom prst="rect">
            <a:avLst/>
          </a:prstGeom>
          <a:noFill/>
          <a:ln w="9525">
            <a:noFill/>
            <a:miter lim="800000"/>
            <a:headEnd/>
            <a:tailEnd/>
          </a:ln>
        </p:spPr>
        <p:txBody>
          <a:bodyPr>
            <a:spAutoFit/>
          </a:bodyPr>
          <a:lstStyle/>
          <a:p>
            <a:r>
              <a:rPr lang="en-US" sz="2400" b="1">
                <a:latin typeface="Calibri" pitchFamily="34" charset="0"/>
              </a:rPr>
              <a:t>At the time-being:</a:t>
            </a:r>
          </a:p>
        </p:txBody>
      </p:sp>
      <p:sp>
        <p:nvSpPr>
          <p:cNvPr id="7" name="Rettangolo 6"/>
          <p:cNvSpPr/>
          <p:nvPr/>
        </p:nvSpPr>
        <p:spPr>
          <a:xfrm>
            <a:off x="179388" y="1628775"/>
            <a:ext cx="8786812" cy="646113"/>
          </a:xfrm>
          <a:prstGeom prst="rect">
            <a:avLst/>
          </a:prstGeom>
        </p:spPr>
        <p:txBody>
          <a:bodyPr>
            <a:spAutoFit/>
          </a:bodyPr>
          <a:lstStyle/>
          <a:p>
            <a:pPr algn="ctr" fontAlgn="auto">
              <a:spcBef>
                <a:spcPts val="0"/>
              </a:spcBef>
              <a:spcAft>
                <a:spcPts val="0"/>
              </a:spcAft>
              <a:defRPr/>
            </a:pPr>
            <a:r>
              <a:rPr lang="en-US" b="1" dirty="0">
                <a:solidFill>
                  <a:schemeClr val="tx2">
                    <a:lumMod val="60000"/>
                    <a:lumOff val="40000"/>
                  </a:schemeClr>
                </a:solidFill>
                <a:latin typeface="+mn-lt"/>
                <a:cs typeface="+mn-cs"/>
              </a:rPr>
              <a:t>THE REDEFINITION OF THE SERVICE LIFE OF SPECIAL PURPOSE PROPERTIES TO PREVENT IMPAIRMENT RISK : THE ITALIAN EXPO DISTRICTS</a:t>
            </a:r>
            <a:endParaRPr lang="en-GB" dirty="0">
              <a:latin typeface="+mn-lt"/>
              <a:cs typeface="+mn-cs"/>
            </a:endParaRPr>
          </a:p>
        </p:txBody>
      </p:sp>
      <p:sp>
        <p:nvSpPr>
          <p:cNvPr id="8" name="Ovale 7"/>
          <p:cNvSpPr/>
          <p:nvPr/>
        </p:nvSpPr>
        <p:spPr>
          <a:xfrm>
            <a:off x="1979613" y="5157788"/>
            <a:ext cx="4248150" cy="503237"/>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3" cstate="print"/>
          <a:srcRect l="9688" t="22501" r="4056" b="10883"/>
          <a:stretch>
            <a:fillRect/>
          </a:stretch>
        </p:blipFill>
        <p:spPr bwMode="auto">
          <a:xfrm>
            <a:off x="179388" y="2492375"/>
            <a:ext cx="8672512" cy="4176713"/>
          </a:xfrm>
          <a:prstGeom prst="rect">
            <a:avLst/>
          </a:prstGeom>
          <a:noFill/>
          <a:ln w="9525">
            <a:noFill/>
            <a:miter lim="800000"/>
            <a:headEnd/>
            <a:tailEnd/>
          </a:ln>
        </p:spPr>
      </p:pic>
      <p:sp>
        <p:nvSpPr>
          <p:cNvPr id="5" name="Rettangolo 4"/>
          <p:cNvSpPr/>
          <p:nvPr/>
        </p:nvSpPr>
        <p:spPr>
          <a:xfrm>
            <a:off x="179388" y="1628775"/>
            <a:ext cx="8786812" cy="646113"/>
          </a:xfrm>
          <a:prstGeom prst="rect">
            <a:avLst/>
          </a:prstGeom>
        </p:spPr>
        <p:txBody>
          <a:bodyPr>
            <a:spAutoFit/>
          </a:bodyPr>
          <a:lstStyle/>
          <a:p>
            <a:pPr algn="ctr" fontAlgn="auto">
              <a:spcBef>
                <a:spcPts val="0"/>
              </a:spcBef>
              <a:spcAft>
                <a:spcPts val="0"/>
              </a:spcAft>
              <a:defRPr/>
            </a:pPr>
            <a:r>
              <a:rPr lang="en-US" b="1" dirty="0">
                <a:solidFill>
                  <a:schemeClr val="tx2">
                    <a:lumMod val="60000"/>
                    <a:lumOff val="40000"/>
                  </a:schemeClr>
                </a:solidFill>
                <a:latin typeface="+mn-lt"/>
                <a:cs typeface="+mn-cs"/>
              </a:rPr>
              <a:t>THE REDEFINITION OF THE SERVICE LIFE OF SPECIAL PURPOSE PROPERTIES TO PREVENT IMPAIRMENT RISK : THE ITALIAN EXPO DISTRICTS</a:t>
            </a:r>
            <a:endParaRPr lang="en-GB" dirty="0">
              <a:latin typeface="+mn-lt"/>
              <a:cs typeface="+mn-cs"/>
            </a:endParaRPr>
          </a:p>
        </p:txBody>
      </p:sp>
      <p:sp>
        <p:nvSpPr>
          <p:cNvPr id="6" name="Titolo 1"/>
          <p:cNvSpPr txBox="1">
            <a:spLocks/>
          </p:cNvSpPr>
          <p:nvPr/>
        </p:nvSpPr>
        <p:spPr>
          <a:xfrm>
            <a:off x="609600" y="427038"/>
            <a:ext cx="8229600" cy="1143000"/>
          </a:xfrm>
          <a:prstGeom prst="rect">
            <a:avLst/>
          </a:prstGeom>
        </p:spPr>
        <p:txBody>
          <a:bodyPr anchor="ctr">
            <a:normAutofit fontScale="90000" lnSpcReduction="20000"/>
          </a:bodyPr>
          <a:lstStyle/>
          <a:p>
            <a:pPr algn="ctr" fontAlgn="auto">
              <a:spcAft>
                <a:spcPts val="0"/>
              </a:spcAft>
              <a:defRPr/>
            </a:pPr>
            <a:r>
              <a:rPr lang="en-US" sz="4400" b="1" dirty="0">
                <a:latin typeface="+mj-lt"/>
                <a:ea typeface="+mj-ea"/>
                <a:cs typeface="+mj-cs"/>
              </a:rPr>
              <a:t>OUR SYNTHETIC PROPOSAL: A 3 STEPS ANALYSIS</a:t>
            </a:r>
            <a:endParaRPr lang="en-US" sz="4400" dirty="0">
              <a:latin typeface="+mj-lt"/>
              <a:ea typeface="+mj-ea"/>
              <a:cs typeface="+mj-cs"/>
            </a:endParaRPr>
          </a:p>
        </p:txBody>
      </p:sp>
      <p:sp>
        <p:nvSpPr>
          <p:cNvPr id="8" name="Ovale 7"/>
          <p:cNvSpPr/>
          <p:nvPr/>
        </p:nvSpPr>
        <p:spPr>
          <a:xfrm>
            <a:off x="4500563" y="4149725"/>
            <a:ext cx="863600" cy="50323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609600" y="188913"/>
            <a:ext cx="8229600" cy="1143000"/>
          </a:xfrm>
          <a:prstGeom prst="rect">
            <a:avLst/>
          </a:prstGeom>
        </p:spPr>
        <p:txBody>
          <a:bodyPr anchor="ctr">
            <a:normAutofit fontScale="90000" lnSpcReduction="20000"/>
          </a:bodyPr>
          <a:lstStyle/>
          <a:p>
            <a:pPr algn="ctr" fontAlgn="auto">
              <a:spcAft>
                <a:spcPts val="0"/>
              </a:spcAft>
              <a:defRPr/>
            </a:pPr>
            <a:r>
              <a:rPr lang="en-US" sz="4400" b="1" dirty="0">
                <a:latin typeface="+mj-lt"/>
                <a:ea typeface="+mj-ea"/>
                <a:cs typeface="+mj-cs"/>
              </a:rPr>
              <a:t>OUR SYNTHETIC PROPOSAL: A 3 STEPS ANALYSIS</a:t>
            </a:r>
            <a:endParaRPr lang="en-US" sz="4400" dirty="0">
              <a:latin typeface="+mj-lt"/>
              <a:ea typeface="+mj-ea"/>
              <a:cs typeface="+mj-cs"/>
            </a:endParaRPr>
          </a:p>
        </p:txBody>
      </p:sp>
      <p:sp>
        <p:nvSpPr>
          <p:cNvPr id="5" name="Rettangolo 4"/>
          <p:cNvSpPr/>
          <p:nvPr/>
        </p:nvSpPr>
        <p:spPr>
          <a:xfrm>
            <a:off x="179388" y="1268413"/>
            <a:ext cx="8786812" cy="646112"/>
          </a:xfrm>
          <a:prstGeom prst="rect">
            <a:avLst/>
          </a:prstGeom>
        </p:spPr>
        <p:txBody>
          <a:bodyPr>
            <a:spAutoFit/>
          </a:bodyPr>
          <a:lstStyle/>
          <a:p>
            <a:pPr algn="ctr" fontAlgn="auto">
              <a:spcBef>
                <a:spcPts val="0"/>
              </a:spcBef>
              <a:spcAft>
                <a:spcPts val="0"/>
              </a:spcAft>
              <a:defRPr/>
            </a:pPr>
            <a:r>
              <a:rPr lang="en-US" b="1" dirty="0">
                <a:solidFill>
                  <a:schemeClr val="tx2">
                    <a:lumMod val="60000"/>
                    <a:lumOff val="40000"/>
                  </a:schemeClr>
                </a:solidFill>
                <a:latin typeface="+mn-lt"/>
                <a:cs typeface="+mn-cs"/>
              </a:rPr>
              <a:t>THE REDEFINITION OF THE SERVICE LIFE OF SPECIAL PURPOSE PROPERTIES TO PREVENT IMPAIRMENT RISK : THE ITALIAN EXPO DISTRICTS</a:t>
            </a:r>
            <a:endParaRPr lang="en-GB" dirty="0">
              <a:latin typeface="+mn-lt"/>
              <a:cs typeface="+mn-cs"/>
            </a:endParaRPr>
          </a:p>
        </p:txBody>
      </p:sp>
      <p:sp>
        <p:nvSpPr>
          <p:cNvPr id="18436" name="CasellaDiTesto 8"/>
          <p:cNvSpPr txBox="1">
            <a:spLocks noChangeArrowheads="1"/>
          </p:cNvSpPr>
          <p:nvPr/>
        </p:nvSpPr>
        <p:spPr bwMode="auto">
          <a:xfrm>
            <a:off x="395288" y="1916113"/>
            <a:ext cx="8353425" cy="1755775"/>
          </a:xfrm>
          <a:prstGeom prst="rect">
            <a:avLst/>
          </a:prstGeom>
          <a:noFill/>
          <a:ln w="9525">
            <a:noFill/>
            <a:miter lim="800000"/>
            <a:headEnd/>
            <a:tailEnd/>
          </a:ln>
        </p:spPr>
        <p:txBody>
          <a:bodyPr>
            <a:spAutoFit/>
          </a:bodyPr>
          <a:lstStyle/>
          <a:p>
            <a:r>
              <a:rPr lang="en-US" b="1">
                <a:latin typeface="Calibri" pitchFamily="34" charset="0"/>
              </a:rPr>
              <a:t>3* out of the 5 risk typologies  can be related to 3 levels of “staying power”, depending on the impairment risk nature</a:t>
            </a:r>
            <a:r>
              <a:rPr lang="it-IT">
                <a:latin typeface="Calibri" pitchFamily="34" charset="0"/>
              </a:rPr>
              <a:t>:</a:t>
            </a:r>
          </a:p>
          <a:p>
            <a:endParaRPr lang="it-IT">
              <a:latin typeface="Calibri" pitchFamily="34" charset="0"/>
            </a:endParaRPr>
          </a:p>
          <a:p>
            <a:r>
              <a:rPr lang="en-US">
                <a:latin typeface="Calibri" pitchFamily="34" charset="0"/>
              </a:rPr>
              <a:t> </a:t>
            </a:r>
            <a:endParaRPr lang="it-IT">
              <a:latin typeface="Calibri" pitchFamily="34" charset="0"/>
            </a:endParaRPr>
          </a:p>
          <a:p>
            <a:r>
              <a:rPr lang="en-US">
                <a:latin typeface="Calibri" pitchFamily="34" charset="0"/>
              </a:rPr>
              <a:t> </a:t>
            </a:r>
            <a:endParaRPr lang="it-IT">
              <a:latin typeface="Calibri" pitchFamily="34" charset="0"/>
            </a:endParaRPr>
          </a:p>
          <a:p>
            <a:r>
              <a:rPr lang="en-US">
                <a:latin typeface="Calibri" pitchFamily="34" charset="0"/>
              </a:rPr>
              <a:t> </a:t>
            </a:r>
            <a:endParaRPr lang="it-IT">
              <a:latin typeface="Calibri" pitchFamily="34" charset="0"/>
            </a:endParaRPr>
          </a:p>
        </p:txBody>
      </p:sp>
      <p:graphicFrame>
        <p:nvGraphicFramePr>
          <p:cNvPr id="11" name="Diagramma 10"/>
          <p:cNvGraphicFramePr/>
          <p:nvPr/>
        </p:nvGraphicFramePr>
        <p:xfrm>
          <a:off x="-1620688" y="270892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8438" name="CasellaDiTesto 11"/>
          <p:cNvSpPr txBox="1">
            <a:spLocks noChangeArrowheads="1"/>
          </p:cNvSpPr>
          <p:nvPr/>
        </p:nvSpPr>
        <p:spPr bwMode="auto">
          <a:xfrm>
            <a:off x="611188" y="6381750"/>
            <a:ext cx="3529012" cy="368300"/>
          </a:xfrm>
          <a:prstGeom prst="rect">
            <a:avLst/>
          </a:prstGeom>
          <a:noFill/>
          <a:ln w="9525">
            <a:noFill/>
            <a:miter lim="800000"/>
            <a:headEnd/>
            <a:tailEnd/>
          </a:ln>
        </p:spPr>
        <p:txBody>
          <a:bodyPr>
            <a:spAutoFit/>
          </a:bodyPr>
          <a:lstStyle/>
          <a:p>
            <a:pPr algn="ctr"/>
            <a:r>
              <a:rPr lang="en-US" b="1">
                <a:solidFill>
                  <a:schemeClr val="bg1"/>
                </a:solidFill>
                <a:latin typeface="Calibri" pitchFamily="34" charset="0"/>
              </a:rPr>
              <a:t>EXPECTED SERVICE LIFE</a:t>
            </a:r>
          </a:p>
        </p:txBody>
      </p:sp>
      <p:sp>
        <p:nvSpPr>
          <p:cNvPr id="13" name="CasellaDiTesto 12"/>
          <p:cNvSpPr txBox="1"/>
          <p:nvPr/>
        </p:nvSpPr>
        <p:spPr>
          <a:xfrm>
            <a:off x="323850" y="5589588"/>
            <a:ext cx="647700" cy="646112"/>
          </a:xfrm>
          <a:prstGeom prst="rect">
            <a:avLst/>
          </a:prstGeom>
          <a:noFill/>
        </p:spPr>
        <p:txBody>
          <a:bodyPr>
            <a:spAutoFit/>
          </a:bodyPr>
          <a:lstStyle/>
          <a:p>
            <a:pPr fontAlgn="auto">
              <a:spcBef>
                <a:spcPts val="0"/>
              </a:spcBef>
              <a:spcAft>
                <a:spcPts val="0"/>
              </a:spcAft>
              <a:defRPr/>
            </a:pPr>
            <a:r>
              <a:rPr lang="en-US" sz="3600" b="1" dirty="0">
                <a:solidFill>
                  <a:schemeClr val="tx2">
                    <a:lumMod val="60000"/>
                    <a:lumOff val="40000"/>
                  </a:schemeClr>
                </a:solidFill>
                <a:latin typeface="+mn-lt"/>
                <a:cs typeface="+mn-cs"/>
              </a:rPr>
              <a:t>1</a:t>
            </a:r>
            <a:endParaRPr lang="en-US" sz="3600" b="1" dirty="0">
              <a:solidFill>
                <a:schemeClr val="tx2">
                  <a:lumMod val="60000"/>
                  <a:lumOff val="40000"/>
                </a:schemeClr>
              </a:solidFill>
              <a:latin typeface="+mn-lt"/>
              <a:cs typeface="+mn-cs"/>
            </a:endParaRPr>
          </a:p>
        </p:txBody>
      </p:sp>
      <p:sp>
        <p:nvSpPr>
          <p:cNvPr id="14" name="CasellaDiTesto 13"/>
          <p:cNvSpPr txBox="1"/>
          <p:nvPr/>
        </p:nvSpPr>
        <p:spPr>
          <a:xfrm>
            <a:off x="323850" y="4365625"/>
            <a:ext cx="647700" cy="646113"/>
          </a:xfrm>
          <a:prstGeom prst="rect">
            <a:avLst/>
          </a:prstGeom>
          <a:noFill/>
        </p:spPr>
        <p:txBody>
          <a:bodyPr>
            <a:spAutoFit/>
          </a:bodyPr>
          <a:lstStyle/>
          <a:p>
            <a:pPr fontAlgn="auto">
              <a:spcBef>
                <a:spcPts val="0"/>
              </a:spcBef>
              <a:spcAft>
                <a:spcPts val="0"/>
              </a:spcAft>
              <a:defRPr/>
            </a:pPr>
            <a:r>
              <a:rPr lang="en-US" sz="3600" b="1" dirty="0">
                <a:solidFill>
                  <a:schemeClr val="tx2">
                    <a:lumMod val="60000"/>
                    <a:lumOff val="40000"/>
                  </a:schemeClr>
                </a:solidFill>
                <a:latin typeface="+mn-lt"/>
                <a:cs typeface="+mn-cs"/>
              </a:rPr>
              <a:t>2</a:t>
            </a:r>
            <a:endParaRPr lang="en-US" sz="3600" b="1" dirty="0">
              <a:solidFill>
                <a:schemeClr val="tx2">
                  <a:lumMod val="60000"/>
                  <a:lumOff val="40000"/>
                </a:schemeClr>
              </a:solidFill>
              <a:latin typeface="+mn-lt"/>
              <a:cs typeface="+mn-cs"/>
            </a:endParaRPr>
          </a:p>
        </p:txBody>
      </p:sp>
      <p:sp>
        <p:nvSpPr>
          <p:cNvPr id="15" name="CasellaDiTesto 14"/>
          <p:cNvSpPr txBox="1"/>
          <p:nvPr/>
        </p:nvSpPr>
        <p:spPr>
          <a:xfrm>
            <a:off x="323850" y="3284538"/>
            <a:ext cx="647700" cy="646112"/>
          </a:xfrm>
          <a:prstGeom prst="rect">
            <a:avLst/>
          </a:prstGeom>
          <a:noFill/>
        </p:spPr>
        <p:txBody>
          <a:bodyPr>
            <a:spAutoFit/>
          </a:bodyPr>
          <a:lstStyle/>
          <a:p>
            <a:pPr fontAlgn="auto">
              <a:spcBef>
                <a:spcPts val="0"/>
              </a:spcBef>
              <a:spcAft>
                <a:spcPts val="0"/>
              </a:spcAft>
              <a:defRPr/>
            </a:pPr>
            <a:r>
              <a:rPr lang="en-US" sz="3600" b="1" dirty="0">
                <a:solidFill>
                  <a:schemeClr val="tx2">
                    <a:lumMod val="60000"/>
                    <a:lumOff val="40000"/>
                  </a:schemeClr>
                </a:solidFill>
                <a:latin typeface="+mn-lt"/>
                <a:cs typeface="+mn-cs"/>
              </a:rPr>
              <a:t>3</a:t>
            </a:r>
            <a:endParaRPr lang="en-US" sz="3600" b="1" dirty="0">
              <a:solidFill>
                <a:schemeClr val="tx2">
                  <a:lumMod val="60000"/>
                  <a:lumOff val="40000"/>
                </a:schemeClr>
              </a:solidFill>
              <a:latin typeface="+mn-lt"/>
              <a:cs typeface="+mn-cs"/>
            </a:endParaRPr>
          </a:p>
        </p:txBody>
      </p:sp>
      <p:sp>
        <p:nvSpPr>
          <p:cNvPr id="18442" name="CasellaDiTesto 15"/>
          <p:cNvSpPr txBox="1">
            <a:spLocks noChangeArrowheads="1"/>
          </p:cNvSpPr>
          <p:nvPr/>
        </p:nvSpPr>
        <p:spPr bwMode="auto">
          <a:xfrm>
            <a:off x="4211638" y="5435600"/>
            <a:ext cx="2736850" cy="369888"/>
          </a:xfrm>
          <a:prstGeom prst="rect">
            <a:avLst/>
          </a:prstGeom>
          <a:noFill/>
          <a:ln w="9525">
            <a:noFill/>
            <a:miter lim="800000"/>
            <a:headEnd/>
            <a:tailEnd/>
          </a:ln>
        </p:spPr>
        <p:txBody>
          <a:bodyPr>
            <a:spAutoFit/>
          </a:bodyPr>
          <a:lstStyle/>
          <a:p>
            <a:r>
              <a:rPr lang="en-US">
                <a:latin typeface="Calibri" pitchFamily="34" charset="0"/>
              </a:rPr>
              <a:t>Physical obsolescence risk</a:t>
            </a:r>
          </a:p>
        </p:txBody>
      </p:sp>
      <p:sp>
        <p:nvSpPr>
          <p:cNvPr id="18443" name="Rettangolo 16"/>
          <p:cNvSpPr>
            <a:spLocks noChangeArrowheads="1"/>
          </p:cNvSpPr>
          <p:nvPr/>
        </p:nvSpPr>
        <p:spPr bwMode="auto">
          <a:xfrm>
            <a:off x="4140200" y="3141663"/>
            <a:ext cx="3095625" cy="1200150"/>
          </a:xfrm>
          <a:prstGeom prst="rect">
            <a:avLst/>
          </a:prstGeom>
          <a:noFill/>
          <a:ln w="9525">
            <a:noFill/>
            <a:miter lim="800000"/>
            <a:headEnd/>
            <a:tailEnd/>
          </a:ln>
        </p:spPr>
        <p:txBody>
          <a:bodyPr>
            <a:spAutoFit/>
          </a:bodyPr>
          <a:lstStyle/>
          <a:p>
            <a:r>
              <a:rPr lang="en-US">
                <a:latin typeface="Calibri" pitchFamily="34" charset="0"/>
              </a:rPr>
              <a:t>security, design adjustments, environmental and energy consumption respect and so on…</a:t>
            </a:r>
          </a:p>
        </p:txBody>
      </p:sp>
      <p:sp>
        <p:nvSpPr>
          <p:cNvPr id="18444" name="CasellaDiTesto 17"/>
          <p:cNvSpPr txBox="1">
            <a:spLocks noChangeArrowheads="1"/>
          </p:cNvSpPr>
          <p:nvPr/>
        </p:nvSpPr>
        <p:spPr bwMode="auto">
          <a:xfrm>
            <a:off x="4211638" y="4508500"/>
            <a:ext cx="2736850" cy="647700"/>
          </a:xfrm>
          <a:prstGeom prst="rect">
            <a:avLst/>
          </a:prstGeom>
          <a:noFill/>
          <a:ln w="9525">
            <a:noFill/>
            <a:miter lim="800000"/>
            <a:headEnd/>
            <a:tailEnd/>
          </a:ln>
        </p:spPr>
        <p:txBody>
          <a:bodyPr>
            <a:spAutoFit/>
          </a:bodyPr>
          <a:lstStyle/>
          <a:p>
            <a:r>
              <a:rPr lang="en-US">
                <a:latin typeface="Calibri" pitchFamily="34" charset="0"/>
              </a:rPr>
              <a:t>Strategic competitiveness risk</a:t>
            </a:r>
          </a:p>
        </p:txBody>
      </p:sp>
      <p:sp>
        <p:nvSpPr>
          <p:cNvPr id="18445" name="CasellaDiTesto 18"/>
          <p:cNvSpPr txBox="1">
            <a:spLocks noChangeArrowheads="1"/>
          </p:cNvSpPr>
          <p:nvPr/>
        </p:nvSpPr>
        <p:spPr bwMode="auto">
          <a:xfrm>
            <a:off x="4572000" y="6237288"/>
            <a:ext cx="4321175" cy="584200"/>
          </a:xfrm>
          <a:prstGeom prst="rect">
            <a:avLst/>
          </a:prstGeom>
          <a:noFill/>
          <a:ln w="9525">
            <a:noFill/>
            <a:miter lim="800000"/>
            <a:headEnd/>
            <a:tailEnd/>
          </a:ln>
        </p:spPr>
        <p:txBody>
          <a:bodyPr>
            <a:spAutoFit/>
          </a:bodyPr>
          <a:lstStyle/>
          <a:p>
            <a:r>
              <a:rPr lang="en-US" sz="1600">
                <a:latin typeface="Calibri" pitchFamily="34" charset="0"/>
              </a:rPr>
              <a:t>*are excepted the 1°(ACCOUNTACY) and the 4° (UNPREDICTABLE DAMAGES)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p:cNvGraphicFramePr>
            <a:graphicFrameLocks noGrp="1"/>
          </p:cNvGraphicFramePr>
          <p:nvPr/>
        </p:nvGraphicFramePr>
        <p:xfrm>
          <a:off x="539750" y="2420938"/>
          <a:ext cx="8208963" cy="2906712"/>
        </p:xfrm>
        <a:graphic>
          <a:graphicData uri="http://schemas.openxmlformats.org/drawingml/2006/table">
            <a:tbl>
              <a:tblPr/>
              <a:tblGrid>
                <a:gridCol w="1436148"/>
                <a:gridCol w="1804213"/>
                <a:gridCol w="1043830"/>
                <a:gridCol w="1411895"/>
                <a:gridCol w="928651"/>
                <a:gridCol w="1584175"/>
              </a:tblGrid>
              <a:tr h="899610">
                <a:tc rowSpan="2">
                  <a:txBody>
                    <a:bodyPr/>
                    <a:lstStyle/>
                    <a:p>
                      <a:pPr algn="ctr">
                        <a:lnSpc>
                          <a:spcPct val="115000"/>
                        </a:lnSpc>
                        <a:spcAft>
                          <a:spcPts val="0"/>
                        </a:spcAft>
                      </a:pPr>
                      <a:r>
                        <a:rPr lang="en-US" sz="1800" b="1" dirty="0">
                          <a:latin typeface="Calibri"/>
                          <a:ea typeface="Calibri"/>
                          <a:cs typeface="Times New Roman"/>
                        </a:rPr>
                        <a:t>DESTINATION AND USE</a:t>
                      </a:r>
                      <a:endParaRPr lang="it-IT" sz="1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en-US" sz="1800" b="1" dirty="0">
                          <a:latin typeface="Calibri"/>
                          <a:ea typeface="Calibri"/>
                          <a:cs typeface="Times New Roman"/>
                        </a:rPr>
                        <a:t>CONSTRUCTION TECHNOLOGY</a:t>
                      </a:r>
                      <a:endParaRPr lang="it-IT" sz="1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0"/>
                        </a:spcAft>
                      </a:pPr>
                      <a:r>
                        <a:rPr lang="en-US" sz="1800" b="1" dirty="0">
                          <a:latin typeface="Calibri"/>
                          <a:ea typeface="Calibri"/>
                          <a:cs typeface="Times New Roman"/>
                        </a:rPr>
                        <a:t>LIFE SPAN (years)</a:t>
                      </a:r>
                      <a:endParaRPr lang="it-IT" sz="1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a:lnSpc>
                          <a:spcPct val="115000"/>
                        </a:lnSpc>
                        <a:spcAft>
                          <a:spcPts val="0"/>
                        </a:spcAft>
                      </a:pPr>
                      <a:r>
                        <a:rPr lang="en-US" sz="1800" b="1" dirty="0">
                          <a:latin typeface="Calibri"/>
                          <a:ea typeface="Calibri"/>
                          <a:cs typeface="Times New Roman"/>
                        </a:rPr>
                        <a:t>PRUDENTIAL SERVICE LIFE</a:t>
                      </a:r>
                      <a:endParaRPr lang="it-IT" sz="1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3086">
                <a:tc vMerge="1">
                  <a:txBody>
                    <a:bodyPr/>
                    <a:lstStyle/>
                    <a:p>
                      <a:endParaRPr lang="en-US"/>
                    </a:p>
                  </a:txBody>
                  <a:tcPr/>
                </a:tc>
                <a:tc vMerge="1">
                  <a:txBody>
                    <a:bodyPr/>
                    <a:lstStyle/>
                    <a:p>
                      <a:endParaRPr lang="en-US"/>
                    </a:p>
                  </a:txBody>
                  <a:tcPr/>
                </a:tc>
                <a:tc>
                  <a:txBody>
                    <a:bodyPr/>
                    <a:lstStyle/>
                    <a:p>
                      <a:pPr algn="ctr">
                        <a:lnSpc>
                          <a:spcPct val="115000"/>
                        </a:lnSpc>
                        <a:spcAft>
                          <a:spcPts val="0"/>
                        </a:spcAft>
                      </a:pPr>
                      <a:r>
                        <a:rPr lang="en-US" sz="1600" b="1" dirty="0">
                          <a:latin typeface="Calibri"/>
                          <a:ea typeface="Calibri"/>
                          <a:cs typeface="Times New Roman"/>
                        </a:rPr>
                        <a:t>General variable</a:t>
                      </a:r>
                      <a:endParaRPr lang="it-IT" sz="16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dirty="0">
                          <a:latin typeface="Calibri"/>
                          <a:ea typeface="Calibri"/>
                          <a:cs typeface="Times New Roman"/>
                        </a:rPr>
                        <a:t>Sector variable</a:t>
                      </a:r>
                      <a:endParaRPr lang="it-IT" sz="16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dirty="0">
                          <a:latin typeface="Calibri"/>
                          <a:ea typeface="Calibri"/>
                          <a:cs typeface="Times New Roman"/>
                        </a:rPr>
                        <a:t>Specific variable</a:t>
                      </a:r>
                      <a:endParaRPr lang="it-IT" sz="16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3086">
                <a:tc>
                  <a:txBody>
                    <a:bodyPr/>
                    <a:lstStyle/>
                    <a:p>
                      <a:pPr algn="ctr">
                        <a:lnSpc>
                          <a:spcPct val="115000"/>
                        </a:lnSpc>
                        <a:spcAft>
                          <a:spcPts val="0"/>
                        </a:spcAft>
                      </a:pPr>
                      <a:r>
                        <a:rPr lang="en-US" sz="1600">
                          <a:latin typeface="Calibri"/>
                          <a:ea typeface="Calibri"/>
                          <a:cs typeface="Times New Roman"/>
                        </a:rPr>
                        <a:t>COMMERCIAL</a:t>
                      </a:r>
                      <a:endParaRPr lang="it-IT"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latin typeface="Calibri"/>
                          <a:ea typeface="Calibri"/>
                          <a:cs typeface="Times New Roman"/>
                        </a:rPr>
                        <a:t>concrete</a:t>
                      </a:r>
                      <a:endParaRPr lang="it-IT"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latin typeface="Calibri"/>
                          <a:ea typeface="Calibri"/>
                          <a:cs typeface="Times New Roman"/>
                        </a:rPr>
                        <a:t>80 - 90</a:t>
                      </a:r>
                      <a:endParaRPr lang="it-IT"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a:latin typeface="Calibri"/>
                          <a:ea typeface="Calibri"/>
                          <a:cs typeface="Times New Roman"/>
                        </a:rPr>
                        <a:t>60 - 70</a:t>
                      </a:r>
                      <a:endParaRPr lang="it-IT"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latin typeface="Calibri"/>
                          <a:ea typeface="Calibri"/>
                          <a:cs typeface="Times New Roman"/>
                        </a:rPr>
                        <a:t>-</a:t>
                      </a:r>
                      <a:endParaRPr lang="it-IT"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latin typeface="Calibri"/>
                          <a:ea typeface="Calibri"/>
                          <a:cs typeface="Times New Roman"/>
                        </a:rPr>
                        <a:t>60</a:t>
                      </a:r>
                      <a:endParaRPr lang="it-IT"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714">
                <a:tc rowSpan="2">
                  <a:txBody>
                    <a:bodyPr/>
                    <a:lstStyle/>
                    <a:p>
                      <a:pPr algn="ctr">
                        <a:lnSpc>
                          <a:spcPct val="115000"/>
                        </a:lnSpc>
                        <a:spcAft>
                          <a:spcPts val="0"/>
                        </a:spcAft>
                      </a:pPr>
                      <a:r>
                        <a:rPr lang="en-US" sz="1600">
                          <a:latin typeface="Calibri"/>
                          <a:ea typeface="Calibri"/>
                          <a:cs typeface="Times New Roman"/>
                        </a:rPr>
                        <a:t>OFFICIES</a:t>
                      </a:r>
                      <a:endParaRPr lang="it-IT"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latin typeface="Calibri"/>
                          <a:ea typeface="Calibri"/>
                          <a:cs typeface="Times New Roman"/>
                        </a:rPr>
                        <a:t>concrete</a:t>
                      </a:r>
                      <a:endParaRPr lang="it-IT"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latin typeface="Calibri"/>
                          <a:ea typeface="Calibri"/>
                          <a:cs typeface="Times New Roman"/>
                        </a:rPr>
                        <a:t>80 - 90</a:t>
                      </a:r>
                      <a:endParaRPr lang="it-IT"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latin typeface="Calibri"/>
                          <a:ea typeface="Calibri"/>
                          <a:cs typeface="Times New Roman"/>
                        </a:rPr>
                        <a:t>60 - 70</a:t>
                      </a:r>
                      <a:endParaRPr lang="it-IT"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latin typeface="Calibri"/>
                          <a:ea typeface="Calibri"/>
                          <a:cs typeface="Times New Roman"/>
                        </a:rPr>
                        <a:t>40</a:t>
                      </a:r>
                      <a:endParaRPr lang="it-IT"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latin typeface="Calibri"/>
                          <a:ea typeface="Calibri"/>
                          <a:cs typeface="Times New Roman"/>
                        </a:rPr>
                        <a:t>33</a:t>
                      </a:r>
                      <a:endParaRPr lang="it-IT"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714">
                <a:tc vMerge="1">
                  <a:txBody>
                    <a:bodyPr/>
                    <a:lstStyle/>
                    <a:p>
                      <a:endParaRPr lang="en-US"/>
                    </a:p>
                  </a:txBody>
                  <a:tcPr/>
                </a:tc>
                <a:tc>
                  <a:txBody>
                    <a:bodyPr/>
                    <a:lstStyle/>
                    <a:p>
                      <a:pPr algn="ctr">
                        <a:lnSpc>
                          <a:spcPct val="115000"/>
                        </a:lnSpc>
                        <a:spcAft>
                          <a:spcPts val="0"/>
                        </a:spcAft>
                      </a:pPr>
                      <a:r>
                        <a:rPr lang="en-US" sz="1600">
                          <a:latin typeface="Calibri"/>
                          <a:ea typeface="Calibri"/>
                          <a:cs typeface="Times New Roman"/>
                        </a:rPr>
                        <a:t>iron</a:t>
                      </a:r>
                      <a:endParaRPr lang="it-IT"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latin typeface="Calibri"/>
                          <a:ea typeface="Calibri"/>
                          <a:cs typeface="Times New Roman"/>
                        </a:rPr>
                        <a:t>70 - 80</a:t>
                      </a:r>
                      <a:endParaRPr lang="it-IT"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latin typeface="Calibri"/>
                          <a:ea typeface="Calibri"/>
                          <a:cs typeface="Times New Roman"/>
                        </a:rPr>
                        <a:t>50+</a:t>
                      </a:r>
                      <a:endParaRPr lang="it-IT"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latin typeface="Calibri"/>
                          <a:ea typeface="Calibri"/>
                          <a:cs typeface="Times New Roman"/>
                        </a:rPr>
                        <a:t>35</a:t>
                      </a:r>
                      <a:endParaRPr lang="it-IT"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latin typeface="Calibri"/>
                          <a:ea typeface="Calibri"/>
                          <a:cs typeface="Times New Roman"/>
                        </a:rPr>
                        <a:t>33</a:t>
                      </a:r>
                      <a:endParaRPr lang="it-IT"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3086">
                <a:tc>
                  <a:txBody>
                    <a:bodyPr/>
                    <a:lstStyle/>
                    <a:p>
                      <a:pPr algn="ctr">
                        <a:lnSpc>
                          <a:spcPct val="115000"/>
                        </a:lnSpc>
                        <a:spcAft>
                          <a:spcPts val="0"/>
                        </a:spcAft>
                      </a:pPr>
                      <a:r>
                        <a:rPr lang="en-US" sz="1600">
                          <a:latin typeface="Calibri"/>
                          <a:ea typeface="Calibri"/>
                          <a:cs typeface="Times New Roman"/>
                        </a:rPr>
                        <a:t>ACCESSORY</a:t>
                      </a:r>
                      <a:endParaRPr lang="it-IT"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latin typeface="Calibri"/>
                          <a:ea typeface="Calibri"/>
                          <a:cs typeface="Times New Roman"/>
                        </a:rPr>
                        <a:t>Iron/concrete</a:t>
                      </a:r>
                      <a:endParaRPr lang="it-IT"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latin typeface="Calibri"/>
                          <a:ea typeface="Calibri"/>
                          <a:cs typeface="Times New Roman"/>
                        </a:rPr>
                        <a:t>60 + </a:t>
                      </a:r>
                      <a:endParaRPr lang="it-IT"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latin typeface="Calibri"/>
                          <a:ea typeface="Calibri"/>
                          <a:cs typeface="Times New Roman"/>
                        </a:rPr>
                        <a:t>40+</a:t>
                      </a:r>
                      <a:endParaRPr lang="it-IT"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latin typeface="Calibri"/>
                          <a:ea typeface="Calibri"/>
                          <a:cs typeface="Times New Roman"/>
                        </a:rPr>
                        <a:t>-</a:t>
                      </a:r>
                      <a:endParaRPr lang="it-IT"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a:latin typeface="Calibri"/>
                          <a:ea typeface="Calibri"/>
                          <a:cs typeface="Times New Roman"/>
                        </a:rPr>
                        <a:t>40</a:t>
                      </a:r>
                      <a:endParaRPr lang="it-IT"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itolo 1"/>
          <p:cNvSpPr txBox="1">
            <a:spLocks/>
          </p:cNvSpPr>
          <p:nvPr/>
        </p:nvSpPr>
        <p:spPr>
          <a:xfrm>
            <a:off x="609600" y="427038"/>
            <a:ext cx="8229600" cy="1143000"/>
          </a:xfrm>
          <a:prstGeom prst="rect">
            <a:avLst/>
          </a:prstGeom>
        </p:spPr>
        <p:txBody>
          <a:bodyPr anchor="ctr">
            <a:normAutofit fontScale="90000" lnSpcReduction="20000"/>
          </a:bodyPr>
          <a:lstStyle/>
          <a:p>
            <a:pPr algn="ctr" fontAlgn="auto">
              <a:spcAft>
                <a:spcPts val="0"/>
              </a:spcAft>
              <a:defRPr/>
            </a:pPr>
            <a:r>
              <a:rPr lang="en-US" sz="4400" b="1" dirty="0">
                <a:latin typeface="+mj-lt"/>
                <a:ea typeface="+mj-ea"/>
                <a:cs typeface="+mj-cs"/>
              </a:rPr>
              <a:t>OUR SYNTHETIC PROPOSAL: A 3 STEPS ANALYSIS</a:t>
            </a:r>
            <a:endParaRPr lang="en-US" sz="4400" dirty="0">
              <a:latin typeface="+mj-lt"/>
              <a:ea typeface="+mj-ea"/>
              <a:cs typeface="+mj-cs"/>
            </a:endParaRPr>
          </a:p>
        </p:txBody>
      </p:sp>
      <p:sp>
        <p:nvSpPr>
          <p:cNvPr id="6" name="Rettangolo 5"/>
          <p:cNvSpPr/>
          <p:nvPr/>
        </p:nvSpPr>
        <p:spPr>
          <a:xfrm>
            <a:off x="179388" y="1628775"/>
            <a:ext cx="8786812" cy="646113"/>
          </a:xfrm>
          <a:prstGeom prst="rect">
            <a:avLst/>
          </a:prstGeom>
        </p:spPr>
        <p:txBody>
          <a:bodyPr>
            <a:spAutoFit/>
          </a:bodyPr>
          <a:lstStyle/>
          <a:p>
            <a:pPr algn="ctr" fontAlgn="auto">
              <a:spcBef>
                <a:spcPts val="0"/>
              </a:spcBef>
              <a:spcAft>
                <a:spcPts val="0"/>
              </a:spcAft>
              <a:defRPr/>
            </a:pPr>
            <a:r>
              <a:rPr lang="en-US" b="1" dirty="0">
                <a:solidFill>
                  <a:schemeClr val="tx2">
                    <a:lumMod val="60000"/>
                    <a:lumOff val="40000"/>
                  </a:schemeClr>
                </a:solidFill>
                <a:latin typeface="+mn-lt"/>
                <a:cs typeface="+mn-cs"/>
              </a:rPr>
              <a:t>THE REDEFINITION OF THE SERVICE LIFE OF SPECIAL PURPOSE PROPERTIES TO PREVENT IMPAIRMENT RISK : THE ITALIAN EXPO DISTRICTS</a:t>
            </a:r>
            <a:endParaRPr lang="en-GB" dirty="0">
              <a:latin typeface="+mn-lt"/>
              <a:cs typeface="+mn-cs"/>
            </a:endParaRPr>
          </a:p>
        </p:txBody>
      </p:sp>
      <p:sp>
        <p:nvSpPr>
          <p:cNvPr id="8" name="Ovale 7"/>
          <p:cNvSpPr/>
          <p:nvPr/>
        </p:nvSpPr>
        <p:spPr>
          <a:xfrm>
            <a:off x="7524750" y="3789363"/>
            <a:ext cx="863600" cy="1584325"/>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507" name="CasellaDiTesto 8"/>
          <p:cNvSpPr txBox="1">
            <a:spLocks noChangeArrowheads="1"/>
          </p:cNvSpPr>
          <p:nvPr/>
        </p:nvSpPr>
        <p:spPr bwMode="auto">
          <a:xfrm>
            <a:off x="5148263" y="5589588"/>
            <a:ext cx="3527425" cy="646112"/>
          </a:xfrm>
          <a:prstGeom prst="rect">
            <a:avLst/>
          </a:prstGeom>
          <a:noFill/>
          <a:ln w="9525">
            <a:noFill/>
            <a:miter lim="800000"/>
            <a:headEnd/>
            <a:tailEnd/>
          </a:ln>
        </p:spPr>
        <p:txBody>
          <a:bodyPr>
            <a:spAutoFit/>
          </a:bodyPr>
          <a:lstStyle/>
          <a:p>
            <a:pPr algn="r"/>
            <a:r>
              <a:rPr lang="en-US" b="1">
                <a:solidFill>
                  <a:srgbClr val="C00000"/>
                </a:solidFill>
                <a:latin typeface="Calibri" pitchFamily="34" charset="0"/>
              </a:rPr>
              <a:t>On average it is higher than the actual setting</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p:cNvSpPr>
          <p:nvPr/>
        </p:nvSpPr>
        <p:spPr>
          <a:xfrm>
            <a:off x="609600" y="427038"/>
            <a:ext cx="8229600" cy="1143000"/>
          </a:xfrm>
          <a:prstGeom prst="rect">
            <a:avLst/>
          </a:prstGeom>
        </p:spPr>
        <p:txBody>
          <a:bodyPr anchor="ctr">
            <a:normAutofit fontScale="97500"/>
          </a:bodyPr>
          <a:lstStyle/>
          <a:p>
            <a:pPr algn="ctr" fontAlgn="auto">
              <a:spcAft>
                <a:spcPts val="0"/>
              </a:spcAft>
              <a:defRPr/>
            </a:pPr>
            <a:r>
              <a:rPr lang="en-US" sz="4400" b="1" dirty="0">
                <a:latin typeface="+mj-lt"/>
                <a:ea typeface="+mj-ea"/>
                <a:cs typeface="+mj-cs"/>
              </a:rPr>
              <a:t>CONCLUSIONS</a:t>
            </a:r>
            <a:endParaRPr lang="en-US" sz="4400" dirty="0">
              <a:latin typeface="+mj-lt"/>
              <a:ea typeface="+mj-ea"/>
              <a:cs typeface="+mj-cs"/>
            </a:endParaRPr>
          </a:p>
        </p:txBody>
      </p:sp>
      <p:sp>
        <p:nvSpPr>
          <p:cNvPr id="20483" name="CasellaDiTesto 2"/>
          <p:cNvSpPr txBox="1">
            <a:spLocks noChangeArrowheads="1"/>
          </p:cNvSpPr>
          <p:nvPr/>
        </p:nvSpPr>
        <p:spPr bwMode="auto">
          <a:xfrm>
            <a:off x="468313" y="1628775"/>
            <a:ext cx="8280400" cy="923925"/>
          </a:xfrm>
          <a:prstGeom prst="rect">
            <a:avLst/>
          </a:prstGeom>
          <a:noFill/>
          <a:ln w="9525">
            <a:noFill/>
            <a:miter lim="800000"/>
            <a:headEnd/>
            <a:tailEnd/>
          </a:ln>
        </p:spPr>
        <p:txBody>
          <a:bodyPr>
            <a:spAutoFit/>
          </a:bodyPr>
          <a:lstStyle/>
          <a:p>
            <a:pPr algn="ctr"/>
            <a:r>
              <a:rPr lang="en-US" b="1">
                <a:solidFill>
                  <a:srgbClr val="C00000"/>
                </a:solidFill>
                <a:latin typeface="Calibri" pitchFamily="34" charset="0"/>
              </a:rPr>
              <a:t>The prudential service life can be longer than the present settings only if the depreciation rate have been reduced (see IAS 16) and the budget expenditure increased (see the enhancing performances requested).</a:t>
            </a:r>
          </a:p>
        </p:txBody>
      </p:sp>
      <p:graphicFrame>
        <p:nvGraphicFramePr>
          <p:cNvPr id="22" name="Diagramma 21"/>
          <p:cNvGraphicFramePr/>
          <p:nvPr/>
        </p:nvGraphicFramePr>
        <p:xfrm>
          <a:off x="1547664" y="2537520"/>
          <a:ext cx="7056784" cy="43204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3" name="Rettangolo 22"/>
          <p:cNvSpPr/>
          <p:nvPr/>
        </p:nvSpPr>
        <p:spPr>
          <a:xfrm>
            <a:off x="684213" y="2852738"/>
            <a:ext cx="4572000" cy="923925"/>
          </a:xfrm>
          <a:prstGeom prst="rect">
            <a:avLst/>
          </a:prstGeom>
        </p:spPr>
        <p:txBody>
          <a:bodyPr>
            <a:spAutoFit/>
          </a:bodyPr>
          <a:lstStyle/>
          <a:p>
            <a:pPr fontAlgn="auto">
              <a:spcBef>
                <a:spcPts val="0"/>
              </a:spcBef>
              <a:spcAft>
                <a:spcPts val="0"/>
              </a:spcAft>
              <a:defRPr/>
            </a:pPr>
            <a:r>
              <a:rPr lang="en-US" b="1" dirty="0">
                <a:solidFill>
                  <a:schemeClr val="tx1">
                    <a:lumMod val="50000"/>
                    <a:lumOff val="50000"/>
                  </a:schemeClr>
                </a:solidFill>
                <a:latin typeface="+mn-lt"/>
                <a:cs typeface="+mn-cs"/>
              </a:rPr>
              <a:t>the physical and the economical function of the buildings  are, as a consequence, preserved at the same time</a:t>
            </a:r>
            <a:endParaRPr lang="en-US" dirty="0">
              <a:latin typeface="+mn-lt"/>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asellaDiTesto 4"/>
          <p:cNvSpPr txBox="1">
            <a:spLocks noChangeArrowheads="1"/>
          </p:cNvSpPr>
          <p:nvPr/>
        </p:nvSpPr>
        <p:spPr bwMode="auto">
          <a:xfrm>
            <a:off x="1714500" y="428625"/>
            <a:ext cx="5286375" cy="369888"/>
          </a:xfrm>
          <a:prstGeom prst="rect">
            <a:avLst/>
          </a:prstGeom>
          <a:noFill/>
          <a:ln w="9525">
            <a:noFill/>
            <a:miter lim="800000"/>
            <a:headEnd/>
            <a:tailEnd/>
          </a:ln>
        </p:spPr>
        <p:txBody>
          <a:bodyPr>
            <a:spAutoFit/>
          </a:bodyPr>
          <a:lstStyle/>
          <a:p>
            <a:pPr algn="ctr"/>
            <a:r>
              <a:rPr lang="it-IT" b="1">
                <a:latin typeface="Calibri" pitchFamily="34" charset="0"/>
              </a:rPr>
              <a:t>OUR PAPER AIMS TO…</a:t>
            </a:r>
            <a:endParaRPr lang="en-GB" b="1">
              <a:latin typeface="Calibri" pitchFamily="34" charset="0"/>
            </a:endParaRPr>
          </a:p>
        </p:txBody>
      </p:sp>
      <p:sp>
        <p:nvSpPr>
          <p:cNvPr id="3075" name="CasellaDiTesto 5"/>
          <p:cNvSpPr txBox="1">
            <a:spLocks noChangeArrowheads="1"/>
          </p:cNvSpPr>
          <p:nvPr/>
        </p:nvSpPr>
        <p:spPr bwMode="auto">
          <a:xfrm>
            <a:off x="468313" y="1643063"/>
            <a:ext cx="8135937" cy="4524375"/>
          </a:xfrm>
          <a:prstGeom prst="rect">
            <a:avLst/>
          </a:prstGeom>
          <a:noFill/>
          <a:ln w="9525">
            <a:noFill/>
            <a:miter lim="800000"/>
            <a:headEnd/>
            <a:tailEnd/>
          </a:ln>
        </p:spPr>
        <p:txBody>
          <a:bodyPr>
            <a:spAutoFit/>
          </a:bodyPr>
          <a:lstStyle/>
          <a:p>
            <a:pPr>
              <a:buFont typeface="Arial" charset="0"/>
              <a:buChar char="•"/>
            </a:pPr>
            <a:r>
              <a:rPr lang="it-IT" sz="2400">
                <a:latin typeface="Calibri" pitchFamily="34" charset="0"/>
              </a:rPr>
              <a:t> </a:t>
            </a:r>
            <a:r>
              <a:rPr lang="it-IT" sz="2400" i="1">
                <a:latin typeface="Calibri" pitchFamily="34" charset="0"/>
              </a:rPr>
              <a:t>Offer Companies a synthetic approach </a:t>
            </a:r>
            <a:r>
              <a:rPr lang="it-IT" sz="2400" b="1" i="1">
                <a:latin typeface="Calibri" pitchFamily="34" charset="0"/>
              </a:rPr>
              <a:t>to optimize Corporate Property Management</a:t>
            </a:r>
          </a:p>
          <a:p>
            <a:endParaRPr lang="it-IT" sz="2400" i="1">
              <a:latin typeface="Calibri" pitchFamily="34" charset="0"/>
            </a:endParaRPr>
          </a:p>
          <a:p>
            <a:pPr>
              <a:buFont typeface="Arial" charset="0"/>
              <a:buChar char="•"/>
            </a:pPr>
            <a:r>
              <a:rPr lang="it-IT" sz="2400" i="1">
                <a:latin typeface="Calibri" pitchFamily="34" charset="0"/>
              </a:rPr>
              <a:t>The synthetic approach suggested may be particularly useful in countries where :</a:t>
            </a:r>
          </a:p>
          <a:p>
            <a:pPr>
              <a:buFont typeface="Arial" charset="0"/>
              <a:buChar char="•"/>
            </a:pPr>
            <a:endParaRPr lang="it-IT" sz="2400" i="1">
              <a:latin typeface="Calibri" pitchFamily="34" charset="0"/>
            </a:endParaRPr>
          </a:p>
          <a:p>
            <a:pPr lvl="1">
              <a:buFont typeface="Arial" charset="0"/>
              <a:buChar char="•"/>
            </a:pPr>
            <a:r>
              <a:rPr lang="it-IT" sz="2400" i="1">
                <a:latin typeface="Calibri" pitchFamily="34" charset="0"/>
              </a:rPr>
              <a:t>the Real Estate strategies are just developing</a:t>
            </a:r>
          </a:p>
          <a:p>
            <a:pPr lvl="1">
              <a:buFont typeface="Arial" charset="0"/>
              <a:buChar char="•"/>
            </a:pPr>
            <a:endParaRPr lang="it-IT" sz="2400" i="1">
              <a:latin typeface="Calibri" pitchFamily="34" charset="0"/>
            </a:endParaRPr>
          </a:p>
          <a:p>
            <a:pPr lvl="1">
              <a:buFont typeface="Arial" charset="0"/>
              <a:buChar char="•"/>
            </a:pPr>
            <a:r>
              <a:rPr lang="it-IT" sz="2400" i="1">
                <a:latin typeface="Calibri" pitchFamily="34" charset="0"/>
              </a:rPr>
              <a:t>property Managements need </a:t>
            </a:r>
            <a:r>
              <a:rPr lang="it-IT" sz="2400" b="1" i="1">
                <a:latin typeface="Calibri" pitchFamily="34" charset="0"/>
              </a:rPr>
              <a:t>a support to optimize the relations between the </a:t>
            </a:r>
            <a:r>
              <a:rPr lang="it-IT" sz="2400" b="1">
                <a:latin typeface="Calibri" pitchFamily="34" charset="0"/>
              </a:rPr>
              <a:t>book value</a:t>
            </a:r>
            <a:r>
              <a:rPr lang="it-IT" sz="2400" b="1" i="1">
                <a:latin typeface="Calibri" pitchFamily="34" charset="0"/>
              </a:rPr>
              <a:t>, the </a:t>
            </a:r>
            <a:r>
              <a:rPr lang="it-IT" sz="2400" b="1">
                <a:latin typeface="Calibri" pitchFamily="34" charset="0"/>
              </a:rPr>
              <a:t>use value </a:t>
            </a:r>
            <a:r>
              <a:rPr lang="it-IT" sz="2400" b="1" i="1">
                <a:latin typeface="Calibri" pitchFamily="34" charset="0"/>
              </a:rPr>
              <a:t>and the </a:t>
            </a:r>
            <a:r>
              <a:rPr lang="it-IT" sz="2400" b="1">
                <a:latin typeface="Calibri" pitchFamily="34" charset="0"/>
              </a:rPr>
              <a:t>market value of Assets</a:t>
            </a:r>
            <a:r>
              <a:rPr lang="it-IT" sz="2400" b="1" i="1">
                <a:latin typeface="Calibri" pitchFamily="34" charset="0"/>
              </a:rPr>
              <a:t>.</a:t>
            </a:r>
          </a:p>
          <a:p>
            <a:pPr>
              <a:buFont typeface="Arial" charset="0"/>
              <a:buChar char="•"/>
            </a:pPr>
            <a:endParaRPr lang="en-GB" sz="2400">
              <a:latin typeface="Calibri"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755650" y="2205038"/>
            <a:ext cx="7993063" cy="3416300"/>
          </a:xfrm>
          <a:prstGeom prst="rect">
            <a:avLst/>
          </a:prstGeom>
          <a:noFill/>
        </p:spPr>
        <p:txBody>
          <a:bodyPr>
            <a:spAutoFit/>
          </a:bodyPr>
          <a:lstStyle/>
          <a:p>
            <a:pPr algn="ctr">
              <a:defRPr/>
            </a:pPr>
            <a:r>
              <a:rPr lang="en-US" sz="3600" dirty="0">
                <a:effectLst>
                  <a:outerShdw blurRad="38100" dist="38100" dir="2700000" algn="tl">
                    <a:srgbClr val="C0C0C0"/>
                  </a:outerShdw>
                </a:effectLst>
                <a:latin typeface="Calibri" pitchFamily="34" charset="0"/>
                <a:cs typeface="Arial" pitchFamily="34" charset="0"/>
              </a:rPr>
              <a:t>Thank you for your kind attention!</a:t>
            </a:r>
          </a:p>
          <a:p>
            <a:pPr algn="ctr">
              <a:defRPr/>
            </a:pPr>
            <a:endParaRPr lang="en-US" dirty="0">
              <a:effectLst>
                <a:outerShdw blurRad="38100" dist="38100" dir="2700000" algn="tl">
                  <a:srgbClr val="C0C0C0"/>
                </a:outerShdw>
              </a:effectLst>
              <a:latin typeface="Calibri" pitchFamily="34" charset="0"/>
              <a:cs typeface="Arial" pitchFamily="34" charset="0"/>
            </a:endParaRPr>
          </a:p>
          <a:p>
            <a:pPr algn="ctr">
              <a:defRPr/>
            </a:pPr>
            <a:endParaRPr lang="en-US" dirty="0">
              <a:effectLst>
                <a:outerShdw blurRad="38100" dist="38100" dir="2700000" algn="tl">
                  <a:srgbClr val="C0C0C0"/>
                </a:outerShdw>
              </a:effectLst>
              <a:latin typeface="Calibri" pitchFamily="34" charset="0"/>
              <a:cs typeface="Arial" pitchFamily="34" charset="0"/>
            </a:endParaRPr>
          </a:p>
          <a:p>
            <a:pPr algn="ctr">
              <a:defRPr/>
            </a:pPr>
            <a:endParaRPr lang="en-US" dirty="0">
              <a:effectLst>
                <a:outerShdw blurRad="38100" dist="38100" dir="2700000" algn="tl">
                  <a:srgbClr val="C0C0C0"/>
                </a:outerShdw>
              </a:effectLst>
              <a:latin typeface="Calibri" pitchFamily="34" charset="0"/>
              <a:cs typeface="Arial" pitchFamily="34" charset="0"/>
            </a:endParaRPr>
          </a:p>
          <a:p>
            <a:pPr algn="ctr">
              <a:defRPr/>
            </a:pPr>
            <a:r>
              <a:rPr lang="en-US" dirty="0">
                <a:effectLst>
                  <a:outerShdw blurRad="38100" dist="38100" dir="2700000" algn="tl">
                    <a:srgbClr val="C0C0C0"/>
                  </a:outerShdw>
                </a:effectLst>
                <a:latin typeface="Calibri" pitchFamily="34" charset="0"/>
                <a:cs typeface="Arial" pitchFamily="34" charset="0"/>
              </a:rPr>
              <a:t>OUR CONTACTS</a:t>
            </a:r>
          </a:p>
          <a:p>
            <a:pPr algn="ctr">
              <a:defRPr/>
            </a:pPr>
            <a:endParaRPr lang="en-US" dirty="0">
              <a:effectLst>
                <a:outerShdw blurRad="38100" dist="38100" dir="2700000" algn="tl">
                  <a:srgbClr val="C0C0C0"/>
                </a:outerShdw>
              </a:effectLst>
              <a:latin typeface="Calibri" pitchFamily="34" charset="0"/>
              <a:cs typeface="Arial" pitchFamily="34" charset="0"/>
            </a:endParaRPr>
          </a:p>
          <a:p>
            <a:pPr algn="ctr">
              <a:defRPr/>
            </a:pPr>
            <a:r>
              <a:rPr lang="en-US" dirty="0">
                <a:latin typeface="Calibri" pitchFamily="34" charset="0"/>
                <a:cs typeface="Arial" pitchFamily="34" charset="0"/>
              </a:rPr>
              <a:t>Arch. </a:t>
            </a:r>
            <a:r>
              <a:rPr lang="en-US" dirty="0" err="1">
                <a:latin typeface="Calibri" pitchFamily="34" charset="0"/>
                <a:cs typeface="Arial" pitchFamily="34" charset="0"/>
              </a:rPr>
              <a:t>Stefania.Sabatino</a:t>
            </a:r>
            <a:r>
              <a:rPr lang="en-US" dirty="0">
                <a:latin typeface="Calibri" pitchFamily="34" charset="0"/>
                <a:cs typeface="Arial" pitchFamily="34" charset="0"/>
              </a:rPr>
              <a:t>: </a:t>
            </a:r>
            <a:r>
              <a:rPr lang="en-US" dirty="0">
                <a:latin typeface="Calibri" pitchFamily="34" charset="0"/>
                <a:cs typeface="Arial" pitchFamily="34" charset="0"/>
                <a:hlinkClick r:id="rId3"/>
              </a:rPr>
              <a:t>stefania.sabatino@polito.it</a:t>
            </a:r>
            <a:endParaRPr lang="en-US" dirty="0">
              <a:latin typeface="Calibri" pitchFamily="34" charset="0"/>
              <a:cs typeface="Arial" pitchFamily="34" charset="0"/>
            </a:endParaRPr>
          </a:p>
          <a:p>
            <a:pPr algn="ctr">
              <a:defRPr/>
            </a:pPr>
            <a:endParaRPr lang="en-US" dirty="0">
              <a:latin typeface="Calibri" pitchFamily="34" charset="0"/>
              <a:cs typeface="Arial" pitchFamily="34" charset="0"/>
            </a:endParaRPr>
          </a:p>
          <a:p>
            <a:pPr algn="ctr">
              <a:defRPr/>
            </a:pPr>
            <a:r>
              <a:rPr lang="en-US" dirty="0">
                <a:latin typeface="Calibri" pitchFamily="34" charset="0"/>
                <a:cs typeface="Arial" pitchFamily="34" charset="0"/>
              </a:rPr>
              <a:t>Arch. Luisa </a:t>
            </a:r>
            <a:r>
              <a:rPr lang="en-US" dirty="0" err="1">
                <a:latin typeface="Calibri" pitchFamily="34" charset="0"/>
                <a:cs typeface="Arial" pitchFamily="34" charset="0"/>
              </a:rPr>
              <a:t>Ingaramo</a:t>
            </a:r>
            <a:r>
              <a:rPr lang="en-US" dirty="0">
                <a:latin typeface="Calibri" pitchFamily="34" charset="0"/>
                <a:cs typeface="Arial" pitchFamily="34" charset="0"/>
              </a:rPr>
              <a:t>: </a:t>
            </a:r>
            <a:r>
              <a:rPr lang="en-US" dirty="0">
                <a:latin typeface="Calibri" pitchFamily="34" charset="0"/>
                <a:cs typeface="Arial" pitchFamily="34" charset="0"/>
                <a:hlinkClick r:id="rId4"/>
              </a:rPr>
              <a:t>luisa.ingaramo@polito.it</a:t>
            </a:r>
            <a:endParaRPr lang="en-US" dirty="0">
              <a:latin typeface="Calibri" pitchFamily="34" charset="0"/>
              <a:cs typeface="Arial" pitchFamily="34" charset="0"/>
            </a:endParaRPr>
          </a:p>
          <a:p>
            <a:pPr algn="ctr">
              <a:defRPr/>
            </a:pPr>
            <a:endParaRPr lang="en-US" dirty="0">
              <a:latin typeface="Calibri" pitchFamily="34" charset="0"/>
              <a:cs typeface="Arial" pitchFamily="34" charset="0"/>
            </a:endParaRPr>
          </a:p>
          <a:p>
            <a:pPr>
              <a:defRPr/>
            </a:pPr>
            <a:endParaRPr lang="it-IT"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olo 1"/>
          <p:cNvSpPr>
            <a:spLocks noGrp="1"/>
          </p:cNvSpPr>
          <p:nvPr>
            <p:ph type="title"/>
          </p:nvPr>
        </p:nvSpPr>
        <p:spPr>
          <a:xfrm>
            <a:off x="457200" y="-171450"/>
            <a:ext cx="8229600" cy="1143000"/>
          </a:xfrm>
        </p:spPr>
        <p:txBody>
          <a:bodyPr/>
          <a:lstStyle/>
          <a:p>
            <a:r>
              <a:rPr lang="en-US" b="1" smtClean="0"/>
              <a:t>KEY POINTS</a:t>
            </a:r>
          </a:p>
        </p:txBody>
      </p:sp>
      <p:sp>
        <p:nvSpPr>
          <p:cNvPr id="3" name="Segnaposto contenuto 2"/>
          <p:cNvSpPr>
            <a:spLocks noGrp="1"/>
          </p:cNvSpPr>
          <p:nvPr>
            <p:ph idx="1"/>
          </p:nvPr>
        </p:nvSpPr>
        <p:spPr>
          <a:xfrm>
            <a:off x="900113" y="1125538"/>
            <a:ext cx="7632700" cy="5732462"/>
          </a:xfrm>
        </p:spPr>
        <p:txBody>
          <a:bodyPr rtlCol="0">
            <a:normAutofit/>
          </a:bodyPr>
          <a:lstStyle/>
          <a:p>
            <a:pPr fontAlgn="auto">
              <a:spcAft>
                <a:spcPts val="0"/>
              </a:spcAft>
              <a:buFont typeface="Arial" pitchFamily="34" charset="0"/>
              <a:buNone/>
              <a:defRPr/>
            </a:pPr>
            <a:r>
              <a:rPr lang="en-US" sz="1800" b="1" dirty="0" smtClean="0"/>
              <a:t>THE CENTRAL ROLE OF REAL ESTATE PROPERTIES AT BALANCE SHEET</a:t>
            </a:r>
          </a:p>
          <a:p>
            <a:pPr fontAlgn="auto">
              <a:spcAft>
                <a:spcPts val="0"/>
              </a:spcAft>
              <a:buFont typeface="Arial" pitchFamily="34" charset="0"/>
              <a:buNone/>
              <a:defRPr/>
            </a:pPr>
            <a:endParaRPr lang="en-US" sz="1000" b="1" dirty="0"/>
          </a:p>
          <a:p>
            <a:pPr fontAlgn="auto">
              <a:spcAft>
                <a:spcPts val="0"/>
              </a:spcAft>
              <a:buFont typeface="Arial" pitchFamily="34" charset="0"/>
              <a:buNone/>
              <a:defRPr/>
            </a:pPr>
            <a:r>
              <a:rPr lang="en-US" sz="1800" b="1" dirty="0" smtClean="0"/>
              <a:t>THE RISK MANGEMENT PHYLOSOPHY START UP </a:t>
            </a:r>
          </a:p>
          <a:p>
            <a:pPr fontAlgn="auto">
              <a:spcAft>
                <a:spcPts val="0"/>
              </a:spcAft>
              <a:buFont typeface="Arial" pitchFamily="34" charset="0"/>
              <a:buNone/>
              <a:defRPr/>
            </a:pPr>
            <a:endParaRPr lang="en-US" sz="1000" b="1" dirty="0"/>
          </a:p>
          <a:p>
            <a:pPr fontAlgn="auto">
              <a:spcAft>
                <a:spcPts val="0"/>
              </a:spcAft>
              <a:buFont typeface="Arial" pitchFamily="34" charset="0"/>
              <a:buNone/>
              <a:defRPr/>
            </a:pPr>
            <a:r>
              <a:rPr lang="en-US" sz="1800" b="1" dirty="0" smtClean="0"/>
              <a:t>TWO CHANGES IN THE ITALIAN PROPERTY MANAGEMENT AND FALL OUTS:</a:t>
            </a:r>
          </a:p>
          <a:p>
            <a:pPr fontAlgn="auto">
              <a:spcAft>
                <a:spcPts val="0"/>
              </a:spcAft>
              <a:buFont typeface="Arial" pitchFamily="34" charset="0"/>
              <a:buNone/>
              <a:defRPr/>
            </a:pPr>
            <a:r>
              <a:rPr lang="en-US" sz="1800" b="1" dirty="0" smtClean="0">
                <a:solidFill>
                  <a:schemeClr val="accent5">
                    <a:lumMod val="50000"/>
                  </a:schemeClr>
                </a:solidFill>
              </a:rPr>
              <a:t>	</a:t>
            </a:r>
            <a:r>
              <a:rPr lang="en-US" sz="1800" b="1" dirty="0" smtClean="0">
                <a:solidFill>
                  <a:schemeClr val="tx2">
                    <a:lumMod val="60000"/>
                    <a:lumOff val="40000"/>
                  </a:schemeClr>
                </a:solidFill>
              </a:rPr>
              <a:t>IAS-IFRS N. 16</a:t>
            </a:r>
          </a:p>
          <a:p>
            <a:pPr fontAlgn="auto">
              <a:spcAft>
                <a:spcPts val="0"/>
              </a:spcAft>
              <a:buFont typeface="Arial" pitchFamily="34" charset="0"/>
              <a:buNone/>
              <a:defRPr/>
            </a:pPr>
            <a:r>
              <a:rPr lang="en-US" sz="1800" b="1" dirty="0" smtClean="0">
                <a:solidFill>
                  <a:schemeClr val="tx2">
                    <a:lumMod val="60000"/>
                    <a:lumOff val="40000"/>
                  </a:schemeClr>
                </a:solidFill>
              </a:rPr>
              <a:t>	TECHNOLOGICAL ENHANCING OF BUILDINGS AND PLANTS</a:t>
            </a:r>
          </a:p>
          <a:p>
            <a:pPr fontAlgn="auto">
              <a:spcAft>
                <a:spcPts val="0"/>
              </a:spcAft>
              <a:buFont typeface="Arial" pitchFamily="34" charset="0"/>
              <a:buNone/>
              <a:defRPr/>
            </a:pPr>
            <a:endParaRPr lang="en-US" sz="1000" b="1" dirty="0"/>
          </a:p>
          <a:p>
            <a:pPr fontAlgn="auto">
              <a:spcAft>
                <a:spcPts val="0"/>
              </a:spcAft>
              <a:buFont typeface="Arial" pitchFamily="34" charset="0"/>
              <a:buNone/>
              <a:defRPr/>
            </a:pPr>
            <a:r>
              <a:rPr lang="en-US" sz="1800" b="1" dirty="0" smtClean="0"/>
              <a:t>THE ACCOUNTING VARIABLES TO LOOK UPON AT BALANCE SHEET</a:t>
            </a:r>
          </a:p>
          <a:p>
            <a:pPr fontAlgn="auto">
              <a:spcAft>
                <a:spcPts val="0"/>
              </a:spcAft>
              <a:buFont typeface="Arial" pitchFamily="34" charset="0"/>
              <a:buNone/>
              <a:defRPr/>
            </a:pPr>
            <a:endParaRPr lang="en-US" sz="1000" b="1" dirty="0"/>
          </a:p>
          <a:p>
            <a:pPr fontAlgn="auto">
              <a:spcAft>
                <a:spcPts val="0"/>
              </a:spcAft>
              <a:buFont typeface="Arial" pitchFamily="34" charset="0"/>
              <a:buNone/>
              <a:defRPr/>
            </a:pPr>
            <a:r>
              <a:rPr lang="en-US" sz="1800" b="1" dirty="0" smtClean="0"/>
              <a:t>THE IMPAIRMENT RISK IN PRACTICE</a:t>
            </a:r>
          </a:p>
          <a:p>
            <a:pPr fontAlgn="auto">
              <a:spcAft>
                <a:spcPts val="0"/>
              </a:spcAft>
              <a:buFont typeface="Arial" pitchFamily="34" charset="0"/>
              <a:buNone/>
              <a:defRPr/>
            </a:pPr>
            <a:endParaRPr lang="en-US" sz="900" b="1" dirty="0" smtClean="0"/>
          </a:p>
          <a:p>
            <a:pPr fontAlgn="auto">
              <a:spcAft>
                <a:spcPts val="0"/>
              </a:spcAft>
              <a:buFont typeface="Arial" pitchFamily="34" charset="0"/>
              <a:buNone/>
              <a:defRPr/>
            </a:pPr>
            <a:r>
              <a:rPr lang="en-US" sz="1800" b="1" dirty="0" smtClean="0"/>
              <a:t>IMPAIRMENT RISK CLASSIFICATION</a:t>
            </a:r>
          </a:p>
          <a:p>
            <a:pPr fontAlgn="auto">
              <a:spcAft>
                <a:spcPts val="0"/>
              </a:spcAft>
              <a:buFont typeface="Arial" pitchFamily="34" charset="0"/>
              <a:buNone/>
              <a:defRPr/>
            </a:pPr>
            <a:endParaRPr lang="en-US" sz="1000" b="1" dirty="0"/>
          </a:p>
          <a:p>
            <a:pPr fontAlgn="auto">
              <a:spcAft>
                <a:spcPts val="0"/>
              </a:spcAft>
              <a:buFont typeface="Arial" pitchFamily="34" charset="0"/>
              <a:buNone/>
              <a:defRPr/>
            </a:pPr>
            <a:r>
              <a:rPr lang="en-US" sz="1800" b="1" dirty="0" smtClean="0"/>
              <a:t>OUR SYNTHETIC PROPOSAL: A 3 STEPS ANALYSIS:</a:t>
            </a:r>
          </a:p>
          <a:p>
            <a:pPr fontAlgn="auto">
              <a:spcAft>
                <a:spcPts val="0"/>
              </a:spcAft>
              <a:buFont typeface="Arial" pitchFamily="34" charset="0"/>
              <a:buNone/>
              <a:defRPr/>
            </a:pPr>
            <a:r>
              <a:rPr lang="en-US" sz="1800" b="1" dirty="0">
                <a:solidFill>
                  <a:schemeClr val="accent5">
                    <a:lumMod val="50000"/>
                  </a:schemeClr>
                </a:solidFill>
              </a:rPr>
              <a:t>	</a:t>
            </a:r>
            <a:r>
              <a:rPr lang="en-US" sz="1800" b="1" dirty="0" smtClean="0">
                <a:solidFill>
                  <a:schemeClr val="tx2">
                    <a:lumMod val="60000"/>
                    <a:lumOff val="40000"/>
                  </a:schemeClr>
                </a:solidFill>
              </a:rPr>
              <a:t>THE REDEFINITION OF THE SERVICE LIFE OF SPECIAL PURPOSE PROPERTIES TO PREVENT IMPAIRMENT RISK : THE EXPO DISTRICTS</a:t>
            </a:r>
          </a:p>
          <a:p>
            <a:pPr fontAlgn="auto">
              <a:spcAft>
                <a:spcPts val="0"/>
              </a:spcAft>
              <a:buFont typeface="Arial" pitchFamily="34" charset="0"/>
              <a:buNone/>
              <a:defRPr/>
            </a:pPr>
            <a:endParaRPr lang="en-US" sz="1800" b="1" dirty="0">
              <a:solidFill>
                <a:schemeClr val="tx2">
                  <a:lumMod val="60000"/>
                  <a:lumOff val="40000"/>
                </a:schemeClr>
              </a:solidFill>
            </a:endParaRPr>
          </a:p>
          <a:p>
            <a:pPr fontAlgn="auto">
              <a:spcAft>
                <a:spcPts val="0"/>
              </a:spcAft>
              <a:buFont typeface="Arial" pitchFamily="34" charset="0"/>
              <a:buNone/>
              <a:defRPr/>
            </a:pPr>
            <a:r>
              <a:rPr lang="en-US" sz="1800" b="1" dirty="0" smtClean="0"/>
              <a:t>CONCLUSIONS</a:t>
            </a:r>
          </a:p>
          <a:p>
            <a:pPr fontAlgn="auto">
              <a:spcAft>
                <a:spcPts val="0"/>
              </a:spcAft>
              <a:buFont typeface="Arial" pitchFamily="34" charset="0"/>
              <a:buNone/>
              <a:defRPr/>
            </a:pPr>
            <a:endParaRPr lang="en-US" sz="1800" dirty="0"/>
          </a:p>
          <a:p>
            <a:pPr fontAlgn="auto">
              <a:spcAft>
                <a:spcPts val="0"/>
              </a:spcAft>
              <a:buFont typeface="Arial" pitchFamily="34" charset="0"/>
              <a:buNone/>
              <a:defRPr/>
            </a:pPr>
            <a:endParaRPr lang="en-US" sz="1800" dirty="0"/>
          </a:p>
        </p:txBody>
      </p:sp>
      <p:sp>
        <p:nvSpPr>
          <p:cNvPr id="4" name="Ovale 3"/>
          <p:cNvSpPr/>
          <p:nvPr/>
        </p:nvSpPr>
        <p:spPr>
          <a:xfrm>
            <a:off x="684213" y="1214438"/>
            <a:ext cx="142875" cy="1428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5" name="Ovale 4"/>
          <p:cNvSpPr/>
          <p:nvPr/>
        </p:nvSpPr>
        <p:spPr>
          <a:xfrm>
            <a:off x="684213" y="1643063"/>
            <a:ext cx="142875" cy="1428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6" name="Ovale 5"/>
          <p:cNvSpPr/>
          <p:nvPr/>
        </p:nvSpPr>
        <p:spPr>
          <a:xfrm>
            <a:off x="684213" y="2278063"/>
            <a:ext cx="142875" cy="1428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7" name="Ovale 6"/>
          <p:cNvSpPr/>
          <p:nvPr/>
        </p:nvSpPr>
        <p:spPr>
          <a:xfrm>
            <a:off x="684213" y="3429000"/>
            <a:ext cx="142875" cy="1428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8" name="Ovale 7"/>
          <p:cNvSpPr/>
          <p:nvPr/>
        </p:nvSpPr>
        <p:spPr>
          <a:xfrm>
            <a:off x="684213" y="3933825"/>
            <a:ext cx="142875" cy="1428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9" name="Ovale 8"/>
          <p:cNvSpPr/>
          <p:nvPr/>
        </p:nvSpPr>
        <p:spPr>
          <a:xfrm>
            <a:off x="684213" y="4429125"/>
            <a:ext cx="142875" cy="1428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0" name="Ovale 9"/>
          <p:cNvSpPr/>
          <p:nvPr/>
        </p:nvSpPr>
        <p:spPr>
          <a:xfrm>
            <a:off x="684213" y="4929188"/>
            <a:ext cx="142875" cy="1428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2" name="Ovale 11"/>
          <p:cNvSpPr/>
          <p:nvPr/>
        </p:nvSpPr>
        <p:spPr>
          <a:xfrm>
            <a:off x="684213" y="6215063"/>
            <a:ext cx="142875" cy="1428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tangolo arrotondato 11"/>
          <p:cNvSpPr/>
          <p:nvPr/>
        </p:nvSpPr>
        <p:spPr>
          <a:xfrm>
            <a:off x="360363" y="5262563"/>
            <a:ext cx="4103687" cy="71913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olo 1"/>
          <p:cNvSpPr>
            <a:spLocks noGrp="1"/>
          </p:cNvSpPr>
          <p:nvPr>
            <p:ph type="title"/>
          </p:nvPr>
        </p:nvSpPr>
        <p:spPr>
          <a:xfrm>
            <a:off x="457200" y="142875"/>
            <a:ext cx="8229600" cy="1143000"/>
          </a:xfrm>
        </p:spPr>
        <p:txBody>
          <a:bodyPr rtlCol="0">
            <a:normAutofit fontScale="90000"/>
          </a:bodyPr>
          <a:lstStyle/>
          <a:p>
            <a:pPr fontAlgn="auto">
              <a:spcAft>
                <a:spcPts val="0"/>
              </a:spcAft>
              <a:defRPr/>
            </a:pPr>
            <a:r>
              <a:rPr lang="en-US" b="1" dirty="0" smtClean="0"/>
              <a:t>THE CENTRAL ROLE OF CORPORATE PROPERTIES AT BALANCE SHEET</a:t>
            </a:r>
            <a:endParaRPr lang="en-US" b="1" dirty="0"/>
          </a:p>
        </p:txBody>
      </p:sp>
      <p:sp>
        <p:nvSpPr>
          <p:cNvPr id="4" name="Freccia in giù 3"/>
          <p:cNvSpPr/>
          <p:nvPr/>
        </p:nvSpPr>
        <p:spPr>
          <a:xfrm>
            <a:off x="1223963" y="4005263"/>
            <a:ext cx="431800" cy="1257300"/>
          </a:xfrm>
          <a:prstGeom prst="downArrow">
            <a:avLst>
              <a:gd name="adj1" fmla="val 50000"/>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25" name="CasellaDiTesto 4"/>
          <p:cNvSpPr txBox="1">
            <a:spLocks noChangeArrowheads="1"/>
          </p:cNvSpPr>
          <p:nvPr/>
        </p:nvSpPr>
        <p:spPr bwMode="auto">
          <a:xfrm>
            <a:off x="431800" y="5407025"/>
            <a:ext cx="4176713" cy="460375"/>
          </a:xfrm>
          <a:prstGeom prst="rect">
            <a:avLst/>
          </a:prstGeom>
          <a:noFill/>
          <a:ln w="9525">
            <a:noFill/>
            <a:miter lim="800000"/>
            <a:headEnd/>
            <a:tailEnd/>
          </a:ln>
        </p:spPr>
        <p:txBody>
          <a:bodyPr>
            <a:spAutoFit/>
          </a:bodyPr>
          <a:lstStyle/>
          <a:p>
            <a:r>
              <a:rPr lang="en-US" sz="2400" b="1">
                <a:latin typeface="Calibri" pitchFamily="34" charset="0"/>
              </a:rPr>
              <a:t>BIND COMPANIES STRATEGIES</a:t>
            </a:r>
          </a:p>
        </p:txBody>
      </p:sp>
      <p:sp>
        <p:nvSpPr>
          <p:cNvPr id="6" name="Freccia a destra 5"/>
          <p:cNvSpPr/>
          <p:nvPr/>
        </p:nvSpPr>
        <p:spPr>
          <a:xfrm>
            <a:off x="4464050" y="5478463"/>
            <a:ext cx="360363" cy="360362"/>
          </a:xfrm>
          <a:prstGeom prst="rightArrow">
            <a:avLst>
              <a:gd name="adj1" fmla="val 50000"/>
              <a:gd name="adj2" fmla="val 34838"/>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27" name="CasellaDiTesto 6"/>
          <p:cNvSpPr txBox="1">
            <a:spLocks noChangeArrowheads="1"/>
          </p:cNvSpPr>
          <p:nvPr/>
        </p:nvSpPr>
        <p:spPr bwMode="auto">
          <a:xfrm>
            <a:off x="4824413" y="5262563"/>
            <a:ext cx="4356100" cy="830262"/>
          </a:xfrm>
          <a:prstGeom prst="rect">
            <a:avLst/>
          </a:prstGeom>
          <a:noFill/>
          <a:ln w="9525">
            <a:noFill/>
            <a:miter lim="800000"/>
            <a:headEnd/>
            <a:tailEnd/>
          </a:ln>
        </p:spPr>
        <p:txBody>
          <a:bodyPr>
            <a:spAutoFit/>
          </a:bodyPr>
          <a:lstStyle/>
          <a:p>
            <a:r>
              <a:rPr lang="en-US" sz="2400" b="1">
                <a:solidFill>
                  <a:srgbClr val="C00000"/>
                </a:solidFill>
                <a:latin typeface="Calibri" pitchFamily="34" charset="0"/>
              </a:rPr>
              <a:t>PROPERTIES EXPOSE COMPANIES TO HIGH RISKS</a:t>
            </a:r>
          </a:p>
        </p:txBody>
      </p:sp>
      <p:sp>
        <p:nvSpPr>
          <p:cNvPr id="11" name="Rettangolo arrotondato 10"/>
          <p:cNvSpPr/>
          <p:nvPr/>
        </p:nvSpPr>
        <p:spPr>
          <a:xfrm>
            <a:off x="360363" y="1773238"/>
            <a:ext cx="8064500" cy="223202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Ovale 12"/>
          <p:cNvSpPr/>
          <p:nvPr/>
        </p:nvSpPr>
        <p:spPr>
          <a:xfrm>
            <a:off x="611188" y="2060575"/>
            <a:ext cx="215900" cy="2159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e 13"/>
          <p:cNvSpPr/>
          <p:nvPr/>
        </p:nvSpPr>
        <p:spPr>
          <a:xfrm>
            <a:off x="611188" y="2492375"/>
            <a:ext cx="215900" cy="2159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e 14"/>
          <p:cNvSpPr/>
          <p:nvPr/>
        </p:nvSpPr>
        <p:spPr>
          <a:xfrm>
            <a:off x="611188" y="2997200"/>
            <a:ext cx="215900" cy="2159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Ovale 15"/>
          <p:cNvSpPr/>
          <p:nvPr/>
        </p:nvSpPr>
        <p:spPr>
          <a:xfrm>
            <a:off x="611188" y="3429000"/>
            <a:ext cx="215900" cy="2159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33" name="CasellaDiTesto 17"/>
          <p:cNvSpPr txBox="1">
            <a:spLocks noChangeArrowheads="1"/>
          </p:cNvSpPr>
          <p:nvPr/>
        </p:nvSpPr>
        <p:spPr bwMode="auto">
          <a:xfrm>
            <a:off x="900113" y="1844675"/>
            <a:ext cx="7200900" cy="523875"/>
          </a:xfrm>
          <a:prstGeom prst="rect">
            <a:avLst/>
          </a:prstGeom>
          <a:noFill/>
          <a:ln w="9525">
            <a:noFill/>
            <a:miter lim="800000"/>
            <a:headEnd/>
            <a:tailEnd/>
          </a:ln>
        </p:spPr>
        <p:txBody>
          <a:bodyPr>
            <a:spAutoFit/>
          </a:bodyPr>
          <a:lstStyle/>
          <a:p>
            <a:r>
              <a:rPr lang="en-US" sz="2800" b="1">
                <a:solidFill>
                  <a:schemeClr val="bg1"/>
                </a:solidFill>
                <a:latin typeface="Calibri" pitchFamily="34" charset="0"/>
              </a:rPr>
              <a:t>LONG LIFE-CYCLE IMMOVABLE INVESTMENTS</a:t>
            </a:r>
          </a:p>
        </p:txBody>
      </p:sp>
      <p:sp>
        <p:nvSpPr>
          <p:cNvPr id="5134" name="CasellaDiTesto 18"/>
          <p:cNvSpPr txBox="1">
            <a:spLocks noChangeArrowheads="1"/>
          </p:cNvSpPr>
          <p:nvPr/>
        </p:nvSpPr>
        <p:spPr bwMode="auto">
          <a:xfrm>
            <a:off x="900113" y="2330450"/>
            <a:ext cx="7200900" cy="522288"/>
          </a:xfrm>
          <a:prstGeom prst="rect">
            <a:avLst/>
          </a:prstGeom>
          <a:noFill/>
          <a:ln w="9525">
            <a:noFill/>
            <a:miter lim="800000"/>
            <a:headEnd/>
            <a:tailEnd/>
          </a:ln>
        </p:spPr>
        <p:txBody>
          <a:bodyPr>
            <a:spAutoFit/>
          </a:bodyPr>
          <a:lstStyle/>
          <a:p>
            <a:r>
              <a:rPr lang="en-US" sz="2800" b="1">
                <a:solidFill>
                  <a:schemeClr val="bg1"/>
                </a:solidFill>
                <a:latin typeface="Calibri" pitchFamily="34" charset="0"/>
              </a:rPr>
              <a:t>INFLUENCE THE LONG-TERM MANAGEMENT</a:t>
            </a:r>
          </a:p>
        </p:txBody>
      </p:sp>
      <p:sp>
        <p:nvSpPr>
          <p:cNvPr id="5135" name="CasellaDiTesto 19"/>
          <p:cNvSpPr txBox="1">
            <a:spLocks noChangeArrowheads="1"/>
          </p:cNvSpPr>
          <p:nvPr/>
        </p:nvSpPr>
        <p:spPr bwMode="auto">
          <a:xfrm>
            <a:off x="900113" y="2833688"/>
            <a:ext cx="7200900" cy="523875"/>
          </a:xfrm>
          <a:prstGeom prst="rect">
            <a:avLst/>
          </a:prstGeom>
          <a:noFill/>
          <a:ln w="9525">
            <a:noFill/>
            <a:miter lim="800000"/>
            <a:headEnd/>
            <a:tailEnd/>
          </a:ln>
        </p:spPr>
        <p:txBody>
          <a:bodyPr>
            <a:spAutoFit/>
          </a:bodyPr>
          <a:lstStyle/>
          <a:p>
            <a:r>
              <a:rPr lang="en-US" sz="2800" b="1">
                <a:solidFill>
                  <a:schemeClr val="bg1"/>
                </a:solidFill>
                <a:latin typeface="Calibri" pitchFamily="34" charset="0"/>
              </a:rPr>
              <a:t>TENDS TO LOSE PERFORMANCE</a:t>
            </a:r>
          </a:p>
        </p:txBody>
      </p:sp>
      <p:sp>
        <p:nvSpPr>
          <p:cNvPr id="5136" name="CasellaDiTesto 20"/>
          <p:cNvSpPr txBox="1">
            <a:spLocks noChangeArrowheads="1"/>
          </p:cNvSpPr>
          <p:nvPr/>
        </p:nvSpPr>
        <p:spPr bwMode="auto">
          <a:xfrm>
            <a:off x="900113" y="3213100"/>
            <a:ext cx="7559675" cy="523875"/>
          </a:xfrm>
          <a:prstGeom prst="rect">
            <a:avLst/>
          </a:prstGeom>
          <a:noFill/>
          <a:ln w="9525">
            <a:noFill/>
            <a:miter lim="800000"/>
            <a:headEnd/>
            <a:tailEnd/>
          </a:ln>
        </p:spPr>
        <p:txBody>
          <a:bodyPr>
            <a:spAutoFit/>
          </a:bodyPr>
          <a:lstStyle/>
          <a:p>
            <a:r>
              <a:rPr lang="en-US" sz="2800" b="1">
                <a:solidFill>
                  <a:schemeClr val="bg1"/>
                </a:solidFill>
                <a:latin typeface="Calibri" pitchFamily="34" charset="0"/>
              </a:rPr>
              <a:t>ARE CONSIDERED THE 2° MOST ONEROUS ASSET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42875"/>
            <a:ext cx="8229600" cy="1143000"/>
          </a:xfrm>
        </p:spPr>
        <p:txBody>
          <a:bodyPr rtlCol="0">
            <a:normAutofit fontScale="90000"/>
          </a:bodyPr>
          <a:lstStyle/>
          <a:p>
            <a:pPr fontAlgn="auto">
              <a:spcAft>
                <a:spcPts val="0"/>
              </a:spcAft>
              <a:defRPr/>
            </a:pPr>
            <a:r>
              <a:rPr lang="en-US" b="1" dirty="0" smtClean="0"/>
              <a:t>THE RISK MANGEMENT PHYLOSOPHY START UP </a:t>
            </a:r>
          </a:p>
        </p:txBody>
      </p:sp>
      <p:graphicFrame>
        <p:nvGraphicFramePr>
          <p:cNvPr id="4" name="Diagramma 3"/>
          <p:cNvGraphicFramePr/>
          <p:nvPr/>
        </p:nvGraphicFramePr>
        <p:xfrm>
          <a:off x="396030" y="1412776"/>
          <a:ext cx="8496450" cy="28083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6148" name="Gruppo 5"/>
          <p:cNvGrpSpPr>
            <a:grpSpLocks/>
          </p:cNvGrpSpPr>
          <p:nvPr/>
        </p:nvGrpSpPr>
        <p:grpSpPr bwMode="auto">
          <a:xfrm>
            <a:off x="1187450" y="4005263"/>
            <a:ext cx="7705725" cy="693737"/>
            <a:chOff x="766913" y="1800200"/>
            <a:chExt cx="5329086" cy="712133"/>
          </a:xfrm>
        </p:grpSpPr>
        <p:sp>
          <p:nvSpPr>
            <p:cNvPr id="7" name="Arrotonda angolo stesso lato rettangolo 6"/>
            <p:cNvSpPr/>
            <p:nvPr/>
          </p:nvSpPr>
          <p:spPr>
            <a:xfrm rot="5400000">
              <a:off x="3075390" y="-508277"/>
              <a:ext cx="712133" cy="5329086"/>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8" name="Arrotonda angolo stesso lato rettangolo 4"/>
            <p:cNvSpPr/>
            <p:nvPr/>
          </p:nvSpPr>
          <p:spPr>
            <a:xfrm>
              <a:off x="766913" y="1834421"/>
              <a:ext cx="5293954" cy="64369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42240" tIns="12700" rIns="12700" bIns="12700" spcCol="1270" anchor="ctr"/>
            <a:lstStyle/>
            <a:p>
              <a:pPr marL="228600" lvl="1" indent="-228600" defTabSz="889000" fontAlgn="auto">
                <a:lnSpc>
                  <a:spcPct val="90000"/>
                </a:lnSpc>
                <a:spcAft>
                  <a:spcPct val="15000"/>
                </a:spcAft>
                <a:buFontTx/>
                <a:buChar char="••"/>
                <a:defRPr/>
              </a:pPr>
              <a:endParaRPr lang="en-US" sz="2000"/>
            </a:p>
            <a:p>
              <a:pPr marL="228600" lvl="1" indent="-228600" defTabSz="889000" fontAlgn="auto">
                <a:lnSpc>
                  <a:spcPct val="90000"/>
                </a:lnSpc>
                <a:spcAft>
                  <a:spcPct val="15000"/>
                </a:spcAft>
                <a:buFontTx/>
                <a:buChar char="••"/>
                <a:defRPr/>
              </a:pPr>
              <a:endParaRPr lang="en-US" sz="2000"/>
            </a:p>
          </p:txBody>
        </p:sp>
      </p:grpSp>
      <p:grpSp>
        <p:nvGrpSpPr>
          <p:cNvPr id="6149" name="Gruppo 8"/>
          <p:cNvGrpSpPr>
            <a:grpSpLocks/>
          </p:cNvGrpSpPr>
          <p:nvPr/>
        </p:nvGrpSpPr>
        <p:grpSpPr bwMode="auto">
          <a:xfrm>
            <a:off x="395288" y="4005263"/>
            <a:ext cx="768350" cy="1068387"/>
            <a:chOff x="0" y="1784730"/>
            <a:chExt cx="766914" cy="1095590"/>
          </a:xfrm>
        </p:grpSpPr>
        <p:sp>
          <p:nvSpPr>
            <p:cNvPr id="10" name="Gallone 9"/>
            <p:cNvSpPr/>
            <p:nvPr/>
          </p:nvSpPr>
          <p:spPr>
            <a:xfrm rot="5400000">
              <a:off x="-164338" y="1949069"/>
              <a:ext cx="1095590" cy="766914"/>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Gallone 4"/>
            <p:cNvSpPr/>
            <p:nvPr/>
          </p:nvSpPr>
          <p:spPr>
            <a:xfrm>
              <a:off x="0" y="2168919"/>
              <a:ext cx="766914" cy="327212"/>
            </a:xfrm>
            <a:prstGeom prst="rect">
              <a:avLst/>
            </a:prstGeom>
          </p:spPr>
          <p:style>
            <a:lnRef idx="0">
              <a:scrgbClr r="0" g="0" b="0"/>
            </a:lnRef>
            <a:fillRef idx="0">
              <a:scrgbClr r="0" g="0" b="0"/>
            </a:fillRef>
            <a:effectRef idx="0">
              <a:scrgbClr r="0" g="0" b="0"/>
            </a:effectRef>
            <a:fontRef idx="minor">
              <a:schemeClr val="lt1"/>
            </a:fontRef>
          </p:style>
          <p:txBody>
            <a:bodyPr lIns="13335" tIns="13335" rIns="13335" bIns="13335" spcCol="1270" anchor="ctr"/>
            <a:lstStyle/>
            <a:p>
              <a:pPr algn="ctr" defTabSz="933450" fontAlgn="auto">
                <a:lnSpc>
                  <a:spcPct val="90000"/>
                </a:lnSpc>
                <a:spcAft>
                  <a:spcPct val="35000"/>
                </a:spcAft>
                <a:defRPr/>
              </a:pPr>
              <a:r>
                <a:rPr lang="en-US" sz="2100" dirty="0"/>
                <a:t>‘90s</a:t>
              </a:r>
              <a:endParaRPr lang="en-US" sz="2100" dirty="0"/>
            </a:p>
          </p:txBody>
        </p:sp>
      </p:grpSp>
      <p:grpSp>
        <p:nvGrpSpPr>
          <p:cNvPr id="6150" name="Gruppo 11"/>
          <p:cNvGrpSpPr>
            <a:grpSpLocks/>
          </p:cNvGrpSpPr>
          <p:nvPr/>
        </p:nvGrpSpPr>
        <p:grpSpPr bwMode="auto">
          <a:xfrm>
            <a:off x="1187450" y="4868863"/>
            <a:ext cx="7705725" cy="1296987"/>
            <a:chOff x="766913" y="1800200"/>
            <a:chExt cx="5329086" cy="712133"/>
          </a:xfrm>
        </p:grpSpPr>
        <p:sp>
          <p:nvSpPr>
            <p:cNvPr id="13" name="Arrotonda angolo stesso lato rettangolo 12"/>
            <p:cNvSpPr/>
            <p:nvPr/>
          </p:nvSpPr>
          <p:spPr>
            <a:xfrm rot="5400000">
              <a:off x="3075390" y="-508277"/>
              <a:ext cx="712133" cy="5329086"/>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4" name="Arrotonda angolo stesso lato rettangolo 4"/>
            <p:cNvSpPr/>
            <p:nvPr/>
          </p:nvSpPr>
          <p:spPr>
            <a:xfrm>
              <a:off x="766913" y="1835066"/>
              <a:ext cx="5293954" cy="6424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42240" tIns="12700" rIns="12700" bIns="12700" spcCol="1270" anchor="ctr"/>
            <a:lstStyle/>
            <a:p>
              <a:pPr marL="228600" lvl="1" indent="-228600" defTabSz="889000" fontAlgn="auto">
                <a:lnSpc>
                  <a:spcPct val="90000"/>
                </a:lnSpc>
                <a:spcAft>
                  <a:spcPct val="15000"/>
                </a:spcAft>
                <a:buFontTx/>
                <a:buChar char="••"/>
                <a:defRPr/>
              </a:pPr>
              <a:endParaRPr lang="en-US" sz="2000"/>
            </a:p>
            <a:p>
              <a:pPr marL="228600" lvl="1" indent="-228600" defTabSz="889000" fontAlgn="auto">
                <a:lnSpc>
                  <a:spcPct val="90000"/>
                </a:lnSpc>
                <a:spcAft>
                  <a:spcPct val="15000"/>
                </a:spcAft>
                <a:buFontTx/>
                <a:buChar char="••"/>
                <a:defRPr/>
              </a:pPr>
              <a:endParaRPr lang="en-US" sz="2000"/>
            </a:p>
          </p:txBody>
        </p:sp>
      </p:grpSp>
      <p:grpSp>
        <p:nvGrpSpPr>
          <p:cNvPr id="6151" name="Gruppo 14"/>
          <p:cNvGrpSpPr>
            <a:grpSpLocks/>
          </p:cNvGrpSpPr>
          <p:nvPr/>
        </p:nvGrpSpPr>
        <p:grpSpPr bwMode="auto">
          <a:xfrm>
            <a:off x="395288" y="4868863"/>
            <a:ext cx="768350" cy="1728787"/>
            <a:chOff x="0" y="1784730"/>
            <a:chExt cx="766914" cy="1095590"/>
          </a:xfrm>
        </p:grpSpPr>
        <p:sp>
          <p:nvSpPr>
            <p:cNvPr id="16" name="Gallone 15"/>
            <p:cNvSpPr/>
            <p:nvPr/>
          </p:nvSpPr>
          <p:spPr>
            <a:xfrm rot="5400000">
              <a:off x="-164338" y="1949068"/>
              <a:ext cx="1095590" cy="766914"/>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Gallone 4"/>
            <p:cNvSpPr/>
            <p:nvPr/>
          </p:nvSpPr>
          <p:spPr>
            <a:xfrm>
              <a:off x="0" y="2168035"/>
              <a:ext cx="766914" cy="328979"/>
            </a:xfrm>
            <a:prstGeom prst="rect">
              <a:avLst/>
            </a:prstGeom>
          </p:spPr>
          <p:style>
            <a:lnRef idx="0">
              <a:scrgbClr r="0" g="0" b="0"/>
            </a:lnRef>
            <a:fillRef idx="0">
              <a:scrgbClr r="0" g="0" b="0"/>
            </a:fillRef>
            <a:effectRef idx="0">
              <a:scrgbClr r="0" g="0" b="0"/>
            </a:effectRef>
            <a:fontRef idx="minor">
              <a:schemeClr val="lt1"/>
            </a:fontRef>
          </p:style>
          <p:txBody>
            <a:bodyPr lIns="13335" tIns="13335" rIns="13335" bIns="13335" spcCol="1270" anchor="ctr"/>
            <a:lstStyle/>
            <a:p>
              <a:pPr algn="ctr" defTabSz="933450" fontAlgn="auto">
                <a:lnSpc>
                  <a:spcPct val="90000"/>
                </a:lnSpc>
                <a:spcAft>
                  <a:spcPct val="35000"/>
                </a:spcAft>
                <a:defRPr/>
              </a:pPr>
              <a:r>
                <a:rPr lang="en-US" sz="2100" dirty="0"/>
                <a:t>2000</a:t>
              </a:r>
              <a:endParaRPr lang="en-US" sz="2100" dirty="0"/>
            </a:p>
          </p:txBody>
        </p:sp>
      </p:grpSp>
      <p:sp>
        <p:nvSpPr>
          <p:cNvPr id="6152" name="CasellaDiTesto 23"/>
          <p:cNvSpPr txBox="1">
            <a:spLocks noChangeArrowheads="1"/>
          </p:cNvSpPr>
          <p:nvPr/>
        </p:nvSpPr>
        <p:spPr bwMode="auto">
          <a:xfrm>
            <a:off x="1187450" y="1558925"/>
            <a:ext cx="6840538" cy="738188"/>
          </a:xfrm>
          <a:prstGeom prst="rect">
            <a:avLst/>
          </a:prstGeom>
          <a:noFill/>
          <a:ln w="9525">
            <a:noFill/>
            <a:miter lim="800000"/>
            <a:headEnd/>
            <a:tailEnd/>
          </a:ln>
        </p:spPr>
        <p:txBody>
          <a:bodyPr>
            <a:spAutoFit/>
          </a:bodyPr>
          <a:lstStyle/>
          <a:p>
            <a:r>
              <a:rPr lang="en-US" sz="2100" b="1">
                <a:latin typeface="Calibri" pitchFamily="34" charset="0"/>
              </a:rPr>
              <a:t>U.S.A. </a:t>
            </a:r>
            <a:r>
              <a:rPr lang="en-US" sz="2100" b="1">
                <a:latin typeface="Calibri" pitchFamily="34" charset="0"/>
                <a:sym typeface="Wingdings" pitchFamily="2" charset="2"/>
              </a:rPr>
              <a:t> first studies developed by Insurance Companies</a:t>
            </a:r>
            <a:endParaRPr lang="en-US" sz="2100" b="1">
              <a:latin typeface="Calibri" pitchFamily="34" charset="0"/>
            </a:endParaRPr>
          </a:p>
          <a:p>
            <a:endParaRPr lang="en-US" sz="2100">
              <a:latin typeface="Calibri" pitchFamily="34" charset="0"/>
            </a:endParaRPr>
          </a:p>
        </p:txBody>
      </p:sp>
      <p:sp>
        <p:nvSpPr>
          <p:cNvPr id="6153" name="CasellaDiTesto 24"/>
          <p:cNvSpPr txBox="1">
            <a:spLocks noChangeArrowheads="1"/>
          </p:cNvSpPr>
          <p:nvPr/>
        </p:nvSpPr>
        <p:spPr bwMode="auto">
          <a:xfrm>
            <a:off x="1187450" y="2420938"/>
            <a:ext cx="7669213" cy="738187"/>
          </a:xfrm>
          <a:prstGeom prst="rect">
            <a:avLst/>
          </a:prstGeom>
          <a:noFill/>
          <a:ln w="9525">
            <a:noFill/>
            <a:miter lim="800000"/>
            <a:headEnd/>
            <a:tailEnd/>
          </a:ln>
        </p:spPr>
        <p:txBody>
          <a:bodyPr>
            <a:spAutoFit/>
          </a:bodyPr>
          <a:lstStyle/>
          <a:p>
            <a:r>
              <a:rPr lang="en-US" sz="2100" b="1">
                <a:latin typeface="Calibri" pitchFamily="34" charset="0"/>
              </a:rPr>
              <a:t>U.K. &amp; Germany </a:t>
            </a:r>
            <a:r>
              <a:rPr lang="en-US" sz="2100" b="1">
                <a:latin typeface="Calibri" pitchFamily="34" charset="0"/>
                <a:sym typeface="Wingdings" pitchFamily="2" charset="2"/>
              </a:rPr>
              <a:t> diffusion of the Risk Management in Europe</a:t>
            </a:r>
            <a:endParaRPr lang="en-US" sz="2100" b="1">
              <a:latin typeface="Calibri" pitchFamily="34" charset="0"/>
            </a:endParaRPr>
          </a:p>
          <a:p>
            <a:endParaRPr lang="en-US" sz="2100">
              <a:latin typeface="Calibri" pitchFamily="34" charset="0"/>
            </a:endParaRPr>
          </a:p>
        </p:txBody>
      </p:sp>
      <p:sp>
        <p:nvSpPr>
          <p:cNvPr id="6154" name="CasellaDiTesto 25"/>
          <p:cNvSpPr txBox="1">
            <a:spLocks noChangeArrowheads="1"/>
          </p:cNvSpPr>
          <p:nvPr/>
        </p:nvSpPr>
        <p:spPr bwMode="auto">
          <a:xfrm>
            <a:off x="1187450" y="3284538"/>
            <a:ext cx="7669213" cy="415925"/>
          </a:xfrm>
          <a:prstGeom prst="rect">
            <a:avLst/>
          </a:prstGeom>
          <a:noFill/>
          <a:ln w="9525">
            <a:noFill/>
            <a:miter lim="800000"/>
            <a:headEnd/>
            <a:tailEnd/>
          </a:ln>
        </p:spPr>
        <p:txBody>
          <a:bodyPr>
            <a:spAutoFit/>
          </a:bodyPr>
          <a:lstStyle/>
          <a:p>
            <a:r>
              <a:rPr lang="en-US" sz="2100" b="1">
                <a:latin typeface="Calibri" pitchFamily="34" charset="0"/>
              </a:rPr>
              <a:t>The Earliest Corporate Risk Taking Approaches started to be applied</a:t>
            </a:r>
          </a:p>
        </p:txBody>
      </p:sp>
      <p:sp>
        <p:nvSpPr>
          <p:cNvPr id="6155" name="CasellaDiTesto 26"/>
          <p:cNvSpPr txBox="1">
            <a:spLocks noChangeArrowheads="1"/>
          </p:cNvSpPr>
          <p:nvPr/>
        </p:nvSpPr>
        <p:spPr bwMode="auto">
          <a:xfrm>
            <a:off x="1187450" y="4149725"/>
            <a:ext cx="7669213" cy="414338"/>
          </a:xfrm>
          <a:prstGeom prst="rect">
            <a:avLst/>
          </a:prstGeom>
          <a:noFill/>
          <a:ln w="9525">
            <a:noFill/>
            <a:miter lim="800000"/>
            <a:headEnd/>
            <a:tailEnd/>
          </a:ln>
        </p:spPr>
        <p:txBody>
          <a:bodyPr>
            <a:spAutoFit/>
          </a:bodyPr>
          <a:lstStyle/>
          <a:p>
            <a:r>
              <a:rPr lang="en-US" sz="2100" b="1">
                <a:latin typeface="Calibri" pitchFamily="34" charset="0"/>
              </a:rPr>
              <a:t>The first Multi-level models appeared</a:t>
            </a:r>
            <a:r>
              <a:rPr lang="en-US" sz="1600" b="1">
                <a:latin typeface="Calibri" pitchFamily="34" charset="0"/>
              </a:rPr>
              <a:t> </a:t>
            </a:r>
            <a:endParaRPr lang="en-US" sz="2100" b="1">
              <a:latin typeface="Calibri" pitchFamily="34" charset="0"/>
            </a:endParaRPr>
          </a:p>
        </p:txBody>
      </p:sp>
      <p:sp>
        <p:nvSpPr>
          <p:cNvPr id="6156" name="CasellaDiTesto 27"/>
          <p:cNvSpPr txBox="1">
            <a:spLocks noChangeArrowheads="1"/>
          </p:cNvSpPr>
          <p:nvPr/>
        </p:nvSpPr>
        <p:spPr bwMode="auto">
          <a:xfrm>
            <a:off x="1187450" y="5067300"/>
            <a:ext cx="7669213" cy="1060450"/>
          </a:xfrm>
          <a:prstGeom prst="rect">
            <a:avLst/>
          </a:prstGeom>
          <a:noFill/>
          <a:ln w="9525">
            <a:noFill/>
            <a:miter lim="800000"/>
            <a:headEnd/>
            <a:tailEnd/>
          </a:ln>
        </p:spPr>
        <p:txBody>
          <a:bodyPr>
            <a:spAutoFit/>
          </a:bodyPr>
          <a:lstStyle/>
          <a:p>
            <a:r>
              <a:rPr lang="en-US" sz="2100" b="1">
                <a:latin typeface="Calibri" pitchFamily="34" charset="0"/>
              </a:rPr>
              <a:t>ITALY </a:t>
            </a:r>
            <a:r>
              <a:rPr lang="en-US" sz="2100" b="1">
                <a:latin typeface="Calibri" pitchFamily="34" charset="0"/>
                <a:sym typeface="Wingdings" pitchFamily="2" charset="2"/>
              </a:rPr>
              <a:t> the introduction of innovative asset management tools</a:t>
            </a:r>
          </a:p>
          <a:p>
            <a:r>
              <a:rPr lang="en-US" sz="2100" b="1">
                <a:latin typeface="Calibri" pitchFamily="34" charset="0"/>
                <a:sym typeface="Wingdings" pitchFamily="2" charset="2"/>
              </a:rPr>
              <a:t>	(Spin Off, Securitizations, etc…) motivated the interest</a:t>
            </a:r>
            <a:endParaRPr lang="en-US" sz="2100" b="1">
              <a:latin typeface="Calibri" pitchFamily="34" charset="0"/>
            </a:endParaRPr>
          </a:p>
          <a:p>
            <a:endParaRPr lang="en-US" sz="2100">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42875"/>
            <a:ext cx="8229600" cy="1143000"/>
          </a:xfrm>
        </p:spPr>
        <p:txBody>
          <a:bodyPr rtlCol="0">
            <a:normAutofit fontScale="90000"/>
          </a:bodyPr>
          <a:lstStyle/>
          <a:p>
            <a:pPr fontAlgn="auto">
              <a:spcAft>
                <a:spcPts val="0"/>
              </a:spcAft>
              <a:defRPr/>
            </a:pPr>
            <a:r>
              <a:rPr lang="en-US" b="1" dirty="0" smtClean="0"/>
              <a:t>TWO MAIN CHANGES IN THE ITALIAN PROPERTY MANAGEMENT </a:t>
            </a:r>
            <a:endParaRPr lang="en-US" dirty="0"/>
          </a:p>
        </p:txBody>
      </p:sp>
      <p:graphicFrame>
        <p:nvGraphicFramePr>
          <p:cNvPr id="4" name="Diagramma 3"/>
          <p:cNvGraphicFramePr/>
          <p:nvPr/>
        </p:nvGraphicFramePr>
        <p:xfrm>
          <a:off x="1043608" y="2564905"/>
          <a:ext cx="6960096" cy="24482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asellaDiTesto 4"/>
          <p:cNvSpPr txBox="1"/>
          <p:nvPr/>
        </p:nvSpPr>
        <p:spPr>
          <a:xfrm>
            <a:off x="2555875" y="2852738"/>
            <a:ext cx="4032250" cy="708025"/>
          </a:xfrm>
          <a:prstGeom prst="rect">
            <a:avLst/>
          </a:prstGeom>
          <a:noFill/>
        </p:spPr>
        <p:txBody>
          <a:bodyPr>
            <a:spAutoFit/>
          </a:bodyPr>
          <a:lstStyle/>
          <a:p>
            <a:pPr fontAlgn="auto">
              <a:spcBef>
                <a:spcPts val="0"/>
              </a:spcBef>
              <a:spcAft>
                <a:spcPts val="0"/>
              </a:spcAft>
              <a:defRPr/>
            </a:pPr>
            <a:r>
              <a:rPr lang="en-US" sz="2000" b="1" dirty="0">
                <a:solidFill>
                  <a:schemeClr val="tx2">
                    <a:lumMod val="60000"/>
                    <a:lumOff val="40000"/>
                  </a:schemeClr>
                </a:solidFill>
                <a:latin typeface="+mn-lt"/>
                <a:cs typeface="+mn-cs"/>
              </a:rPr>
              <a:t>INTERNATIONAL ACCOUNTING STANDARD </a:t>
            </a:r>
            <a:r>
              <a:rPr lang="en-US" sz="2000" b="1" dirty="0">
                <a:solidFill>
                  <a:schemeClr val="tx2">
                    <a:lumMod val="60000"/>
                    <a:lumOff val="40000"/>
                  </a:schemeClr>
                </a:solidFill>
                <a:latin typeface="+mn-lt"/>
                <a:cs typeface="+mn-cs"/>
              </a:rPr>
              <a:t>N. 16</a:t>
            </a:r>
          </a:p>
        </p:txBody>
      </p:sp>
      <p:sp>
        <p:nvSpPr>
          <p:cNvPr id="6" name="CasellaDiTesto 5"/>
          <p:cNvSpPr txBox="1"/>
          <p:nvPr/>
        </p:nvSpPr>
        <p:spPr>
          <a:xfrm>
            <a:off x="2627313" y="4076700"/>
            <a:ext cx="4321175" cy="708025"/>
          </a:xfrm>
          <a:prstGeom prst="rect">
            <a:avLst/>
          </a:prstGeom>
          <a:noFill/>
        </p:spPr>
        <p:txBody>
          <a:bodyPr>
            <a:spAutoFit/>
          </a:bodyPr>
          <a:lstStyle/>
          <a:p>
            <a:pPr fontAlgn="auto">
              <a:spcBef>
                <a:spcPts val="0"/>
              </a:spcBef>
              <a:spcAft>
                <a:spcPts val="0"/>
              </a:spcAft>
              <a:defRPr/>
            </a:pPr>
            <a:r>
              <a:rPr lang="en-US" sz="2000" b="1" dirty="0">
                <a:solidFill>
                  <a:schemeClr val="tx2">
                    <a:lumMod val="60000"/>
                    <a:lumOff val="40000"/>
                  </a:schemeClr>
                </a:solidFill>
                <a:latin typeface="+mn-lt"/>
                <a:cs typeface="+mn-cs"/>
              </a:rPr>
              <a:t>TECHNOLOGICAL ENHANCING OF BUILDINGS AND PLANTS</a:t>
            </a:r>
            <a:endParaRPr lang="en-US" sz="2000" dirty="0">
              <a:solidFill>
                <a:schemeClr val="tx2">
                  <a:lumMod val="60000"/>
                  <a:lumOff val="40000"/>
                </a:schemeClr>
              </a:solidFill>
              <a:latin typeface="+mn-lt"/>
              <a:cs typeface="+mn-cs"/>
            </a:endParaRPr>
          </a:p>
        </p:txBody>
      </p:sp>
      <p:sp>
        <p:nvSpPr>
          <p:cNvPr id="7" name="CasellaDiTesto 6"/>
          <p:cNvSpPr txBox="1"/>
          <p:nvPr/>
        </p:nvSpPr>
        <p:spPr>
          <a:xfrm>
            <a:off x="179388" y="1628775"/>
            <a:ext cx="8964612" cy="830263"/>
          </a:xfrm>
          <a:prstGeom prst="rect">
            <a:avLst/>
          </a:prstGeom>
          <a:noFill/>
        </p:spPr>
        <p:txBody>
          <a:bodyPr>
            <a:spAutoFit/>
          </a:bodyPr>
          <a:lstStyle/>
          <a:p>
            <a:pPr fontAlgn="auto">
              <a:spcBef>
                <a:spcPts val="0"/>
              </a:spcBef>
              <a:spcAft>
                <a:spcPts val="0"/>
              </a:spcAft>
              <a:defRPr/>
            </a:pPr>
            <a:r>
              <a:rPr lang="en-US" sz="2400" b="1" dirty="0">
                <a:latin typeface="+mn-lt"/>
                <a:cs typeface="+mn-cs"/>
              </a:rPr>
              <a:t>However in Italy the interest in managerial tools useful </a:t>
            </a:r>
            <a:r>
              <a:rPr lang="en-US" sz="2400" b="1" dirty="0">
                <a:solidFill>
                  <a:schemeClr val="tx2">
                    <a:lumMod val="60000"/>
                    <a:lumOff val="40000"/>
                  </a:schemeClr>
                </a:solidFill>
                <a:latin typeface="+mn-lt"/>
                <a:cs typeface="+mn-cs"/>
              </a:rPr>
              <a:t>to monitor, plan, rationalize</a:t>
            </a:r>
            <a:r>
              <a:rPr lang="en-US" sz="2400" b="1" dirty="0">
                <a:latin typeface="+mn-lt"/>
                <a:cs typeface="+mn-cs"/>
              </a:rPr>
              <a:t> the Corporate Real Estate follows two main changes:</a:t>
            </a:r>
            <a:endParaRPr lang="en-US" sz="2400" b="1" dirty="0">
              <a:latin typeface="+mn-lt"/>
              <a:cs typeface="+mn-cs"/>
            </a:endParaRPr>
          </a:p>
        </p:txBody>
      </p:sp>
      <p:sp>
        <p:nvSpPr>
          <p:cNvPr id="8" name="CasellaDiTesto 7"/>
          <p:cNvSpPr txBox="1"/>
          <p:nvPr/>
        </p:nvSpPr>
        <p:spPr>
          <a:xfrm>
            <a:off x="107950" y="4941888"/>
            <a:ext cx="8785225" cy="1568450"/>
          </a:xfrm>
          <a:prstGeom prst="rect">
            <a:avLst/>
          </a:prstGeom>
          <a:noFill/>
        </p:spPr>
        <p:txBody>
          <a:bodyPr>
            <a:spAutoFit/>
          </a:bodyPr>
          <a:lstStyle/>
          <a:p>
            <a:pPr fontAlgn="auto">
              <a:spcBef>
                <a:spcPts val="0"/>
              </a:spcBef>
              <a:spcAft>
                <a:spcPts val="0"/>
              </a:spcAft>
              <a:defRPr/>
            </a:pPr>
            <a:r>
              <a:rPr lang="en-US" sz="2400" b="1" dirty="0">
                <a:latin typeface="+mn-lt"/>
                <a:cs typeface="+mn-cs"/>
              </a:rPr>
              <a:t>Moving from this fact the paper is intended as an operative contribution to </a:t>
            </a:r>
            <a:r>
              <a:rPr lang="en-US" sz="2400" b="1" dirty="0">
                <a:solidFill>
                  <a:schemeClr val="tx2">
                    <a:lumMod val="60000"/>
                    <a:lumOff val="40000"/>
                  </a:schemeClr>
                </a:solidFill>
                <a:latin typeface="+mn-lt"/>
                <a:cs typeface="+mn-cs"/>
              </a:rPr>
              <a:t>a </a:t>
            </a:r>
            <a:r>
              <a:rPr lang="en-US" sz="2400" b="1" u="sng" dirty="0">
                <a:solidFill>
                  <a:schemeClr val="tx2">
                    <a:lumMod val="60000"/>
                    <a:lumOff val="40000"/>
                  </a:schemeClr>
                </a:solidFill>
                <a:latin typeface="+mn-lt"/>
                <a:cs typeface="+mn-cs"/>
              </a:rPr>
              <a:t>synthetic multi-level approach aimed to manage different impairment risks, above all for Companies that need large buildings</a:t>
            </a:r>
            <a:r>
              <a:rPr lang="en-US" sz="2400" b="1" dirty="0">
                <a:solidFill>
                  <a:schemeClr val="tx2">
                    <a:lumMod val="60000"/>
                    <a:lumOff val="40000"/>
                  </a:schemeClr>
                </a:solidFill>
                <a:latin typeface="+mn-lt"/>
                <a:cs typeface="+mn-cs"/>
              </a:rPr>
              <a:t> </a:t>
            </a:r>
            <a:r>
              <a:rPr lang="en-US" sz="2000" dirty="0">
                <a:latin typeface="+mn-lt"/>
                <a:cs typeface="+mn-cs"/>
              </a:rPr>
              <a:t>(Shopping Malls, Expo Districts and other Special Purpose Buildings)</a:t>
            </a:r>
            <a:endParaRPr lang="en-US" sz="2000" dirty="0">
              <a:latin typeface="+mn-lt"/>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ttangolo 18"/>
          <p:cNvSpPr/>
          <p:nvPr/>
        </p:nvSpPr>
        <p:spPr>
          <a:xfrm>
            <a:off x="500063" y="3214688"/>
            <a:ext cx="1714500" cy="3429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0" name="Ovale 19"/>
          <p:cNvSpPr/>
          <p:nvPr/>
        </p:nvSpPr>
        <p:spPr>
          <a:xfrm>
            <a:off x="500063" y="2357438"/>
            <a:ext cx="1714500" cy="171450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7" name="Rettangolo 16"/>
          <p:cNvSpPr/>
          <p:nvPr/>
        </p:nvSpPr>
        <p:spPr>
          <a:xfrm>
            <a:off x="2571750" y="3214688"/>
            <a:ext cx="1714500" cy="3429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6" name="Ovale 15"/>
          <p:cNvSpPr/>
          <p:nvPr/>
        </p:nvSpPr>
        <p:spPr>
          <a:xfrm>
            <a:off x="2571750" y="2357438"/>
            <a:ext cx="1714500" cy="171450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 name="Titolo 1"/>
          <p:cNvSpPr>
            <a:spLocks noGrp="1"/>
          </p:cNvSpPr>
          <p:nvPr>
            <p:ph type="title"/>
          </p:nvPr>
        </p:nvSpPr>
        <p:spPr>
          <a:xfrm>
            <a:off x="457200" y="142875"/>
            <a:ext cx="8229600" cy="1143000"/>
          </a:xfrm>
        </p:spPr>
        <p:txBody>
          <a:bodyPr rtlCol="0">
            <a:normAutofit fontScale="90000"/>
          </a:bodyPr>
          <a:lstStyle/>
          <a:p>
            <a:pPr fontAlgn="auto">
              <a:spcAft>
                <a:spcPts val="0"/>
              </a:spcAft>
              <a:defRPr/>
            </a:pPr>
            <a:r>
              <a:rPr lang="en-US" b="1" dirty="0" smtClean="0"/>
              <a:t>TWO MAIN CHANGES IN THE ITALIAN PROPERTY MANAGEMENT </a:t>
            </a:r>
            <a:endParaRPr lang="en-US" dirty="0"/>
          </a:p>
        </p:txBody>
      </p:sp>
      <p:grpSp>
        <p:nvGrpSpPr>
          <p:cNvPr id="8199" name="Gruppo 3"/>
          <p:cNvGrpSpPr>
            <a:grpSpLocks/>
          </p:cNvGrpSpPr>
          <p:nvPr/>
        </p:nvGrpSpPr>
        <p:grpSpPr bwMode="auto">
          <a:xfrm>
            <a:off x="285750" y="1643063"/>
            <a:ext cx="642938" cy="642937"/>
            <a:chOff x="72009" y="173524"/>
            <a:chExt cx="1103564" cy="742554"/>
          </a:xfrm>
        </p:grpSpPr>
        <p:sp>
          <p:nvSpPr>
            <p:cNvPr id="5" name="Rettangolo arrotondato 4"/>
            <p:cNvSpPr/>
            <p:nvPr/>
          </p:nvSpPr>
          <p:spPr>
            <a:xfrm>
              <a:off x="72009" y="173524"/>
              <a:ext cx="1103564" cy="74255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ettangolo 5"/>
            <p:cNvSpPr/>
            <p:nvPr/>
          </p:nvSpPr>
          <p:spPr>
            <a:xfrm>
              <a:off x="107433" y="210193"/>
              <a:ext cx="1032716" cy="669215"/>
            </a:xfrm>
            <a:prstGeom prst="rect">
              <a:avLst/>
            </a:prstGeom>
          </p:spPr>
          <p:style>
            <a:lnRef idx="0">
              <a:scrgbClr r="0" g="0" b="0"/>
            </a:lnRef>
            <a:fillRef idx="0">
              <a:scrgbClr r="0" g="0" b="0"/>
            </a:fillRef>
            <a:effectRef idx="0">
              <a:scrgbClr r="0" g="0" b="0"/>
            </a:effectRef>
            <a:fontRef idx="minor">
              <a:schemeClr val="lt1"/>
            </a:fontRef>
          </p:style>
          <p:txBody>
            <a:bodyPr lIns="133350" tIns="66675" rIns="133350" bIns="66675" spcCol="1270" anchor="ctr"/>
            <a:lstStyle/>
            <a:p>
              <a:pPr algn="ctr" defTabSz="1555750" fontAlgn="auto">
                <a:lnSpc>
                  <a:spcPct val="90000"/>
                </a:lnSpc>
                <a:spcAft>
                  <a:spcPct val="35000"/>
                </a:spcAft>
                <a:defRPr/>
              </a:pPr>
              <a:r>
                <a:rPr lang="en-US" sz="3500" dirty="0"/>
                <a:t>1</a:t>
              </a:r>
              <a:endParaRPr lang="en-US" sz="3500" dirty="0"/>
            </a:p>
          </p:txBody>
        </p:sp>
      </p:grpSp>
      <p:sp>
        <p:nvSpPr>
          <p:cNvPr id="7" name="Rettangolo 6"/>
          <p:cNvSpPr/>
          <p:nvPr/>
        </p:nvSpPr>
        <p:spPr>
          <a:xfrm>
            <a:off x="1000125" y="1714500"/>
            <a:ext cx="7858125" cy="50006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8201" name="CasellaDiTesto 7"/>
          <p:cNvSpPr txBox="1">
            <a:spLocks noChangeArrowheads="1"/>
          </p:cNvSpPr>
          <p:nvPr/>
        </p:nvSpPr>
        <p:spPr bwMode="auto">
          <a:xfrm>
            <a:off x="1071563" y="1785938"/>
            <a:ext cx="8001000" cy="369887"/>
          </a:xfrm>
          <a:prstGeom prst="rect">
            <a:avLst/>
          </a:prstGeom>
          <a:noFill/>
          <a:ln w="9525">
            <a:noFill/>
            <a:miter lim="800000"/>
            <a:headEnd/>
            <a:tailEnd/>
          </a:ln>
        </p:spPr>
        <p:txBody>
          <a:bodyPr>
            <a:spAutoFit/>
          </a:bodyPr>
          <a:lstStyle/>
          <a:p>
            <a:r>
              <a:rPr lang="it-IT" b="1">
                <a:latin typeface="Calibri" pitchFamily="34" charset="0"/>
              </a:rPr>
              <a:t>THE IAS 16 ENFORCEMENT (2003) AND IMPACT ON CORPORATE PROPERTIES</a:t>
            </a:r>
            <a:endParaRPr lang="en-GB" b="1">
              <a:latin typeface="Calibri" pitchFamily="34" charset="0"/>
            </a:endParaRPr>
          </a:p>
        </p:txBody>
      </p:sp>
      <p:sp>
        <p:nvSpPr>
          <p:cNvPr id="9" name="Ovale 8"/>
          <p:cNvSpPr/>
          <p:nvPr/>
        </p:nvSpPr>
        <p:spPr>
          <a:xfrm>
            <a:off x="500063" y="3000375"/>
            <a:ext cx="1714500" cy="171450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0" name="Ovale 9"/>
          <p:cNvSpPr/>
          <p:nvPr/>
        </p:nvSpPr>
        <p:spPr>
          <a:xfrm>
            <a:off x="500063" y="4786313"/>
            <a:ext cx="1714500" cy="171450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2" name="Ovale 11"/>
          <p:cNvSpPr/>
          <p:nvPr/>
        </p:nvSpPr>
        <p:spPr>
          <a:xfrm>
            <a:off x="2571750" y="4786313"/>
            <a:ext cx="1714500" cy="17145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3" name="Freccia a destra 12"/>
          <p:cNvSpPr/>
          <p:nvPr/>
        </p:nvSpPr>
        <p:spPr>
          <a:xfrm>
            <a:off x="2143125" y="3714750"/>
            <a:ext cx="357188" cy="285750"/>
          </a:xfrm>
          <a:prstGeom prs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4" name="Freccia a destra 13"/>
          <p:cNvSpPr/>
          <p:nvPr/>
        </p:nvSpPr>
        <p:spPr>
          <a:xfrm>
            <a:off x="2143125" y="5500688"/>
            <a:ext cx="357188" cy="285750"/>
          </a:xfrm>
          <a:prstGeom prs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8207" name="CasellaDiTesto 14"/>
          <p:cNvSpPr txBox="1">
            <a:spLocks noChangeArrowheads="1"/>
          </p:cNvSpPr>
          <p:nvPr/>
        </p:nvSpPr>
        <p:spPr bwMode="auto">
          <a:xfrm>
            <a:off x="571500" y="3362325"/>
            <a:ext cx="1571625" cy="923925"/>
          </a:xfrm>
          <a:prstGeom prst="rect">
            <a:avLst/>
          </a:prstGeom>
          <a:noFill/>
          <a:ln w="9525">
            <a:noFill/>
            <a:miter lim="800000"/>
            <a:headEnd/>
            <a:tailEnd/>
          </a:ln>
        </p:spPr>
        <p:txBody>
          <a:bodyPr>
            <a:spAutoFit/>
          </a:bodyPr>
          <a:lstStyle/>
          <a:p>
            <a:pPr algn="ctr"/>
            <a:r>
              <a:rPr lang="it-IT">
                <a:solidFill>
                  <a:schemeClr val="bg1"/>
                </a:solidFill>
                <a:latin typeface="Calibri" pitchFamily="34" charset="0"/>
              </a:rPr>
              <a:t>HISTORIC COST CONCEPT</a:t>
            </a:r>
            <a:endParaRPr lang="en-GB">
              <a:solidFill>
                <a:schemeClr val="bg1"/>
              </a:solidFill>
              <a:latin typeface="Calibri" pitchFamily="34" charset="0"/>
            </a:endParaRPr>
          </a:p>
        </p:txBody>
      </p:sp>
      <p:sp>
        <p:nvSpPr>
          <p:cNvPr id="11" name="Ovale 10"/>
          <p:cNvSpPr/>
          <p:nvPr/>
        </p:nvSpPr>
        <p:spPr>
          <a:xfrm>
            <a:off x="2571750" y="3000375"/>
            <a:ext cx="1714500" cy="17145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8" name="CasellaDiTesto 17"/>
          <p:cNvSpPr txBox="1"/>
          <p:nvPr/>
        </p:nvSpPr>
        <p:spPr>
          <a:xfrm>
            <a:off x="2428875" y="2354263"/>
            <a:ext cx="2000250" cy="692150"/>
          </a:xfrm>
          <a:prstGeom prst="rect">
            <a:avLst/>
          </a:prstGeom>
          <a:noFill/>
        </p:spPr>
        <p:txBody>
          <a:bodyPr>
            <a:spAutoFit/>
          </a:bodyPr>
          <a:lstStyle/>
          <a:p>
            <a:pPr algn="ctr" fontAlgn="auto">
              <a:spcBef>
                <a:spcPts val="0"/>
              </a:spcBef>
              <a:spcAft>
                <a:spcPts val="0"/>
              </a:spcAft>
              <a:defRPr/>
            </a:pPr>
            <a:r>
              <a:rPr lang="it-IT" b="1" dirty="0">
                <a:latin typeface="+mn-lt"/>
                <a:cs typeface="+mn-cs"/>
              </a:rPr>
              <a:t>IAS 16</a:t>
            </a:r>
          </a:p>
          <a:p>
            <a:pPr algn="ctr" fontAlgn="auto">
              <a:spcBef>
                <a:spcPts val="0"/>
              </a:spcBef>
              <a:spcAft>
                <a:spcPts val="0"/>
              </a:spcAft>
              <a:defRPr/>
            </a:pPr>
            <a:r>
              <a:rPr lang="it-IT" sz="1050" i="1" dirty="0" err="1">
                <a:latin typeface="+mn-lt"/>
                <a:cs typeface="+mn-cs"/>
              </a:rPr>
              <a:t>Buildings</a:t>
            </a:r>
            <a:r>
              <a:rPr lang="it-IT" sz="1050" i="1" dirty="0">
                <a:latin typeface="+mn-lt"/>
                <a:cs typeface="+mn-cs"/>
              </a:rPr>
              <a:t>, </a:t>
            </a:r>
            <a:r>
              <a:rPr lang="it-IT" sz="1050" i="1" dirty="0" err="1">
                <a:latin typeface="+mn-lt"/>
                <a:cs typeface="+mn-cs"/>
              </a:rPr>
              <a:t>Plants</a:t>
            </a:r>
            <a:r>
              <a:rPr lang="it-IT" sz="1050" i="1" dirty="0">
                <a:latin typeface="+mn-lt"/>
                <a:cs typeface="+mn-cs"/>
              </a:rPr>
              <a:t> </a:t>
            </a:r>
          </a:p>
          <a:p>
            <a:pPr algn="ctr" fontAlgn="auto">
              <a:spcBef>
                <a:spcPts val="0"/>
              </a:spcBef>
              <a:spcAft>
                <a:spcPts val="0"/>
              </a:spcAft>
              <a:defRPr/>
            </a:pPr>
            <a:r>
              <a:rPr lang="it-IT" sz="1050" i="1" dirty="0">
                <a:latin typeface="+mn-lt"/>
                <a:cs typeface="+mn-cs"/>
              </a:rPr>
              <a:t>and </a:t>
            </a:r>
            <a:r>
              <a:rPr lang="it-IT" sz="1050" i="1" dirty="0" err="1">
                <a:latin typeface="+mn-lt"/>
                <a:cs typeface="+mn-cs"/>
              </a:rPr>
              <a:t>Equipments</a:t>
            </a:r>
            <a:endParaRPr lang="en-GB" sz="1050" i="1" dirty="0">
              <a:latin typeface="+mn-lt"/>
              <a:cs typeface="+mn-cs"/>
            </a:endParaRPr>
          </a:p>
        </p:txBody>
      </p:sp>
      <p:sp>
        <p:nvSpPr>
          <p:cNvPr id="8210" name="CasellaDiTesto 20"/>
          <p:cNvSpPr txBox="1">
            <a:spLocks noChangeArrowheads="1"/>
          </p:cNvSpPr>
          <p:nvPr/>
        </p:nvSpPr>
        <p:spPr bwMode="auto">
          <a:xfrm>
            <a:off x="357188" y="2357438"/>
            <a:ext cx="2000250" cy="646112"/>
          </a:xfrm>
          <a:prstGeom prst="rect">
            <a:avLst/>
          </a:prstGeom>
          <a:noFill/>
          <a:ln w="9525">
            <a:noFill/>
            <a:miter lim="800000"/>
            <a:headEnd/>
            <a:tailEnd/>
          </a:ln>
        </p:spPr>
        <p:txBody>
          <a:bodyPr>
            <a:spAutoFit/>
          </a:bodyPr>
          <a:lstStyle/>
          <a:p>
            <a:pPr algn="ctr"/>
            <a:r>
              <a:rPr lang="it-IT" sz="1200" b="1">
                <a:latin typeface="Calibri" pitchFamily="34" charset="0"/>
              </a:rPr>
              <a:t>THE ITALIAN </a:t>
            </a:r>
          </a:p>
          <a:p>
            <a:pPr algn="ctr"/>
            <a:r>
              <a:rPr lang="it-IT" sz="1200" b="1">
                <a:latin typeface="Calibri" pitchFamily="34" charset="0"/>
              </a:rPr>
              <a:t>TRADITIONAL </a:t>
            </a:r>
          </a:p>
          <a:p>
            <a:pPr algn="ctr"/>
            <a:r>
              <a:rPr lang="it-IT" sz="1200" b="1">
                <a:latin typeface="Calibri" pitchFamily="34" charset="0"/>
              </a:rPr>
              <a:t>ACCOUNTING CRITERIA</a:t>
            </a:r>
            <a:endParaRPr lang="en-GB" sz="1200" b="1" i="1">
              <a:latin typeface="Calibri" pitchFamily="34" charset="0"/>
            </a:endParaRPr>
          </a:p>
        </p:txBody>
      </p:sp>
      <p:sp>
        <p:nvSpPr>
          <p:cNvPr id="8211" name="CasellaDiTesto 22"/>
          <p:cNvSpPr txBox="1">
            <a:spLocks noChangeArrowheads="1"/>
          </p:cNvSpPr>
          <p:nvPr/>
        </p:nvSpPr>
        <p:spPr bwMode="auto">
          <a:xfrm>
            <a:off x="2643188" y="3497263"/>
            <a:ext cx="1571625" cy="646112"/>
          </a:xfrm>
          <a:prstGeom prst="rect">
            <a:avLst/>
          </a:prstGeom>
          <a:noFill/>
          <a:ln w="9525">
            <a:noFill/>
            <a:miter lim="800000"/>
            <a:headEnd/>
            <a:tailEnd/>
          </a:ln>
        </p:spPr>
        <p:txBody>
          <a:bodyPr>
            <a:spAutoFit/>
          </a:bodyPr>
          <a:lstStyle/>
          <a:p>
            <a:pPr algn="ctr"/>
            <a:r>
              <a:rPr lang="it-IT" b="1">
                <a:solidFill>
                  <a:schemeClr val="bg1"/>
                </a:solidFill>
                <a:latin typeface="Calibri" pitchFamily="34" charset="0"/>
              </a:rPr>
              <a:t>FAIR VALUE OPTION</a:t>
            </a:r>
            <a:endParaRPr lang="en-GB" b="1">
              <a:solidFill>
                <a:schemeClr val="bg1"/>
              </a:solidFill>
              <a:latin typeface="Calibri" pitchFamily="34" charset="0"/>
            </a:endParaRPr>
          </a:p>
        </p:txBody>
      </p:sp>
      <p:sp>
        <p:nvSpPr>
          <p:cNvPr id="8212" name="CasellaDiTesto 23"/>
          <p:cNvSpPr txBox="1">
            <a:spLocks noChangeArrowheads="1"/>
          </p:cNvSpPr>
          <p:nvPr/>
        </p:nvSpPr>
        <p:spPr bwMode="auto">
          <a:xfrm>
            <a:off x="571500" y="5086350"/>
            <a:ext cx="1571625" cy="1200150"/>
          </a:xfrm>
          <a:prstGeom prst="rect">
            <a:avLst/>
          </a:prstGeom>
          <a:noFill/>
          <a:ln w="9525">
            <a:noFill/>
            <a:miter lim="800000"/>
            <a:headEnd/>
            <a:tailEnd/>
          </a:ln>
        </p:spPr>
        <p:txBody>
          <a:bodyPr>
            <a:spAutoFit/>
          </a:bodyPr>
          <a:lstStyle/>
          <a:p>
            <a:pPr algn="ctr"/>
            <a:r>
              <a:rPr lang="it-IT">
                <a:solidFill>
                  <a:schemeClr val="bg1"/>
                </a:solidFill>
                <a:latin typeface="Calibri" pitchFamily="34" charset="0"/>
              </a:rPr>
              <a:t>DEPRECIATION OF BUILDING AND LAND AS A WHOLE</a:t>
            </a:r>
            <a:endParaRPr lang="en-GB">
              <a:solidFill>
                <a:schemeClr val="bg1"/>
              </a:solidFill>
              <a:latin typeface="Calibri" pitchFamily="34" charset="0"/>
            </a:endParaRPr>
          </a:p>
        </p:txBody>
      </p:sp>
      <p:sp>
        <p:nvSpPr>
          <p:cNvPr id="8213" name="CasellaDiTesto 24"/>
          <p:cNvSpPr txBox="1">
            <a:spLocks noChangeArrowheads="1"/>
          </p:cNvSpPr>
          <p:nvPr/>
        </p:nvSpPr>
        <p:spPr bwMode="auto">
          <a:xfrm>
            <a:off x="2643188" y="5357813"/>
            <a:ext cx="1571625" cy="646112"/>
          </a:xfrm>
          <a:prstGeom prst="rect">
            <a:avLst/>
          </a:prstGeom>
          <a:noFill/>
          <a:ln w="9525">
            <a:noFill/>
            <a:miter lim="800000"/>
            <a:headEnd/>
            <a:tailEnd/>
          </a:ln>
        </p:spPr>
        <p:txBody>
          <a:bodyPr>
            <a:spAutoFit/>
          </a:bodyPr>
          <a:lstStyle/>
          <a:p>
            <a:pPr algn="ctr"/>
            <a:r>
              <a:rPr lang="it-IT" b="1">
                <a:solidFill>
                  <a:schemeClr val="bg1"/>
                </a:solidFill>
                <a:latin typeface="Calibri" pitchFamily="34" charset="0"/>
              </a:rPr>
              <a:t>COMPONENT APPROACH</a:t>
            </a:r>
            <a:endParaRPr lang="en-GB" b="1">
              <a:solidFill>
                <a:schemeClr val="bg1"/>
              </a:solidFill>
              <a:latin typeface="Calibri" pitchFamily="34" charset="0"/>
            </a:endParaRPr>
          </a:p>
        </p:txBody>
      </p:sp>
      <p:sp>
        <p:nvSpPr>
          <p:cNvPr id="26" name="CasellaDiTesto 25"/>
          <p:cNvSpPr txBox="1"/>
          <p:nvPr/>
        </p:nvSpPr>
        <p:spPr>
          <a:xfrm>
            <a:off x="4786313" y="2571750"/>
            <a:ext cx="2928937" cy="369888"/>
          </a:xfrm>
          <a:prstGeom prst="rect">
            <a:avLst/>
          </a:prstGeom>
          <a:noFill/>
        </p:spPr>
        <p:txBody>
          <a:bodyPr>
            <a:spAutoFit/>
          </a:bodyPr>
          <a:lstStyle/>
          <a:p>
            <a:pPr fontAlgn="auto">
              <a:spcBef>
                <a:spcPts val="0"/>
              </a:spcBef>
              <a:spcAft>
                <a:spcPts val="0"/>
              </a:spcAft>
              <a:defRPr/>
            </a:pPr>
            <a:r>
              <a:rPr lang="it-IT" b="1" dirty="0">
                <a:solidFill>
                  <a:schemeClr val="tx2">
                    <a:lumMod val="60000"/>
                    <a:lumOff val="40000"/>
                  </a:schemeClr>
                </a:solidFill>
                <a:latin typeface="+mn-lt"/>
                <a:cs typeface="+mn-cs"/>
              </a:rPr>
              <a:t>MAIN FALL OUTS</a:t>
            </a:r>
            <a:endParaRPr lang="en-GB" b="1" dirty="0">
              <a:solidFill>
                <a:schemeClr val="tx2">
                  <a:lumMod val="60000"/>
                  <a:lumOff val="40000"/>
                </a:schemeClr>
              </a:solidFill>
              <a:latin typeface="+mn-lt"/>
              <a:cs typeface="+mn-cs"/>
            </a:endParaRPr>
          </a:p>
        </p:txBody>
      </p:sp>
      <p:sp>
        <p:nvSpPr>
          <p:cNvPr id="8215" name="CasellaDiTesto 27"/>
          <p:cNvSpPr txBox="1">
            <a:spLocks noChangeArrowheads="1"/>
          </p:cNvSpPr>
          <p:nvPr/>
        </p:nvSpPr>
        <p:spPr bwMode="auto">
          <a:xfrm>
            <a:off x="785813" y="4254500"/>
            <a:ext cx="1285875" cy="246063"/>
          </a:xfrm>
          <a:prstGeom prst="rect">
            <a:avLst/>
          </a:prstGeom>
          <a:noFill/>
          <a:ln w="9525">
            <a:noFill/>
            <a:miter lim="800000"/>
            <a:headEnd/>
            <a:tailEnd/>
          </a:ln>
        </p:spPr>
        <p:txBody>
          <a:bodyPr>
            <a:spAutoFit/>
          </a:bodyPr>
          <a:lstStyle/>
          <a:p>
            <a:r>
              <a:rPr lang="it-IT" sz="1000" b="1">
                <a:latin typeface="Calibri" pitchFamily="34" charset="0"/>
              </a:rPr>
              <a:t>PURCHISING COST</a:t>
            </a:r>
            <a:endParaRPr lang="en-GB" sz="1000" b="1">
              <a:latin typeface="Calibri" pitchFamily="34" charset="0"/>
            </a:endParaRPr>
          </a:p>
        </p:txBody>
      </p:sp>
      <p:sp>
        <p:nvSpPr>
          <p:cNvPr id="8216" name="CasellaDiTesto 28"/>
          <p:cNvSpPr txBox="1">
            <a:spLocks noChangeArrowheads="1"/>
          </p:cNvSpPr>
          <p:nvPr/>
        </p:nvSpPr>
        <p:spPr bwMode="auto">
          <a:xfrm>
            <a:off x="2786063" y="4254500"/>
            <a:ext cx="1285875" cy="246063"/>
          </a:xfrm>
          <a:prstGeom prst="rect">
            <a:avLst/>
          </a:prstGeom>
          <a:noFill/>
          <a:ln w="9525">
            <a:noFill/>
            <a:miter lim="800000"/>
            <a:headEnd/>
            <a:tailEnd/>
          </a:ln>
        </p:spPr>
        <p:txBody>
          <a:bodyPr>
            <a:spAutoFit/>
          </a:bodyPr>
          <a:lstStyle/>
          <a:p>
            <a:pPr algn="ctr"/>
            <a:r>
              <a:rPr lang="it-IT" sz="1000" b="1">
                <a:latin typeface="Calibri" pitchFamily="34" charset="0"/>
              </a:rPr>
              <a:t>MARKET VALUE</a:t>
            </a:r>
            <a:endParaRPr lang="en-GB" sz="1000" b="1">
              <a:latin typeface="Calibri" pitchFamily="34" charset="0"/>
            </a:endParaRPr>
          </a:p>
        </p:txBody>
      </p:sp>
      <p:sp>
        <p:nvSpPr>
          <p:cNvPr id="8217" name="CasellaDiTesto 29"/>
          <p:cNvSpPr txBox="1">
            <a:spLocks noChangeArrowheads="1"/>
          </p:cNvSpPr>
          <p:nvPr/>
        </p:nvSpPr>
        <p:spPr bwMode="auto">
          <a:xfrm>
            <a:off x="2714625" y="5929313"/>
            <a:ext cx="1428750" cy="554037"/>
          </a:xfrm>
          <a:prstGeom prst="rect">
            <a:avLst/>
          </a:prstGeom>
          <a:noFill/>
          <a:ln w="9525">
            <a:noFill/>
            <a:miter lim="800000"/>
            <a:headEnd/>
            <a:tailEnd/>
          </a:ln>
        </p:spPr>
        <p:txBody>
          <a:bodyPr>
            <a:spAutoFit/>
          </a:bodyPr>
          <a:lstStyle/>
          <a:p>
            <a:pPr algn="ctr"/>
            <a:r>
              <a:rPr lang="it-IT" sz="1000" b="1">
                <a:latin typeface="Calibri" pitchFamily="34" charset="0"/>
              </a:rPr>
              <a:t>DEPRECIATION ALLOWED ONLY FOR BUILDINGS</a:t>
            </a:r>
            <a:endParaRPr lang="en-GB" sz="1000" b="1">
              <a:latin typeface="Calibri" pitchFamily="34" charset="0"/>
            </a:endParaRPr>
          </a:p>
        </p:txBody>
      </p:sp>
      <p:sp>
        <p:nvSpPr>
          <p:cNvPr id="31" name="Freccia a destra 30"/>
          <p:cNvSpPr/>
          <p:nvPr/>
        </p:nvSpPr>
        <p:spPr>
          <a:xfrm>
            <a:off x="4214813" y="3714750"/>
            <a:ext cx="357187" cy="28575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2" name="Freccia a destra 31"/>
          <p:cNvSpPr/>
          <p:nvPr/>
        </p:nvSpPr>
        <p:spPr>
          <a:xfrm>
            <a:off x="4214813" y="5500688"/>
            <a:ext cx="357187" cy="28575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4" name="Rettangolo arrotondato 33"/>
          <p:cNvSpPr/>
          <p:nvPr/>
        </p:nvSpPr>
        <p:spPr>
          <a:xfrm>
            <a:off x="4643438" y="3571875"/>
            <a:ext cx="1928812" cy="571500"/>
          </a:xfrm>
          <a:prstGeom prst="round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solidFill>
                <a:schemeClr val="tx2">
                  <a:lumMod val="60000"/>
                  <a:lumOff val="40000"/>
                </a:schemeClr>
              </a:solidFill>
            </a:endParaRPr>
          </a:p>
        </p:txBody>
      </p:sp>
      <p:sp>
        <p:nvSpPr>
          <p:cNvPr id="35" name="CasellaDiTesto 34"/>
          <p:cNvSpPr txBox="1"/>
          <p:nvPr/>
        </p:nvSpPr>
        <p:spPr>
          <a:xfrm>
            <a:off x="4643438" y="3643313"/>
            <a:ext cx="1928812" cy="369887"/>
          </a:xfrm>
          <a:prstGeom prst="rect">
            <a:avLst/>
          </a:prstGeom>
          <a:noFill/>
        </p:spPr>
        <p:txBody>
          <a:bodyPr>
            <a:spAutoFit/>
          </a:bodyPr>
          <a:lstStyle/>
          <a:p>
            <a:pPr algn="ctr" fontAlgn="auto">
              <a:spcBef>
                <a:spcPts val="0"/>
              </a:spcBef>
              <a:spcAft>
                <a:spcPts val="0"/>
              </a:spcAft>
              <a:defRPr/>
            </a:pPr>
            <a:r>
              <a:rPr lang="it-IT" dirty="0">
                <a:latin typeface="+mn-lt"/>
                <a:cs typeface="+mn-cs"/>
              </a:rPr>
              <a:t>BOOK VALUE </a:t>
            </a:r>
            <a:r>
              <a:rPr lang="it-IT" sz="1000" b="1" dirty="0">
                <a:solidFill>
                  <a:schemeClr val="tx2">
                    <a:lumMod val="60000"/>
                    <a:lumOff val="40000"/>
                  </a:schemeClr>
                </a:solidFill>
                <a:latin typeface="+mn-lt"/>
                <a:cs typeface="+mn-cs"/>
              </a:rPr>
              <a:t>                       </a:t>
            </a:r>
            <a:endParaRPr lang="en-GB" sz="1000" b="1" dirty="0">
              <a:solidFill>
                <a:schemeClr val="tx2">
                  <a:lumMod val="60000"/>
                  <a:lumOff val="40000"/>
                </a:schemeClr>
              </a:solidFill>
              <a:latin typeface="+mn-lt"/>
              <a:cs typeface="+mn-cs"/>
            </a:endParaRPr>
          </a:p>
        </p:txBody>
      </p:sp>
      <p:sp>
        <p:nvSpPr>
          <p:cNvPr id="36" name="Rettangolo arrotondato 35"/>
          <p:cNvSpPr/>
          <p:nvPr/>
        </p:nvSpPr>
        <p:spPr>
          <a:xfrm>
            <a:off x="4643438" y="5286375"/>
            <a:ext cx="2000250" cy="571500"/>
          </a:xfrm>
          <a:prstGeom prst="round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7" name="CasellaDiTesto 36"/>
          <p:cNvSpPr txBox="1"/>
          <p:nvPr/>
        </p:nvSpPr>
        <p:spPr>
          <a:xfrm>
            <a:off x="4643438" y="5286375"/>
            <a:ext cx="2000250" cy="492125"/>
          </a:xfrm>
          <a:prstGeom prst="rect">
            <a:avLst/>
          </a:prstGeom>
          <a:noFill/>
        </p:spPr>
        <p:txBody>
          <a:bodyPr>
            <a:spAutoFit/>
          </a:bodyPr>
          <a:lstStyle/>
          <a:p>
            <a:pPr algn="ctr" fontAlgn="auto">
              <a:spcBef>
                <a:spcPts val="0"/>
              </a:spcBef>
              <a:spcAft>
                <a:spcPts val="0"/>
              </a:spcAft>
              <a:defRPr/>
            </a:pPr>
            <a:r>
              <a:rPr lang="it-IT" sz="1600" dirty="0">
                <a:latin typeface="+mn-lt"/>
                <a:cs typeface="+mn-cs"/>
              </a:rPr>
              <a:t>DEPRECIATION RATE</a:t>
            </a:r>
          </a:p>
          <a:p>
            <a:pPr algn="ctr" fontAlgn="auto">
              <a:spcBef>
                <a:spcPts val="0"/>
              </a:spcBef>
              <a:spcAft>
                <a:spcPts val="0"/>
              </a:spcAft>
              <a:defRPr/>
            </a:pPr>
            <a:r>
              <a:rPr lang="it-IT" sz="1000" b="1" dirty="0">
                <a:solidFill>
                  <a:schemeClr val="tx2">
                    <a:lumMod val="60000"/>
                    <a:lumOff val="40000"/>
                  </a:schemeClr>
                </a:solidFill>
                <a:latin typeface="+mn-lt"/>
                <a:cs typeface="+mn-cs"/>
              </a:rPr>
              <a:t>REDUCTION</a:t>
            </a:r>
            <a:endParaRPr lang="en-GB" sz="1000" b="1" dirty="0">
              <a:solidFill>
                <a:schemeClr val="tx2">
                  <a:lumMod val="60000"/>
                  <a:lumOff val="40000"/>
                </a:schemeClr>
              </a:solidFill>
              <a:latin typeface="+mn-lt"/>
              <a:cs typeface="+mn-cs"/>
            </a:endParaRPr>
          </a:p>
        </p:txBody>
      </p:sp>
      <p:cxnSp>
        <p:nvCxnSpPr>
          <p:cNvPr id="39" name="Connettore 1 38"/>
          <p:cNvCxnSpPr/>
          <p:nvPr/>
        </p:nvCxnSpPr>
        <p:spPr>
          <a:xfrm rot="5400000">
            <a:off x="5715000" y="4714875"/>
            <a:ext cx="1143000" cy="0"/>
          </a:xfrm>
          <a:prstGeom prst="lin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41" name="Freccia a destra 40"/>
          <p:cNvSpPr/>
          <p:nvPr/>
        </p:nvSpPr>
        <p:spPr>
          <a:xfrm>
            <a:off x="6286500" y="4572000"/>
            <a:ext cx="357188" cy="28575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42" name="Rettangolo arrotondato 41"/>
          <p:cNvSpPr/>
          <p:nvPr/>
        </p:nvSpPr>
        <p:spPr>
          <a:xfrm>
            <a:off x="6715125" y="4429125"/>
            <a:ext cx="1928813" cy="571500"/>
          </a:xfrm>
          <a:prstGeom prst="round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solidFill>
                <a:schemeClr val="tx2">
                  <a:lumMod val="60000"/>
                  <a:lumOff val="40000"/>
                </a:schemeClr>
              </a:solidFill>
            </a:endParaRPr>
          </a:p>
        </p:txBody>
      </p:sp>
      <p:sp>
        <p:nvSpPr>
          <p:cNvPr id="44" name="CasellaDiTesto 43"/>
          <p:cNvSpPr txBox="1"/>
          <p:nvPr/>
        </p:nvSpPr>
        <p:spPr>
          <a:xfrm>
            <a:off x="6715125" y="4429125"/>
            <a:ext cx="1928813" cy="523875"/>
          </a:xfrm>
          <a:prstGeom prst="rect">
            <a:avLst/>
          </a:prstGeom>
          <a:noFill/>
        </p:spPr>
        <p:txBody>
          <a:bodyPr>
            <a:spAutoFit/>
          </a:bodyPr>
          <a:lstStyle/>
          <a:p>
            <a:pPr algn="ctr" fontAlgn="auto">
              <a:spcBef>
                <a:spcPts val="0"/>
              </a:spcBef>
              <a:spcAft>
                <a:spcPts val="0"/>
              </a:spcAft>
              <a:defRPr/>
            </a:pPr>
            <a:r>
              <a:rPr lang="it-IT" sz="1400" b="1" dirty="0">
                <a:latin typeface="+mn-lt"/>
                <a:cs typeface="+mn-cs"/>
              </a:rPr>
              <a:t>THE NET PROFIT EXPOSURE TO TAX</a:t>
            </a:r>
            <a:endParaRPr lang="en-GB" sz="1400" b="1" dirty="0">
              <a:solidFill>
                <a:schemeClr val="tx2">
                  <a:lumMod val="60000"/>
                  <a:lumOff val="40000"/>
                </a:schemeClr>
              </a:solidFill>
              <a:latin typeface="+mn-lt"/>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42875"/>
            <a:ext cx="8229600" cy="1143000"/>
          </a:xfrm>
        </p:spPr>
        <p:txBody>
          <a:bodyPr rtlCol="0">
            <a:normAutofit fontScale="90000"/>
          </a:bodyPr>
          <a:lstStyle/>
          <a:p>
            <a:pPr fontAlgn="auto">
              <a:spcAft>
                <a:spcPts val="0"/>
              </a:spcAft>
              <a:defRPr/>
            </a:pPr>
            <a:r>
              <a:rPr lang="en-US" b="1" dirty="0" smtClean="0"/>
              <a:t>TWO MAIN CHANGES IN THE ITALIAN PROPERTY MANAGEMENT </a:t>
            </a:r>
            <a:endParaRPr lang="en-US" dirty="0"/>
          </a:p>
        </p:txBody>
      </p:sp>
      <p:grpSp>
        <p:nvGrpSpPr>
          <p:cNvPr id="9219" name="Gruppo 3"/>
          <p:cNvGrpSpPr>
            <a:grpSpLocks/>
          </p:cNvGrpSpPr>
          <p:nvPr/>
        </p:nvGrpSpPr>
        <p:grpSpPr bwMode="auto">
          <a:xfrm>
            <a:off x="285750" y="1643063"/>
            <a:ext cx="642938" cy="642937"/>
            <a:chOff x="72009" y="173524"/>
            <a:chExt cx="1103564" cy="742554"/>
          </a:xfrm>
        </p:grpSpPr>
        <p:sp>
          <p:nvSpPr>
            <p:cNvPr id="5" name="Rettangolo arrotondato 4"/>
            <p:cNvSpPr/>
            <p:nvPr/>
          </p:nvSpPr>
          <p:spPr>
            <a:xfrm>
              <a:off x="72009" y="173524"/>
              <a:ext cx="1103564" cy="74255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ettangolo 5"/>
            <p:cNvSpPr/>
            <p:nvPr/>
          </p:nvSpPr>
          <p:spPr>
            <a:xfrm>
              <a:off x="107433" y="210193"/>
              <a:ext cx="1032716" cy="669215"/>
            </a:xfrm>
            <a:prstGeom prst="rect">
              <a:avLst/>
            </a:prstGeom>
          </p:spPr>
          <p:style>
            <a:lnRef idx="0">
              <a:scrgbClr r="0" g="0" b="0"/>
            </a:lnRef>
            <a:fillRef idx="0">
              <a:scrgbClr r="0" g="0" b="0"/>
            </a:fillRef>
            <a:effectRef idx="0">
              <a:scrgbClr r="0" g="0" b="0"/>
            </a:effectRef>
            <a:fontRef idx="minor">
              <a:schemeClr val="lt1"/>
            </a:fontRef>
          </p:style>
          <p:txBody>
            <a:bodyPr lIns="133350" tIns="66675" rIns="133350" bIns="66675" spcCol="1270" anchor="ctr"/>
            <a:lstStyle/>
            <a:p>
              <a:pPr algn="ctr" defTabSz="1555750" fontAlgn="auto">
                <a:lnSpc>
                  <a:spcPct val="90000"/>
                </a:lnSpc>
                <a:spcAft>
                  <a:spcPct val="35000"/>
                </a:spcAft>
                <a:defRPr/>
              </a:pPr>
              <a:r>
                <a:rPr lang="en-US" sz="3500" dirty="0"/>
                <a:t>2</a:t>
              </a:r>
              <a:endParaRPr lang="en-US" sz="3500" dirty="0"/>
            </a:p>
          </p:txBody>
        </p:sp>
      </p:grpSp>
      <p:sp>
        <p:nvSpPr>
          <p:cNvPr id="7" name="Rettangolo 6"/>
          <p:cNvSpPr/>
          <p:nvPr/>
        </p:nvSpPr>
        <p:spPr>
          <a:xfrm>
            <a:off x="1000125" y="1714500"/>
            <a:ext cx="7858125" cy="50006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9221" name="CasellaDiTesto 7"/>
          <p:cNvSpPr txBox="1">
            <a:spLocks noChangeArrowheads="1"/>
          </p:cNvSpPr>
          <p:nvPr/>
        </p:nvSpPr>
        <p:spPr bwMode="auto">
          <a:xfrm>
            <a:off x="1071563" y="1785938"/>
            <a:ext cx="8001000" cy="369887"/>
          </a:xfrm>
          <a:prstGeom prst="rect">
            <a:avLst/>
          </a:prstGeom>
          <a:noFill/>
          <a:ln w="9525">
            <a:noFill/>
            <a:miter lim="800000"/>
            <a:headEnd/>
            <a:tailEnd/>
          </a:ln>
        </p:spPr>
        <p:txBody>
          <a:bodyPr>
            <a:spAutoFit/>
          </a:bodyPr>
          <a:lstStyle/>
          <a:p>
            <a:r>
              <a:rPr lang="it-IT" b="1">
                <a:latin typeface="Calibri" pitchFamily="34" charset="0"/>
              </a:rPr>
              <a:t>PERFORMANCES ENHANCING OF BUILDINGS AND PLANTS</a:t>
            </a:r>
            <a:endParaRPr lang="en-GB" b="1">
              <a:latin typeface="Calibri" pitchFamily="34" charset="0"/>
            </a:endParaRPr>
          </a:p>
        </p:txBody>
      </p:sp>
      <p:sp>
        <p:nvSpPr>
          <p:cNvPr id="9" name="Rettangolo arrotondato 8"/>
          <p:cNvSpPr/>
          <p:nvPr/>
        </p:nvSpPr>
        <p:spPr>
          <a:xfrm>
            <a:off x="3214688" y="3714750"/>
            <a:ext cx="1000125" cy="500063"/>
          </a:xfrm>
          <a:prstGeom prst="round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1200" dirty="0">
                <a:solidFill>
                  <a:schemeClr val="tx1"/>
                </a:solidFill>
              </a:rPr>
              <a:t>ENERGY EFFICIENCY</a:t>
            </a:r>
            <a:endParaRPr lang="en-GB" sz="1200" dirty="0">
              <a:solidFill>
                <a:schemeClr val="tx1"/>
              </a:solidFill>
            </a:endParaRPr>
          </a:p>
        </p:txBody>
      </p:sp>
      <p:sp>
        <p:nvSpPr>
          <p:cNvPr id="10" name="Rettangolo arrotondato 9"/>
          <p:cNvSpPr/>
          <p:nvPr/>
        </p:nvSpPr>
        <p:spPr>
          <a:xfrm>
            <a:off x="4286250" y="3714750"/>
            <a:ext cx="1071563" cy="500063"/>
          </a:xfrm>
          <a:prstGeom prst="round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1200" dirty="0">
                <a:solidFill>
                  <a:schemeClr val="tx1"/>
                </a:solidFill>
              </a:rPr>
              <a:t>SECURITY</a:t>
            </a:r>
            <a:endParaRPr lang="en-GB" sz="1200" dirty="0">
              <a:solidFill>
                <a:schemeClr val="tx1"/>
              </a:solidFill>
            </a:endParaRPr>
          </a:p>
        </p:txBody>
      </p:sp>
      <p:sp>
        <p:nvSpPr>
          <p:cNvPr id="11" name="Rettangolo arrotondato 10"/>
          <p:cNvSpPr/>
          <p:nvPr/>
        </p:nvSpPr>
        <p:spPr>
          <a:xfrm>
            <a:off x="4857750" y="3143250"/>
            <a:ext cx="1071563" cy="500063"/>
          </a:xfrm>
          <a:prstGeom prst="round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1200" dirty="0">
                <a:solidFill>
                  <a:schemeClr val="tx1"/>
                </a:solidFill>
              </a:rPr>
              <a:t>DESIGN QUALITY</a:t>
            </a:r>
            <a:endParaRPr lang="en-GB" sz="1200" dirty="0">
              <a:solidFill>
                <a:schemeClr val="tx1"/>
              </a:solidFill>
            </a:endParaRPr>
          </a:p>
        </p:txBody>
      </p:sp>
      <p:sp>
        <p:nvSpPr>
          <p:cNvPr id="12" name="Rettangolo arrotondato 11"/>
          <p:cNvSpPr/>
          <p:nvPr/>
        </p:nvSpPr>
        <p:spPr>
          <a:xfrm>
            <a:off x="3714750" y="3143250"/>
            <a:ext cx="1071563" cy="500063"/>
          </a:xfrm>
          <a:prstGeom prst="round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900" dirty="0">
                <a:solidFill>
                  <a:schemeClr val="tx1"/>
                </a:solidFill>
              </a:rPr>
              <a:t>ENVIRONMENTAL</a:t>
            </a:r>
            <a:r>
              <a:rPr lang="it-IT" sz="1000" dirty="0">
                <a:solidFill>
                  <a:schemeClr val="tx1"/>
                </a:solidFill>
              </a:rPr>
              <a:t> RESOURCES RESPECT</a:t>
            </a:r>
            <a:endParaRPr lang="en-GB" sz="1000" dirty="0">
              <a:solidFill>
                <a:schemeClr val="tx1"/>
              </a:solidFill>
            </a:endParaRPr>
          </a:p>
        </p:txBody>
      </p:sp>
      <p:sp>
        <p:nvSpPr>
          <p:cNvPr id="13" name="Rettangolo arrotondato 12"/>
          <p:cNvSpPr/>
          <p:nvPr/>
        </p:nvSpPr>
        <p:spPr>
          <a:xfrm>
            <a:off x="5429250" y="3714750"/>
            <a:ext cx="1000125" cy="500063"/>
          </a:xfrm>
          <a:prstGeom prst="round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800" dirty="0">
                <a:solidFill>
                  <a:schemeClr val="tx1"/>
                </a:solidFill>
              </a:rPr>
              <a:t>TECHNOLOGICAL </a:t>
            </a:r>
            <a:r>
              <a:rPr lang="it-IT" sz="1200" dirty="0">
                <a:solidFill>
                  <a:schemeClr val="tx1"/>
                </a:solidFill>
              </a:rPr>
              <a:t>SERVICES</a:t>
            </a:r>
            <a:endParaRPr lang="en-GB" sz="1200" dirty="0">
              <a:solidFill>
                <a:schemeClr val="tx1"/>
              </a:solidFill>
            </a:endParaRPr>
          </a:p>
        </p:txBody>
      </p:sp>
      <p:sp>
        <p:nvSpPr>
          <p:cNvPr id="14" name="Rettangolo arrotondato 13"/>
          <p:cNvSpPr/>
          <p:nvPr/>
        </p:nvSpPr>
        <p:spPr>
          <a:xfrm>
            <a:off x="4286250" y="2571750"/>
            <a:ext cx="1071563" cy="500063"/>
          </a:xfrm>
          <a:prstGeom prst="round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1000" dirty="0">
                <a:solidFill>
                  <a:schemeClr val="tx1"/>
                </a:solidFill>
              </a:rPr>
              <a:t>CORPORATE </a:t>
            </a:r>
            <a:r>
              <a:rPr lang="it-IT" sz="1100" dirty="0">
                <a:solidFill>
                  <a:schemeClr val="tx1"/>
                </a:solidFill>
              </a:rPr>
              <a:t>BRAND VISIBILITY</a:t>
            </a:r>
            <a:endParaRPr lang="en-GB" sz="1100" dirty="0">
              <a:solidFill>
                <a:schemeClr val="tx1"/>
              </a:solidFill>
            </a:endParaRPr>
          </a:p>
        </p:txBody>
      </p:sp>
      <p:pic>
        <p:nvPicPr>
          <p:cNvPr id="9228" name="Immagine 17" descr="fiera%20di%20milano.jpg"/>
          <p:cNvPicPr>
            <a:picLocks noChangeAspect="1"/>
          </p:cNvPicPr>
          <p:nvPr/>
        </p:nvPicPr>
        <p:blipFill>
          <a:blip r:embed="rId3" cstate="print"/>
          <a:srcRect/>
          <a:stretch>
            <a:fillRect/>
          </a:stretch>
        </p:blipFill>
        <p:spPr bwMode="auto">
          <a:xfrm>
            <a:off x="3214688" y="4259263"/>
            <a:ext cx="3214687" cy="2136775"/>
          </a:xfrm>
          <a:prstGeom prst="rect">
            <a:avLst/>
          </a:prstGeom>
          <a:noFill/>
          <a:ln w="9525">
            <a:noFill/>
            <a:miter lim="800000"/>
            <a:headEnd/>
            <a:tailEnd/>
          </a:ln>
        </p:spPr>
      </p:pic>
      <p:pic>
        <p:nvPicPr>
          <p:cNvPr id="9229" name="Immagine 18" descr="1.jpg"/>
          <p:cNvPicPr>
            <a:picLocks noChangeAspect="1"/>
          </p:cNvPicPr>
          <p:nvPr/>
        </p:nvPicPr>
        <p:blipFill>
          <a:blip r:embed="rId4" cstate="print"/>
          <a:srcRect/>
          <a:stretch>
            <a:fillRect/>
          </a:stretch>
        </p:blipFill>
        <p:spPr bwMode="auto">
          <a:xfrm>
            <a:off x="177800" y="4429125"/>
            <a:ext cx="2928938" cy="1951038"/>
          </a:xfrm>
          <a:prstGeom prst="rect">
            <a:avLst/>
          </a:prstGeom>
          <a:noFill/>
          <a:ln w="9525">
            <a:noFill/>
            <a:miter lim="800000"/>
            <a:headEnd/>
            <a:tailEnd/>
          </a:ln>
        </p:spPr>
      </p:pic>
      <p:sp>
        <p:nvSpPr>
          <p:cNvPr id="9230" name="CasellaDiTesto 19"/>
          <p:cNvSpPr txBox="1">
            <a:spLocks noChangeArrowheads="1"/>
          </p:cNvSpPr>
          <p:nvPr/>
        </p:nvSpPr>
        <p:spPr bwMode="auto">
          <a:xfrm>
            <a:off x="71438" y="6429375"/>
            <a:ext cx="3071812" cy="215900"/>
          </a:xfrm>
          <a:prstGeom prst="rect">
            <a:avLst/>
          </a:prstGeom>
          <a:noFill/>
          <a:ln w="9525">
            <a:noFill/>
            <a:miter lim="800000"/>
            <a:headEnd/>
            <a:tailEnd/>
          </a:ln>
        </p:spPr>
        <p:txBody>
          <a:bodyPr>
            <a:spAutoFit/>
          </a:bodyPr>
          <a:lstStyle/>
          <a:p>
            <a:r>
              <a:rPr lang="it-IT" sz="800" b="1">
                <a:latin typeface="Calibri" pitchFamily="34" charset="0"/>
              </a:rPr>
              <a:t>Milan Expo District : Last old pavillons being demolished (2010)</a:t>
            </a:r>
            <a:endParaRPr lang="en-GB" sz="800" b="1">
              <a:latin typeface="Calibri" pitchFamily="34" charset="0"/>
            </a:endParaRPr>
          </a:p>
        </p:txBody>
      </p:sp>
      <p:sp>
        <p:nvSpPr>
          <p:cNvPr id="9231" name="CasellaDiTesto 20"/>
          <p:cNvSpPr txBox="1">
            <a:spLocks noChangeArrowheads="1"/>
          </p:cNvSpPr>
          <p:nvPr/>
        </p:nvSpPr>
        <p:spPr bwMode="auto">
          <a:xfrm>
            <a:off x="3143250" y="6429375"/>
            <a:ext cx="2714625" cy="215900"/>
          </a:xfrm>
          <a:prstGeom prst="rect">
            <a:avLst/>
          </a:prstGeom>
          <a:noFill/>
          <a:ln w="9525">
            <a:noFill/>
            <a:miter lim="800000"/>
            <a:headEnd/>
            <a:tailEnd/>
          </a:ln>
        </p:spPr>
        <p:txBody>
          <a:bodyPr>
            <a:spAutoFit/>
          </a:bodyPr>
          <a:lstStyle/>
          <a:p>
            <a:r>
              <a:rPr lang="it-IT" sz="800" b="1">
                <a:latin typeface="Calibri" pitchFamily="34" charset="0"/>
              </a:rPr>
              <a:t>Milan Expo District : The new  pavillons (2006)</a:t>
            </a:r>
            <a:endParaRPr lang="en-GB" sz="800" b="1">
              <a:latin typeface="Calibri" pitchFamily="34" charset="0"/>
            </a:endParaRPr>
          </a:p>
        </p:txBody>
      </p:sp>
      <p:graphicFrame>
        <p:nvGraphicFramePr>
          <p:cNvPr id="22" name="Diagramma 21"/>
          <p:cNvGraphicFramePr/>
          <p:nvPr/>
        </p:nvGraphicFramePr>
        <p:xfrm>
          <a:off x="428596" y="1643050"/>
          <a:ext cx="3429024" cy="335758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23" name="CasellaDiTesto 22"/>
          <p:cNvSpPr txBox="1"/>
          <p:nvPr/>
        </p:nvSpPr>
        <p:spPr>
          <a:xfrm>
            <a:off x="6500813" y="4000500"/>
            <a:ext cx="2428875" cy="369888"/>
          </a:xfrm>
          <a:prstGeom prst="rect">
            <a:avLst/>
          </a:prstGeom>
          <a:noFill/>
        </p:spPr>
        <p:txBody>
          <a:bodyPr>
            <a:spAutoFit/>
          </a:bodyPr>
          <a:lstStyle/>
          <a:p>
            <a:pPr algn="r" fontAlgn="auto">
              <a:spcBef>
                <a:spcPts val="0"/>
              </a:spcBef>
              <a:spcAft>
                <a:spcPts val="0"/>
              </a:spcAft>
              <a:defRPr/>
            </a:pPr>
            <a:r>
              <a:rPr lang="it-IT" b="1" dirty="0">
                <a:solidFill>
                  <a:schemeClr val="tx2">
                    <a:lumMod val="60000"/>
                    <a:lumOff val="40000"/>
                  </a:schemeClr>
                </a:solidFill>
                <a:latin typeface="+mn-lt"/>
                <a:cs typeface="+mn-cs"/>
              </a:rPr>
              <a:t>MAIN FALL OUTS</a:t>
            </a:r>
            <a:endParaRPr lang="en-GB" b="1" dirty="0">
              <a:solidFill>
                <a:schemeClr val="tx2">
                  <a:lumMod val="60000"/>
                  <a:lumOff val="40000"/>
                </a:schemeClr>
              </a:solidFill>
              <a:latin typeface="+mn-lt"/>
              <a:cs typeface="+mn-cs"/>
            </a:endParaRPr>
          </a:p>
        </p:txBody>
      </p:sp>
      <p:sp>
        <p:nvSpPr>
          <p:cNvPr id="28" name="Rettangolo arrotondato 27"/>
          <p:cNvSpPr/>
          <p:nvPr/>
        </p:nvSpPr>
        <p:spPr>
          <a:xfrm>
            <a:off x="6929438" y="4357688"/>
            <a:ext cx="1928812" cy="571500"/>
          </a:xfrm>
          <a:prstGeom prst="round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solidFill>
                <a:schemeClr val="tx2">
                  <a:lumMod val="60000"/>
                  <a:lumOff val="40000"/>
                </a:schemeClr>
              </a:solidFill>
            </a:endParaRPr>
          </a:p>
        </p:txBody>
      </p:sp>
      <p:sp>
        <p:nvSpPr>
          <p:cNvPr id="29" name="CasellaDiTesto 28"/>
          <p:cNvSpPr txBox="1"/>
          <p:nvPr/>
        </p:nvSpPr>
        <p:spPr>
          <a:xfrm>
            <a:off x="6929438" y="4357688"/>
            <a:ext cx="1928812" cy="523875"/>
          </a:xfrm>
          <a:prstGeom prst="rect">
            <a:avLst/>
          </a:prstGeom>
          <a:noFill/>
        </p:spPr>
        <p:txBody>
          <a:bodyPr>
            <a:spAutoFit/>
          </a:bodyPr>
          <a:lstStyle/>
          <a:p>
            <a:pPr algn="ctr" fontAlgn="auto">
              <a:spcBef>
                <a:spcPts val="0"/>
              </a:spcBef>
              <a:spcAft>
                <a:spcPts val="0"/>
              </a:spcAft>
              <a:defRPr/>
            </a:pPr>
            <a:r>
              <a:rPr lang="it-IT" sz="1400" b="1" dirty="0">
                <a:latin typeface="+mn-lt"/>
                <a:cs typeface="+mn-cs"/>
              </a:rPr>
              <a:t>MAINTENANCE RATES INCREASE</a:t>
            </a:r>
            <a:endParaRPr lang="en-GB" sz="1400" b="1" dirty="0">
              <a:solidFill>
                <a:schemeClr val="tx2">
                  <a:lumMod val="60000"/>
                  <a:lumOff val="40000"/>
                </a:schemeClr>
              </a:solidFill>
              <a:latin typeface="+mn-lt"/>
              <a:cs typeface="+mn-cs"/>
            </a:endParaRPr>
          </a:p>
        </p:txBody>
      </p:sp>
      <p:sp>
        <p:nvSpPr>
          <p:cNvPr id="30" name="Rettangolo arrotondato 29"/>
          <p:cNvSpPr/>
          <p:nvPr/>
        </p:nvSpPr>
        <p:spPr>
          <a:xfrm>
            <a:off x="6929438" y="5000625"/>
            <a:ext cx="1928812" cy="571500"/>
          </a:xfrm>
          <a:prstGeom prst="round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solidFill>
                <a:schemeClr val="tx2">
                  <a:lumMod val="60000"/>
                  <a:lumOff val="40000"/>
                </a:schemeClr>
              </a:solidFill>
            </a:endParaRPr>
          </a:p>
        </p:txBody>
      </p:sp>
      <p:sp>
        <p:nvSpPr>
          <p:cNvPr id="31" name="CasellaDiTesto 30"/>
          <p:cNvSpPr txBox="1"/>
          <p:nvPr/>
        </p:nvSpPr>
        <p:spPr>
          <a:xfrm>
            <a:off x="6929438" y="5000625"/>
            <a:ext cx="1928812" cy="523875"/>
          </a:xfrm>
          <a:prstGeom prst="rect">
            <a:avLst/>
          </a:prstGeom>
          <a:noFill/>
        </p:spPr>
        <p:txBody>
          <a:bodyPr>
            <a:spAutoFit/>
          </a:bodyPr>
          <a:lstStyle/>
          <a:p>
            <a:pPr algn="ctr" fontAlgn="auto">
              <a:spcBef>
                <a:spcPts val="0"/>
              </a:spcBef>
              <a:spcAft>
                <a:spcPts val="0"/>
              </a:spcAft>
              <a:defRPr/>
            </a:pPr>
            <a:r>
              <a:rPr lang="it-IT" sz="1400" b="1" dirty="0">
                <a:latin typeface="+mn-lt"/>
                <a:cs typeface="+mn-cs"/>
              </a:rPr>
              <a:t>EXTRAORDINARY COSTS  INCREASE</a:t>
            </a:r>
            <a:endParaRPr lang="en-GB" sz="1400" b="1" dirty="0">
              <a:solidFill>
                <a:schemeClr val="tx2">
                  <a:lumMod val="60000"/>
                  <a:lumOff val="40000"/>
                </a:schemeClr>
              </a:solidFill>
              <a:latin typeface="+mn-lt"/>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42875"/>
            <a:ext cx="8229600" cy="1143000"/>
          </a:xfrm>
        </p:spPr>
        <p:txBody>
          <a:bodyPr rtlCol="0">
            <a:normAutofit fontScale="90000"/>
          </a:bodyPr>
          <a:lstStyle/>
          <a:p>
            <a:pPr fontAlgn="auto">
              <a:spcAft>
                <a:spcPts val="0"/>
              </a:spcAft>
              <a:defRPr/>
            </a:pPr>
            <a:r>
              <a:rPr lang="en-US" b="1" dirty="0" smtClean="0"/>
              <a:t>THE ACCOUNTING VARIABLES TO  LOOK UPON AT BALANCE SHEET</a:t>
            </a:r>
            <a:endParaRPr lang="en-US" dirty="0"/>
          </a:p>
        </p:txBody>
      </p:sp>
      <p:sp>
        <p:nvSpPr>
          <p:cNvPr id="10" name="Angolo ripiegato 9"/>
          <p:cNvSpPr/>
          <p:nvPr/>
        </p:nvSpPr>
        <p:spPr>
          <a:xfrm>
            <a:off x="500063" y="1757363"/>
            <a:ext cx="6072187" cy="1643062"/>
          </a:xfrm>
          <a:prstGeom prst="foldedCorner">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2" name="CasellaDiTesto 11"/>
          <p:cNvSpPr txBox="1"/>
          <p:nvPr/>
        </p:nvSpPr>
        <p:spPr>
          <a:xfrm>
            <a:off x="1071563" y="1285875"/>
            <a:ext cx="4857750" cy="400050"/>
          </a:xfrm>
          <a:prstGeom prst="rect">
            <a:avLst/>
          </a:prstGeom>
          <a:noFill/>
        </p:spPr>
        <p:txBody>
          <a:bodyPr>
            <a:spAutoFit/>
          </a:bodyPr>
          <a:lstStyle/>
          <a:p>
            <a:pPr algn="ctr" fontAlgn="auto">
              <a:spcBef>
                <a:spcPts val="0"/>
              </a:spcBef>
              <a:spcAft>
                <a:spcPts val="0"/>
              </a:spcAft>
              <a:defRPr/>
            </a:pPr>
            <a:r>
              <a:rPr lang="it-IT" sz="2000" b="1" i="1" dirty="0">
                <a:solidFill>
                  <a:schemeClr val="tx2">
                    <a:lumMod val="60000"/>
                    <a:lumOff val="40000"/>
                  </a:schemeClr>
                </a:solidFill>
                <a:latin typeface="+mn-lt"/>
                <a:cs typeface="+mn-cs"/>
              </a:rPr>
              <a:t>ASSETS &amp; LIABILITIES ACCOUNT</a:t>
            </a:r>
            <a:endParaRPr lang="en-GB" sz="2000" b="1" i="1" dirty="0">
              <a:solidFill>
                <a:schemeClr val="tx2">
                  <a:lumMod val="60000"/>
                  <a:lumOff val="40000"/>
                </a:schemeClr>
              </a:solidFill>
              <a:latin typeface="+mn-lt"/>
              <a:cs typeface="+mn-cs"/>
            </a:endParaRPr>
          </a:p>
        </p:txBody>
      </p:sp>
      <p:sp>
        <p:nvSpPr>
          <p:cNvPr id="16" name="Freccia in su 15"/>
          <p:cNvSpPr/>
          <p:nvPr/>
        </p:nvSpPr>
        <p:spPr>
          <a:xfrm>
            <a:off x="571500" y="2111375"/>
            <a:ext cx="1714500" cy="503238"/>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0246" name="CasellaDiTesto 17"/>
          <p:cNvSpPr txBox="1">
            <a:spLocks noChangeArrowheads="1"/>
          </p:cNvSpPr>
          <p:nvPr/>
        </p:nvSpPr>
        <p:spPr bwMode="auto">
          <a:xfrm>
            <a:off x="571500" y="2611438"/>
            <a:ext cx="1714500" cy="646112"/>
          </a:xfrm>
          <a:prstGeom prst="rect">
            <a:avLst/>
          </a:prstGeom>
          <a:noFill/>
          <a:ln w="9525">
            <a:noFill/>
            <a:miter lim="800000"/>
            <a:headEnd/>
            <a:tailEnd/>
          </a:ln>
        </p:spPr>
        <p:txBody>
          <a:bodyPr>
            <a:spAutoFit/>
          </a:bodyPr>
          <a:lstStyle/>
          <a:p>
            <a:pPr algn="ctr"/>
            <a:r>
              <a:rPr lang="it-IT" b="1" i="1">
                <a:latin typeface="Calibri" pitchFamily="34" charset="0"/>
              </a:rPr>
              <a:t>Book value</a:t>
            </a:r>
            <a:endParaRPr lang="it-IT">
              <a:latin typeface="Calibri" pitchFamily="34" charset="0"/>
            </a:endParaRPr>
          </a:p>
          <a:p>
            <a:pPr algn="ctr"/>
            <a:endParaRPr lang="it-IT">
              <a:latin typeface="Calibri" pitchFamily="34" charset="0"/>
            </a:endParaRPr>
          </a:p>
        </p:txBody>
      </p:sp>
      <p:sp>
        <p:nvSpPr>
          <p:cNvPr id="10247" name="CasellaDiTesto 22"/>
          <p:cNvSpPr txBox="1">
            <a:spLocks noChangeArrowheads="1"/>
          </p:cNvSpPr>
          <p:nvPr/>
        </p:nvSpPr>
        <p:spPr bwMode="auto">
          <a:xfrm>
            <a:off x="2571750" y="2185988"/>
            <a:ext cx="1857375" cy="646112"/>
          </a:xfrm>
          <a:prstGeom prst="rect">
            <a:avLst/>
          </a:prstGeom>
          <a:noFill/>
          <a:ln w="9525">
            <a:noFill/>
            <a:miter lim="800000"/>
            <a:headEnd/>
            <a:tailEnd/>
          </a:ln>
        </p:spPr>
        <p:txBody>
          <a:bodyPr>
            <a:spAutoFit/>
          </a:bodyPr>
          <a:lstStyle/>
          <a:p>
            <a:r>
              <a:rPr lang="it-IT" b="1" i="1">
                <a:latin typeface="Calibri" pitchFamily="34" charset="0"/>
              </a:rPr>
              <a:t>Depreciation rate</a:t>
            </a:r>
            <a:endParaRPr lang="it-IT">
              <a:latin typeface="Calibri" pitchFamily="34" charset="0"/>
            </a:endParaRPr>
          </a:p>
          <a:p>
            <a:endParaRPr lang="it-IT">
              <a:latin typeface="Calibri" pitchFamily="34" charset="0"/>
            </a:endParaRPr>
          </a:p>
        </p:txBody>
      </p:sp>
      <p:sp>
        <p:nvSpPr>
          <p:cNvPr id="26" name="Freccia in su 25"/>
          <p:cNvSpPr/>
          <p:nvPr/>
        </p:nvSpPr>
        <p:spPr>
          <a:xfrm rot="10800000">
            <a:off x="2571750" y="1828800"/>
            <a:ext cx="1714500" cy="428625"/>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8" name="Angolo ripiegato 27"/>
          <p:cNvSpPr/>
          <p:nvPr/>
        </p:nvSpPr>
        <p:spPr>
          <a:xfrm>
            <a:off x="500063" y="3900488"/>
            <a:ext cx="4286250" cy="1643062"/>
          </a:xfrm>
          <a:prstGeom prst="foldedCorner">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1" name="Freccia in su 30"/>
          <p:cNvSpPr/>
          <p:nvPr/>
        </p:nvSpPr>
        <p:spPr>
          <a:xfrm rot="10800000" flipV="1">
            <a:off x="714375" y="4972050"/>
            <a:ext cx="1714500" cy="500063"/>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3" name="CasellaDiTesto 32"/>
          <p:cNvSpPr txBox="1"/>
          <p:nvPr/>
        </p:nvSpPr>
        <p:spPr>
          <a:xfrm>
            <a:off x="1000125" y="3429000"/>
            <a:ext cx="4857750" cy="400050"/>
          </a:xfrm>
          <a:prstGeom prst="rect">
            <a:avLst/>
          </a:prstGeom>
          <a:noFill/>
        </p:spPr>
        <p:txBody>
          <a:bodyPr>
            <a:spAutoFit/>
          </a:bodyPr>
          <a:lstStyle/>
          <a:p>
            <a:pPr algn="ctr" fontAlgn="auto">
              <a:spcBef>
                <a:spcPts val="0"/>
              </a:spcBef>
              <a:spcAft>
                <a:spcPts val="0"/>
              </a:spcAft>
              <a:defRPr/>
            </a:pPr>
            <a:r>
              <a:rPr lang="it-IT" sz="2000" b="1" i="1" dirty="0">
                <a:solidFill>
                  <a:schemeClr val="tx2">
                    <a:lumMod val="60000"/>
                    <a:lumOff val="40000"/>
                  </a:schemeClr>
                </a:solidFill>
                <a:latin typeface="+mn-lt"/>
                <a:cs typeface="+mn-cs"/>
              </a:rPr>
              <a:t>INCOME STATEMENT</a:t>
            </a:r>
            <a:endParaRPr lang="en-GB" sz="2000" b="1" i="1" dirty="0">
              <a:solidFill>
                <a:schemeClr val="tx2">
                  <a:lumMod val="60000"/>
                  <a:lumOff val="40000"/>
                </a:schemeClr>
              </a:solidFill>
              <a:latin typeface="+mn-lt"/>
              <a:cs typeface="+mn-cs"/>
            </a:endParaRPr>
          </a:p>
        </p:txBody>
      </p:sp>
      <p:sp>
        <p:nvSpPr>
          <p:cNvPr id="10252" name="CasellaDiTesto 36"/>
          <p:cNvSpPr txBox="1">
            <a:spLocks noChangeArrowheads="1"/>
          </p:cNvSpPr>
          <p:nvPr/>
        </p:nvSpPr>
        <p:spPr bwMode="auto">
          <a:xfrm>
            <a:off x="4714875" y="2757488"/>
            <a:ext cx="1357313" cy="646112"/>
          </a:xfrm>
          <a:prstGeom prst="rect">
            <a:avLst/>
          </a:prstGeom>
          <a:noFill/>
          <a:ln w="9525">
            <a:noFill/>
            <a:miter lim="800000"/>
            <a:headEnd/>
            <a:tailEnd/>
          </a:ln>
        </p:spPr>
        <p:txBody>
          <a:bodyPr>
            <a:spAutoFit/>
          </a:bodyPr>
          <a:lstStyle/>
          <a:p>
            <a:pPr algn="ctr"/>
            <a:r>
              <a:rPr lang="it-IT" b="1" i="1">
                <a:latin typeface="Calibri" pitchFamily="34" charset="0"/>
              </a:rPr>
              <a:t>Net Profit</a:t>
            </a:r>
            <a:endParaRPr lang="it-IT">
              <a:latin typeface="Calibri" pitchFamily="34" charset="0"/>
            </a:endParaRPr>
          </a:p>
          <a:p>
            <a:pPr algn="ctr"/>
            <a:endParaRPr lang="it-IT">
              <a:latin typeface="Calibri" pitchFamily="34" charset="0"/>
            </a:endParaRPr>
          </a:p>
        </p:txBody>
      </p:sp>
      <p:sp>
        <p:nvSpPr>
          <p:cNvPr id="38" name="Freccia in su 37"/>
          <p:cNvSpPr/>
          <p:nvPr/>
        </p:nvSpPr>
        <p:spPr>
          <a:xfrm rot="10800000" flipV="1">
            <a:off x="4500563" y="2185988"/>
            <a:ext cx="1714500" cy="428625"/>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9" name="Freccia a destra con strisce 38"/>
          <p:cNvSpPr/>
          <p:nvPr/>
        </p:nvSpPr>
        <p:spPr>
          <a:xfrm>
            <a:off x="6715125" y="2114550"/>
            <a:ext cx="357188" cy="642938"/>
          </a:xfrm>
          <a:prstGeom prst="striped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0255" name="CasellaDiTesto 39"/>
          <p:cNvSpPr txBox="1">
            <a:spLocks noChangeArrowheads="1"/>
          </p:cNvSpPr>
          <p:nvPr/>
        </p:nvSpPr>
        <p:spPr bwMode="auto">
          <a:xfrm>
            <a:off x="7143750" y="2043113"/>
            <a:ext cx="1357313" cy="923925"/>
          </a:xfrm>
          <a:prstGeom prst="rect">
            <a:avLst/>
          </a:prstGeom>
          <a:noFill/>
          <a:ln w="9525">
            <a:noFill/>
            <a:miter lim="800000"/>
            <a:headEnd/>
            <a:tailEnd/>
          </a:ln>
        </p:spPr>
        <p:txBody>
          <a:bodyPr>
            <a:spAutoFit/>
          </a:bodyPr>
          <a:lstStyle/>
          <a:p>
            <a:r>
              <a:rPr lang="it-IT">
                <a:latin typeface="Calibri" pitchFamily="34" charset="0"/>
              </a:rPr>
              <a:t>INCREASING TAX EXPOSURE</a:t>
            </a:r>
            <a:endParaRPr lang="en-GB">
              <a:latin typeface="Calibri" pitchFamily="34" charset="0"/>
            </a:endParaRPr>
          </a:p>
        </p:txBody>
      </p:sp>
      <p:sp>
        <p:nvSpPr>
          <p:cNvPr id="10256" name="CasellaDiTesto 41"/>
          <p:cNvSpPr txBox="1">
            <a:spLocks noChangeArrowheads="1"/>
          </p:cNvSpPr>
          <p:nvPr/>
        </p:nvSpPr>
        <p:spPr bwMode="auto">
          <a:xfrm>
            <a:off x="2643188" y="4691063"/>
            <a:ext cx="1428750" cy="923925"/>
          </a:xfrm>
          <a:prstGeom prst="rect">
            <a:avLst/>
          </a:prstGeom>
          <a:noFill/>
          <a:ln w="9525">
            <a:noFill/>
            <a:miter lim="800000"/>
            <a:headEnd/>
            <a:tailEnd/>
          </a:ln>
        </p:spPr>
        <p:txBody>
          <a:bodyPr>
            <a:spAutoFit/>
          </a:bodyPr>
          <a:lstStyle/>
          <a:p>
            <a:pPr algn="ctr"/>
            <a:r>
              <a:rPr lang="it-IT" b="1" i="1">
                <a:latin typeface="Calibri" pitchFamily="34" charset="0"/>
              </a:rPr>
              <a:t>Revenues</a:t>
            </a:r>
          </a:p>
          <a:p>
            <a:pPr algn="ctr"/>
            <a:endParaRPr lang="it-IT">
              <a:latin typeface="Calibri" pitchFamily="34" charset="0"/>
            </a:endParaRPr>
          </a:p>
          <a:p>
            <a:pPr algn="ctr"/>
            <a:endParaRPr lang="it-IT">
              <a:latin typeface="Calibri" pitchFamily="34" charset="0"/>
            </a:endParaRPr>
          </a:p>
        </p:txBody>
      </p:sp>
      <p:sp>
        <p:nvSpPr>
          <p:cNvPr id="10257" name="CasellaDiTesto 42"/>
          <p:cNvSpPr txBox="1">
            <a:spLocks noChangeArrowheads="1"/>
          </p:cNvSpPr>
          <p:nvPr/>
        </p:nvSpPr>
        <p:spPr bwMode="auto">
          <a:xfrm>
            <a:off x="285750" y="4043363"/>
            <a:ext cx="2500313" cy="1477962"/>
          </a:xfrm>
          <a:prstGeom prst="rect">
            <a:avLst/>
          </a:prstGeom>
          <a:noFill/>
          <a:ln w="9525">
            <a:noFill/>
            <a:miter lim="800000"/>
            <a:headEnd/>
            <a:tailEnd/>
          </a:ln>
        </p:spPr>
        <p:txBody>
          <a:bodyPr>
            <a:spAutoFit/>
          </a:bodyPr>
          <a:lstStyle/>
          <a:p>
            <a:pPr algn="ctr"/>
            <a:r>
              <a:rPr lang="it-IT" b="1" i="1">
                <a:latin typeface="Calibri" pitchFamily="34" charset="0"/>
              </a:rPr>
              <a:t>Maintenance </a:t>
            </a:r>
          </a:p>
          <a:p>
            <a:pPr algn="ctr"/>
            <a:r>
              <a:rPr lang="it-IT" b="1" i="1">
                <a:latin typeface="Calibri" pitchFamily="34" charset="0"/>
              </a:rPr>
              <a:t>&amp; extraordinary </a:t>
            </a:r>
          </a:p>
          <a:p>
            <a:pPr algn="ctr"/>
            <a:r>
              <a:rPr lang="it-IT" b="1" i="1">
                <a:latin typeface="Calibri" pitchFamily="34" charset="0"/>
              </a:rPr>
              <a:t>costs</a:t>
            </a:r>
          </a:p>
          <a:p>
            <a:pPr algn="ctr"/>
            <a:endParaRPr lang="it-IT">
              <a:latin typeface="Calibri" pitchFamily="34" charset="0"/>
            </a:endParaRPr>
          </a:p>
          <a:p>
            <a:pPr algn="ctr"/>
            <a:endParaRPr lang="it-IT">
              <a:latin typeface="Calibri" pitchFamily="34" charset="0"/>
            </a:endParaRPr>
          </a:p>
        </p:txBody>
      </p:sp>
      <p:sp>
        <p:nvSpPr>
          <p:cNvPr id="46" name="Freccia in su 45"/>
          <p:cNvSpPr/>
          <p:nvPr/>
        </p:nvSpPr>
        <p:spPr>
          <a:xfrm rot="10800000" flipV="1">
            <a:off x="2500313" y="4114800"/>
            <a:ext cx="1714500" cy="500063"/>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89" name="Uguale 88"/>
          <p:cNvSpPr/>
          <p:nvPr/>
        </p:nvSpPr>
        <p:spPr>
          <a:xfrm>
            <a:off x="2786063" y="5114925"/>
            <a:ext cx="1214437" cy="428625"/>
          </a:xfrm>
          <a:prstGeom prst="mathEqual">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grpSp>
        <p:nvGrpSpPr>
          <p:cNvPr id="10260" name="Gruppo 114"/>
          <p:cNvGrpSpPr>
            <a:grpSpLocks/>
          </p:cNvGrpSpPr>
          <p:nvPr/>
        </p:nvGrpSpPr>
        <p:grpSpPr bwMode="auto">
          <a:xfrm>
            <a:off x="142875" y="1328738"/>
            <a:ext cx="642938" cy="642937"/>
            <a:chOff x="72009" y="173524"/>
            <a:chExt cx="1103564" cy="742554"/>
          </a:xfrm>
        </p:grpSpPr>
        <p:sp>
          <p:nvSpPr>
            <p:cNvPr id="116" name="Rettangolo arrotondato 115"/>
            <p:cNvSpPr/>
            <p:nvPr/>
          </p:nvSpPr>
          <p:spPr>
            <a:xfrm>
              <a:off x="72009" y="173524"/>
              <a:ext cx="1103564" cy="74255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7" name="Rettangolo 116"/>
            <p:cNvSpPr/>
            <p:nvPr/>
          </p:nvSpPr>
          <p:spPr>
            <a:xfrm>
              <a:off x="107433" y="210193"/>
              <a:ext cx="1032716" cy="669215"/>
            </a:xfrm>
            <a:prstGeom prst="rect">
              <a:avLst/>
            </a:prstGeom>
          </p:spPr>
          <p:style>
            <a:lnRef idx="0">
              <a:scrgbClr r="0" g="0" b="0"/>
            </a:lnRef>
            <a:fillRef idx="0">
              <a:scrgbClr r="0" g="0" b="0"/>
            </a:fillRef>
            <a:effectRef idx="0">
              <a:scrgbClr r="0" g="0" b="0"/>
            </a:effectRef>
            <a:fontRef idx="minor">
              <a:schemeClr val="lt1"/>
            </a:fontRef>
          </p:style>
          <p:txBody>
            <a:bodyPr lIns="133350" tIns="66675" rIns="133350" bIns="66675" spcCol="1270" anchor="ctr"/>
            <a:lstStyle/>
            <a:p>
              <a:pPr algn="ctr" defTabSz="1555750" fontAlgn="auto">
                <a:lnSpc>
                  <a:spcPct val="90000"/>
                </a:lnSpc>
                <a:spcAft>
                  <a:spcPct val="35000"/>
                </a:spcAft>
                <a:defRPr/>
              </a:pPr>
              <a:r>
                <a:rPr lang="en-US" sz="3500" dirty="0"/>
                <a:t>1</a:t>
              </a:r>
              <a:endParaRPr lang="en-US" sz="3500" dirty="0"/>
            </a:p>
          </p:txBody>
        </p:sp>
      </p:grpSp>
      <p:grpSp>
        <p:nvGrpSpPr>
          <p:cNvPr id="10261" name="Gruppo 117"/>
          <p:cNvGrpSpPr>
            <a:grpSpLocks/>
          </p:cNvGrpSpPr>
          <p:nvPr/>
        </p:nvGrpSpPr>
        <p:grpSpPr bwMode="auto">
          <a:xfrm>
            <a:off x="142875" y="3614738"/>
            <a:ext cx="642938" cy="642937"/>
            <a:chOff x="72009" y="173524"/>
            <a:chExt cx="1103564" cy="742554"/>
          </a:xfrm>
        </p:grpSpPr>
        <p:sp>
          <p:nvSpPr>
            <p:cNvPr id="119" name="Rettangolo arrotondato 118"/>
            <p:cNvSpPr/>
            <p:nvPr/>
          </p:nvSpPr>
          <p:spPr>
            <a:xfrm>
              <a:off x="72009" y="173524"/>
              <a:ext cx="1103564" cy="74255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0" name="Rettangolo 119"/>
            <p:cNvSpPr/>
            <p:nvPr/>
          </p:nvSpPr>
          <p:spPr>
            <a:xfrm>
              <a:off x="107433" y="210193"/>
              <a:ext cx="1032716" cy="669215"/>
            </a:xfrm>
            <a:prstGeom prst="rect">
              <a:avLst/>
            </a:prstGeom>
          </p:spPr>
          <p:style>
            <a:lnRef idx="0">
              <a:scrgbClr r="0" g="0" b="0"/>
            </a:lnRef>
            <a:fillRef idx="0">
              <a:scrgbClr r="0" g="0" b="0"/>
            </a:fillRef>
            <a:effectRef idx="0">
              <a:scrgbClr r="0" g="0" b="0"/>
            </a:effectRef>
            <a:fontRef idx="minor">
              <a:schemeClr val="lt1"/>
            </a:fontRef>
          </p:style>
          <p:txBody>
            <a:bodyPr lIns="133350" tIns="66675" rIns="133350" bIns="66675" spcCol="1270" anchor="ctr"/>
            <a:lstStyle/>
            <a:p>
              <a:pPr algn="ctr" defTabSz="1555750" fontAlgn="auto">
                <a:lnSpc>
                  <a:spcPct val="90000"/>
                </a:lnSpc>
                <a:spcAft>
                  <a:spcPct val="35000"/>
                </a:spcAft>
                <a:defRPr/>
              </a:pPr>
              <a:r>
                <a:rPr lang="en-US" sz="3500" dirty="0"/>
                <a:t>2</a:t>
              </a:r>
              <a:endParaRPr lang="en-US" sz="3500" dirty="0"/>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1450</Words>
  <Application>Microsoft Office PowerPoint</Application>
  <PresentationFormat>Presentazione su schermo (4:3)</PresentationFormat>
  <Paragraphs>362</Paragraphs>
  <Slides>20</Slides>
  <Notes>20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20</vt:i4>
      </vt:variant>
    </vt:vector>
  </HeadingPairs>
  <TitlesOfParts>
    <vt:vector size="25" baseType="lpstr">
      <vt:lpstr>Calibri</vt:lpstr>
      <vt:lpstr>Arial</vt:lpstr>
      <vt:lpstr>Wingdings</vt:lpstr>
      <vt:lpstr>Times New Roman</vt:lpstr>
      <vt:lpstr>Tema di Office</vt:lpstr>
      <vt:lpstr>Diapositiva 1</vt:lpstr>
      <vt:lpstr>Diapositiva 2</vt:lpstr>
      <vt:lpstr>KEY POINTS</vt:lpstr>
      <vt:lpstr>THE CENTRAL ROLE OF CORPORATE PROPERTIES AT BALANCE SHEET</vt:lpstr>
      <vt:lpstr>THE RISK MANGEMENT PHYLOSOPHY START UP </vt:lpstr>
      <vt:lpstr>TWO MAIN CHANGES IN THE ITALIAN PROPERTY MANAGEMENT </vt:lpstr>
      <vt:lpstr>TWO MAIN CHANGES IN THE ITALIAN PROPERTY MANAGEMENT </vt:lpstr>
      <vt:lpstr>TWO MAIN CHANGES IN THE ITALIAN PROPERTY MANAGEMENT </vt:lpstr>
      <vt:lpstr>THE ACCOUNTING VARIABLES TO  LOOK UPON AT BALANCE SHEET</vt:lpstr>
      <vt:lpstr>THE ACCOUNTING VARIABLES TO  LOOK UPON AT BALANCE SHEET</vt:lpstr>
      <vt:lpstr>THE IMPAIRMENT RISK IN PRACTICE</vt:lpstr>
      <vt:lpstr>THE IMPAIRMENT RISK NATURE AND CLASSIFICATION</vt:lpstr>
      <vt:lpstr>THE IMPAIRMENT RISK NATURE AND CLASSIFICATION</vt:lpstr>
      <vt:lpstr>Diapositiva 14</vt:lpstr>
      <vt:lpstr>Diapositiva 15</vt:lpstr>
      <vt:lpstr>Diapositiva 16</vt:lpstr>
      <vt:lpstr>Diapositiva 17</vt:lpstr>
      <vt:lpstr>Diapositiva 18</vt:lpstr>
      <vt:lpstr>Diapositiva 19</vt:lpstr>
      <vt:lpstr>Diapositiva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KIKI</dc:creator>
  <cp:lastModifiedBy>User Default</cp:lastModifiedBy>
  <cp:revision>84</cp:revision>
  <dcterms:created xsi:type="dcterms:W3CDTF">2010-06-16T18:23:06Z</dcterms:created>
  <dcterms:modified xsi:type="dcterms:W3CDTF">2010-06-26T06:52:51Z</dcterms:modified>
</cp:coreProperties>
</file>