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handoutMasterIdLst>
    <p:handoutMasterId r:id="rId22"/>
  </p:handoutMasterIdLst>
  <p:sldIdLst>
    <p:sldId id="256" r:id="rId3"/>
    <p:sldId id="257" r:id="rId4"/>
    <p:sldId id="259" r:id="rId5"/>
    <p:sldId id="286" r:id="rId6"/>
    <p:sldId id="284" r:id="rId7"/>
    <p:sldId id="285" r:id="rId8"/>
    <p:sldId id="260" r:id="rId9"/>
    <p:sldId id="270" r:id="rId10"/>
    <p:sldId id="261" r:id="rId11"/>
    <p:sldId id="274" r:id="rId12"/>
    <p:sldId id="276" r:id="rId13"/>
    <p:sldId id="268" r:id="rId14"/>
    <p:sldId id="275" r:id="rId15"/>
    <p:sldId id="271" r:id="rId16"/>
    <p:sldId id="266" r:id="rId17"/>
    <p:sldId id="264" r:id="rId18"/>
    <p:sldId id="265" r:id="rId19"/>
    <p:sldId id="279" r:id="rId20"/>
  </p:sldIdLst>
  <p:sldSz cx="9144000" cy="6858000" type="screen4x3"/>
  <p:notesSz cx="6858000" cy="97107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167" autoAdjust="0"/>
  </p:normalViewPr>
  <p:slideViewPr>
    <p:cSldViewPr>
      <p:cViewPr varScale="1">
        <p:scale>
          <a:sx n="93" d="100"/>
          <a:sy n="93" d="100"/>
        </p:scale>
        <p:origin x="-504" y="-12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08" y="-84"/>
      </p:cViewPr>
      <p:guideLst>
        <p:guide orient="horz" pos="3059"/>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5E27F-B2BB-46B5-94CB-5BE184B79D16}" type="doc">
      <dgm:prSet loTypeId="urn:microsoft.com/office/officeart/2005/8/layout/radial4" loCatId="relationship" qsTypeId="urn:microsoft.com/office/officeart/2005/8/quickstyle/simple1#1" qsCatId="simple" csTypeId="urn:microsoft.com/office/officeart/2005/8/colors/accent6_1" csCatId="accent6" phldr="1"/>
      <dgm:spPr/>
      <dgm:t>
        <a:bodyPr/>
        <a:lstStyle/>
        <a:p>
          <a:endParaRPr lang="en-MY"/>
        </a:p>
      </dgm:t>
    </dgm:pt>
    <dgm:pt modelId="{5DAB0CEB-2361-4A4A-8968-D1CF3793AB8B}">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MY" sz="1600" b="1" dirty="0">
              <a:solidFill>
                <a:schemeClr val="bg1"/>
              </a:solidFill>
              <a:latin typeface="Corbel" pitchFamily="34" charset="0"/>
            </a:rPr>
            <a:t>responsible property </a:t>
          </a:r>
          <a:r>
            <a:rPr lang="en-MY" sz="1600" b="1" dirty="0" smtClean="0">
              <a:solidFill>
                <a:schemeClr val="bg1"/>
              </a:solidFill>
              <a:latin typeface="Corbel" pitchFamily="34" charset="0"/>
            </a:rPr>
            <a:t>investing (RPI)</a:t>
          </a:r>
          <a:endParaRPr lang="en-MY" sz="1600" b="1" dirty="0">
            <a:solidFill>
              <a:schemeClr val="bg1"/>
            </a:solidFill>
            <a:latin typeface="Corbel" pitchFamily="34" charset="0"/>
          </a:endParaRPr>
        </a:p>
      </dgm:t>
    </dgm:pt>
    <dgm:pt modelId="{E9843459-BE7E-4A82-8AC9-EEF435DC5F44}" type="parTrans" cxnId="{A81B0E58-2201-494D-B2CF-C445E464EC01}">
      <dgm:prSet/>
      <dgm:spPr/>
      <dgm:t>
        <a:bodyPr/>
        <a:lstStyle/>
        <a:p>
          <a:endParaRPr lang="en-MY"/>
        </a:p>
      </dgm:t>
    </dgm:pt>
    <dgm:pt modelId="{440E7A63-0333-4341-A38A-AA81CDBD0A0D}" type="sibTrans" cxnId="{A81B0E58-2201-494D-B2CF-C445E464EC01}">
      <dgm:prSet/>
      <dgm:spPr/>
      <dgm:t>
        <a:bodyPr/>
        <a:lstStyle/>
        <a:p>
          <a:endParaRPr lang="en-MY"/>
        </a:p>
      </dgm:t>
    </dgm:pt>
    <dgm:pt modelId="{A5A67C30-19CA-49D7-B6B0-BF65E600CF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MY" sz="1600" b="1" dirty="0">
              <a:solidFill>
                <a:schemeClr val="bg1"/>
              </a:solidFill>
              <a:latin typeface="Corbel" pitchFamily="34" charset="0"/>
            </a:rPr>
            <a:t>socially responsible </a:t>
          </a:r>
          <a:r>
            <a:rPr lang="en-MY" sz="1600" b="1" dirty="0" smtClean="0">
              <a:solidFill>
                <a:schemeClr val="bg1"/>
              </a:solidFill>
              <a:latin typeface="Corbel" pitchFamily="34" charset="0"/>
            </a:rPr>
            <a:t>investing (SRI)</a:t>
          </a:r>
          <a:endParaRPr lang="en-MY" sz="1600" b="1" dirty="0">
            <a:solidFill>
              <a:schemeClr val="bg1"/>
            </a:solidFill>
            <a:latin typeface="Corbel" pitchFamily="34" charset="0"/>
          </a:endParaRPr>
        </a:p>
      </dgm:t>
    </dgm:pt>
    <dgm:pt modelId="{BBF05F67-6575-4944-BECD-227ED272CD5F}" type="parTrans" cxnId="{055F754E-F76E-45CE-8F63-379F55F83DE1}">
      <dgm:prSet/>
      <dgm:spPr/>
      <dgm:t>
        <a:bodyPr/>
        <a:lstStyle/>
        <a:p>
          <a:endParaRPr lang="en-MY"/>
        </a:p>
      </dgm:t>
    </dgm:pt>
    <dgm:pt modelId="{F22725D0-17CF-4AF9-B358-B22E07026797}" type="sibTrans" cxnId="{055F754E-F76E-45CE-8F63-379F55F83DE1}">
      <dgm:prSet/>
      <dgm:spPr/>
      <dgm:t>
        <a:bodyPr/>
        <a:lstStyle/>
        <a:p>
          <a:endParaRPr lang="en-MY"/>
        </a:p>
      </dgm:t>
    </dgm:pt>
    <dgm:pt modelId="{A69EE13B-7BE3-4308-BB09-8222F29FCB5C}">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MY" sz="1600" b="1" dirty="0">
              <a:solidFill>
                <a:schemeClr val="bg1"/>
              </a:solidFill>
              <a:latin typeface="Corbel" pitchFamily="34" charset="0"/>
            </a:rPr>
            <a:t>Sustainable cities &amp; buildings</a:t>
          </a:r>
        </a:p>
      </dgm:t>
    </dgm:pt>
    <dgm:pt modelId="{DAB7937B-1047-49D0-958C-0FC5D168614C}" type="parTrans" cxnId="{4010FA87-5836-4DE6-B94E-A7134D261979}">
      <dgm:prSet/>
      <dgm:spPr/>
      <dgm:t>
        <a:bodyPr/>
        <a:lstStyle/>
        <a:p>
          <a:endParaRPr lang="en-MY"/>
        </a:p>
      </dgm:t>
    </dgm:pt>
    <dgm:pt modelId="{476E365F-DC0C-43D5-B256-E0FFE6B9F096}" type="sibTrans" cxnId="{4010FA87-5836-4DE6-B94E-A7134D261979}">
      <dgm:prSet/>
      <dgm:spPr/>
      <dgm:t>
        <a:bodyPr/>
        <a:lstStyle/>
        <a:p>
          <a:endParaRPr lang="en-MY"/>
        </a:p>
      </dgm:t>
    </dgm:pt>
    <dgm:pt modelId="{7BC0BCA4-3942-4A4E-BA29-37A1DE9CE66C}">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MY" sz="1600" b="1" dirty="0">
              <a:solidFill>
                <a:schemeClr val="bg1"/>
              </a:solidFill>
              <a:latin typeface="Corbel" pitchFamily="34" charset="0"/>
            </a:rPr>
            <a:t>corporate social </a:t>
          </a:r>
          <a:r>
            <a:rPr lang="en-MY" sz="1600" b="1" dirty="0" smtClean="0">
              <a:solidFill>
                <a:schemeClr val="bg1"/>
              </a:solidFill>
              <a:latin typeface="Corbel" pitchFamily="34" charset="0"/>
            </a:rPr>
            <a:t>responsibility (CSR)</a:t>
          </a:r>
          <a:endParaRPr lang="en-MY" sz="1600" b="1" dirty="0">
            <a:solidFill>
              <a:schemeClr val="bg1"/>
            </a:solidFill>
            <a:latin typeface="Corbel" pitchFamily="34" charset="0"/>
          </a:endParaRPr>
        </a:p>
      </dgm:t>
    </dgm:pt>
    <dgm:pt modelId="{934D7DEA-E4F2-44A0-87B0-AFE1163757EC}" type="parTrans" cxnId="{0B71082A-FD77-43C5-ABED-6472A19DA710}">
      <dgm:prSet/>
      <dgm:spPr/>
      <dgm:t>
        <a:bodyPr/>
        <a:lstStyle/>
        <a:p>
          <a:endParaRPr lang="en-MY"/>
        </a:p>
      </dgm:t>
    </dgm:pt>
    <dgm:pt modelId="{901EBD0D-D975-46C9-B2BC-1B6E92B9D981}" type="sibTrans" cxnId="{0B71082A-FD77-43C5-ABED-6472A19DA710}">
      <dgm:prSet/>
      <dgm:spPr/>
      <dgm:t>
        <a:bodyPr/>
        <a:lstStyle/>
        <a:p>
          <a:endParaRPr lang="en-MY"/>
        </a:p>
      </dgm:t>
    </dgm:pt>
    <dgm:pt modelId="{6FCAF51B-28D4-4627-89CD-B87F912ECB39}">
      <dgm:prSet custT="1">
        <dgm:style>
          <a:lnRef idx="0">
            <a:schemeClr val="accent2"/>
          </a:lnRef>
          <a:fillRef idx="3">
            <a:schemeClr val="accent2"/>
          </a:fillRef>
          <a:effectRef idx="3">
            <a:schemeClr val="accent2"/>
          </a:effectRef>
          <a:fontRef idx="minor">
            <a:schemeClr val="lt1"/>
          </a:fontRef>
        </dgm:style>
      </dgm:prSet>
      <dgm:spPr/>
      <dgm:t>
        <a:bodyPr/>
        <a:lstStyle/>
        <a:p>
          <a:r>
            <a:rPr lang="en-MY" sz="1600" b="1" dirty="0">
              <a:solidFill>
                <a:schemeClr val="bg1"/>
              </a:solidFill>
              <a:latin typeface="Corbel" pitchFamily="34" charset="0"/>
            </a:rPr>
            <a:t>real estate investing</a:t>
          </a:r>
        </a:p>
      </dgm:t>
    </dgm:pt>
    <dgm:pt modelId="{9DBE0599-E91A-4E43-801E-53AE8EF046D4}" type="parTrans" cxnId="{8465757B-EE1E-48D2-880E-D093BE5A78AE}">
      <dgm:prSet/>
      <dgm:spPr/>
      <dgm:t>
        <a:bodyPr/>
        <a:lstStyle/>
        <a:p>
          <a:endParaRPr lang="en-MY"/>
        </a:p>
      </dgm:t>
    </dgm:pt>
    <dgm:pt modelId="{898C943B-FBBB-476D-B96C-D5086E00D532}" type="sibTrans" cxnId="{8465757B-EE1E-48D2-880E-D093BE5A78AE}">
      <dgm:prSet/>
      <dgm:spPr/>
      <dgm:t>
        <a:bodyPr/>
        <a:lstStyle/>
        <a:p>
          <a:endParaRPr lang="en-MY"/>
        </a:p>
      </dgm:t>
    </dgm:pt>
    <dgm:pt modelId="{A94EEF99-81BE-44F0-A019-206917BF4AF7}" type="pres">
      <dgm:prSet presAssocID="{1C65E27F-B2BB-46B5-94CB-5BE184B79D16}" presName="cycle" presStyleCnt="0">
        <dgm:presLayoutVars>
          <dgm:chMax val="1"/>
          <dgm:dir/>
          <dgm:animLvl val="ctr"/>
          <dgm:resizeHandles val="exact"/>
        </dgm:presLayoutVars>
      </dgm:prSet>
      <dgm:spPr/>
      <dgm:t>
        <a:bodyPr/>
        <a:lstStyle/>
        <a:p>
          <a:endParaRPr lang="en-MY"/>
        </a:p>
      </dgm:t>
    </dgm:pt>
    <dgm:pt modelId="{D745E109-0E63-49FA-AC30-A9E252ACD3D1}" type="pres">
      <dgm:prSet presAssocID="{5DAB0CEB-2361-4A4A-8968-D1CF3793AB8B}" presName="centerShape" presStyleLbl="node0" presStyleIdx="0" presStyleCnt="1" custScaleX="80338" custScaleY="70312" custLinFactNeighborX="-1354" custLinFactNeighborY="-24143"/>
      <dgm:spPr/>
      <dgm:t>
        <a:bodyPr/>
        <a:lstStyle/>
        <a:p>
          <a:endParaRPr lang="en-MY"/>
        </a:p>
      </dgm:t>
    </dgm:pt>
    <dgm:pt modelId="{EF17E112-B0ED-4870-B4B9-9C06BB386A92}" type="pres">
      <dgm:prSet presAssocID="{BBF05F67-6575-4944-BECD-227ED272CD5F}" presName="parTrans" presStyleLbl="bgSibTrans2D1" presStyleIdx="0" presStyleCnt="4" custAng="21397173"/>
      <dgm:spPr/>
      <dgm:t>
        <a:bodyPr/>
        <a:lstStyle/>
        <a:p>
          <a:endParaRPr lang="en-MY"/>
        </a:p>
      </dgm:t>
    </dgm:pt>
    <dgm:pt modelId="{637134C1-926F-427A-BC06-0976A8E788AB}" type="pres">
      <dgm:prSet presAssocID="{A5A67C30-19CA-49D7-B6B0-BF65E600CF6F}" presName="node" presStyleLbl="node1" presStyleIdx="0" presStyleCnt="4" custScaleY="54701" custRadScaleRad="103215" custRadScaleInc="35823">
        <dgm:presLayoutVars>
          <dgm:bulletEnabled val="1"/>
        </dgm:presLayoutVars>
      </dgm:prSet>
      <dgm:spPr/>
      <dgm:t>
        <a:bodyPr/>
        <a:lstStyle/>
        <a:p>
          <a:endParaRPr lang="en-MY"/>
        </a:p>
      </dgm:t>
    </dgm:pt>
    <dgm:pt modelId="{423FC5F8-14B5-4810-B1B8-B6561C69866B}" type="pres">
      <dgm:prSet presAssocID="{DAB7937B-1047-49D0-958C-0FC5D168614C}" presName="parTrans" presStyleLbl="bgSibTrans2D1" presStyleIdx="1" presStyleCnt="4"/>
      <dgm:spPr/>
      <dgm:t>
        <a:bodyPr/>
        <a:lstStyle/>
        <a:p>
          <a:endParaRPr lang="en-MY"/>
        </a:p>
      </dgm:t>
    </dgm:pt>
    <dgm:pt modelId="{DD4E044C-5677-46DD-AD9B-A2A9B900B9DB}" type="pres">
      <dgm:prSet presAssocID="{A69EE13B-7BE3-4308-BB09-8222F29FCB5C}" presName="node" presStyleLbl="node1" presStyleIdx="1" presStyleCnt="4" custScaleY="52888" custRadScaleRad="95658" custRadScaleInc="181291">
        <dgm:presLayoutVars>
          <dgm:bulletEnabled val="1"/>
        </dgm:presLayoutVars>
      </dgm:prSet>
      <dgm:spPr/>
      <dgm:t>
        <a:bodyPr/>
        <a:lstStyle/>
        <a:p>
          <a:endParaRPr lang="en-MY"/>
        </a:p>
      </dgm:t>
    </dgm:pt>
    <dgm:pt modelId="{028244AA-35C5-4005-9BE6-899F85FC8BD2}" type="pres">
      <dgm:prSet presAssocID="{934D7DEA-E4F2-44A0-87B0-AFE1163757EC}" presName="parTrans" presStyleLbl="bgSibTrans2D1" presStyleIdx="2" presStyleCnt="4" custAng="116455"/>
      <dgm:spPr/>
      <dgm:t>
        <a:bodyPr/>
        <a:lstStyle/>
        <a:p>
          <a:endParaRPr lang="en-MY"/>
        </a:p>
      </dgm:t>
    </dgm:pt>
    <dgm:pt modelId="{6A821901-84B0-4E72-8FF3-9D00CE80B0A0}" type="pres">
      <dgm:prSet presAssocID="{7BC0BCA4-3942-4A4E-BA29-37A1DE9CE66C}" presName="node" presStyleLbl="node1" presStyleIdx="2" presStyleCnt="4" custScaleX="122934" custScaleY="62442" custRadScaleRad="106289" custRadScaleInc="-60659">
        <dgm:presLayoutVars>
          <dgm:bulletEnabled val="1"/>
        </dgm:presLayoutVars>
      </dgm:prSet>
      <dgm:spPr/>
      <dgm:t>
        <a:bodyPr/>
        <a:lstStyle/>
        <a:p>
          <a:endParaRPr lang="en-MY"/>
        </a:p>
      </dgm:t>
    </dgm:pt>
    <dgm:pt modelId="{F8AF0FFD-AB09-42CA-9FB0-315857DDF544}" type="pres">
      <dgm:prSet presAssocID="{9DBE0599-E91A-4E43-801E-53AE8EF046D4}" presName="parTrans" presStyleLbl="bgSibTrans2D1" presStyleIdx="3" presStyleCnt="4"/>
      <dgm:spPr/>
      <dgm:t>
        <a:bodyPr/>
        <a:lstStyle/>
        <a:p>
          <a:endParaRPr lang="en-MY"/>
        </a:p>
      </dgm:t>
    </dgm:pt>
    <dgm:pt modelId="{E18B1A19-1E0F-4D58-AC1C-728A3700EFEF}" type="pres">
      <dgm:prSet presAssocID="{6FCAF51B-28D4-4627-89CD-B87F912ECB39}" presName="node" presStyleLbl="node1" presStyleIdx="3" presStyleCnt="4" custScaleX="119068" custScaleY="61781" custRadScaleRad="13732" custRadScaleInc="261371">
        <dgm:presLayoutVars>
          <dgm:bulletEnabled val="1"/>
        </dgm:presLayoutVars>
      </dgm:prSet>
      <dgm:spPr/>
      <dgm:t>
        <a:bodyPr/>
        <a:lstStyle/>
        <a:p>
          <a:endParaRPr lang="en-MY"/>
        </a:p>
      </dgm:t>
    </dgm:pt>
  </dgm:ptLst>
  <dgm:cxnLst>
    <dgm:cxn modelId="{55DFBFE7-D598-411A-B113-846EEF0189BD}" type="presOf" srcId="{9DBE0599-E91A-4E43-801E-53AE8EF046D4}" destId="{F8AF0FFD-AB09-42CA-9FB0-315857DDF544}" srcOrd="0" destOrd="0" presId="urn:microsoft.com/office/officeart/2005/8/layout/radial4"/>
    <dgm:cxn modelId="{0B71082A-FD77-43C5-ABED-6472A19DA710}" srcId="{5DAB0CEB-2361-4A4A-8968-D1CF3793AB8B}" destId="{7BC0BCA4-3942-4A4E-BA29-37A1DE9CE66C}" srcOrd="2" destOrd="0" parTransId="{934D7DEA-E4F2-44A0-87B0-AFE1163757EC}" sibTransId="{901EBD0D-D975-46C9-B2BC-1B6E92B9D981}"/>
    <dgm:cxn modelId="{8465757B-EE1E-48D2-880E-D093BE5A78AE}" srcId="{5DAB0CEB-2361-4A4A-8968-D1CF3793AB8B}" destId="{6FCAF51B-28D4-4627-89CD-B87F912ECB39}" srcOrd="3" destOrd="0" parTransId="{9DBE0599-E91A-4E43-801E-53AE8EF046D4}" sibTransId="{898C943B-FBBB-476D-B96C-D5086E00D532}"/>
    <dgm:cxn modelId="{4C08DBEA-B42A-4C5F-84C5-A55DE8B15860}" type="presOf" srcId="{BBF05F67-6575-4944-BECD-227ED272CD5F}" destId="{EF17E112-B0ED-4870-B4B9-9C06BB386A92}" srcOrd="0" destOrd="0" presId="urn:microsoft.com/office/officeart/2005/8/layout/radial4"/>
    <dgm:cxn modelId="{BE2B4830-E268-4801-B29F-7FAFC8D87993}" type="presOf" srcId="{6FCAF51B-28D4-4627-89CD-B87F912ECB39}" destId="{E18B1A19-1E0F-4D58-AC1C-728A3700EFEF}" srcOrd="0" destOrd="0" presId="urn:microsoft.com/office/officeart/2005/8/layout/radial4"/>
    <dgm:cxn modelId="{A81B0E58-2201-494D-B2CF-C445E464EC01}" srcId="{1C65E27F-B2BB-46B5-94CB-5BE184B79D16}" destId="{5DAB0CEB-2361-4A4A-8968-D1CF3793AB8B}" srcOrd="0" destOrd="0" parTransId="{E9843459-BE7E-4A82-8AC9-EEF435DC5F44}" sibTransId="{440E7A63-0333-4341-A38A-AA81CDBD0A0D}"/>
    <dgm:cxn modelId="{99341204-58B2-4094-933C-D74EED761F42}" type="presOf" srcId="{7BC0BCA4-3942-4A4E-BA29-37A1DE9CE66C}" destId="{6A821901-84B0-4E72-8FF3-9D00CE80B0A0}" srcOrd="0" destOrd="0" presId="urn:microsoft.com/office/officeart/2005/8/layout/radial4"/>
    <dgm:cxn modelId="{B06653D3-7A92-467F-B521-126C2C10D6C1}" type="presOf" srcId="{1C65E27F-B2BB-46B5-94CB-5BE184B79D16}" destId="{A94EEF99-81BE-44F0-A019-206917BF4AF7}" srcOrd="0" destOrd="0" presId="urn:microsoft.com/office/officeart/2005/8/layout/radial4"/>
    <dgm:cxn modelId="{77C056C7-F1A3-47BF-9F4C-5AF8FA4E6C86}" type="presOf" srcId="{934D7DEA-E4F2-44A0-87B0-AFE1163757EC}" destId="{028244AA-35C5-4005-9BE6-899F85FC8BD2}" srcOrd="0" destOrd="0" presId="urn:microsoft.com/office/officeart/2005/8/layout/radial4"/>
    <dgm:cxn modelId="{055F754E-F76E-45CE-8F63-379F55F83DE1}" srcId="{5DAB0CEB-2361-4A4A-8968-D1CF3793AB8B}" destId="{A5A67C30-19CA-49D7-B6B0-BF65E600CF6F}" srcOrd="0" destOrd="0" parTransId="{BBF05F67-6575-4944-BECD-227ED272CD5F}" sibTransId="{F22725D0-17CF-4AF9-B358-B22E07026797}"/>
    <dgm:cxn modelId="{C764A78E-4345-41C5-A8D1-FE00A69F5D99}" type="presOf" srcId="{DAB7937B-1047-49D0-958C-0FC5D168614C}" destId="{423FC5F8-14B5-4810-B1B8-B6561C69866B}" srcOrd="0" destOrd="0" presId="urn:microsoft.com/office/officeart/2005/8/layout/radial4"/>
    <dgm:cxn modelId="{3A8CCEE6-ECC7-4477-8EBA-200406F1B986}" type="presOf" srcId="{5DAB0CEB-2361-4A4A-8968-D1CF3793AB8B}" destId="{D745E109-0E63-49FA-AC30-A9E252ACD3D1}" srcOrd="0" destOrd="0" presId="urn:microsoft.com/office/officeart/2005/8/layout/radial4"/>
    <dgm:cxn modelId="{006E9A6A-1A1C-4E3F-9112-2B962D61963B}" type="presOf" srcId="{A69EE13B-7BE3-4308-BB09-8222F29FCB5C}" destId="{DD4E044C-5677-46DD-AD9B-A2A9B900B9DB}" srcOrd="0" destOrd="0" presId="urn:microsoft.com/office/officeart/2005/8/layout/radial4"/>
    <dgm:cxn modelId="{4010FA87-5836-4DE6-B94E-A7134D261979}" srcId="{5DAB0CEB-2361-4A4A-8968-D1CF3793AB8B}" destId="{A69EE13B-7BE3-4308-BB09-8222F29FCB5C}" srcOrd="1" destOrd="0" parTransId="{DAB7937B-1047-49D0-958C-0FC5D168614C}" sibTransId="{476E365F-DC0C-43D5-B256-E0FFE6B9F096}"/>
    <dgm:cxn modelId="{CED96501-7A6E-467D-8657-D470F095D7D0}" type="presOf" srcId="{A5A67C30-19CA-49D7-B6B0-BF65E600CF6F}" destId="{637134C1-926F-427A-BC06-0976A8E788AB}" srcOrd="0" destOrd="0" presId="urn:microsoft.com/office/officeart/2005/8/layout/radial4"/>
    <dgm:cxn modelId="{E2EC5B65-9198-4D5E-B18C-0D4B2E8EC95A}" type="presParOf" srcId="{A94EEF99-81BE-44F0-A019-206917BF4AF7}" destId="{D745E109-0E63-49FA-AC30-A9E252ACD3D1}" srcOrd="0" destOrd="0" presId="urn:microsoft.com/office/officeart/2005/8/layout/radial4"/>
    <dgm:cxn modelId="{C988CE39-A227-4F82-A4F8-CC36D32D05E1}" type="presParOf" srcId="{A94EEF99-81BE-44F0-A019-206917BF4AF7}" destId="{EF17E112-B0ED-4870-B4B9-9C06BB386A92}" srcOrd="1" destOrd="0" presId="urn:microsoft.com/office/officeart/2005/8/layout/radial4"/>
    <dgm:cxn modelId="{96DC9256-5E7B-4B1F-ACF0-E7C044F20298}" type="presParOf" srcId="{A94EEF99-81BE-44F0-A019-206917BF4AF7}" destId="{637134C1-926F-427A-BC06-0976A8E788AB}" srcOrd="2" destOrd="0" presId="urn:microsoft.com/office/officeart/2005/8/layout/radial4"/>
    <dgm:cxn modelId="{85D5A46B-1BCE-4583-B3F8-75F6E376B414}" type="presParOf" srcId="{A94EEF99-81BE-44F0-A019-206917BF4AF7}" destId="{423FC5F8-14B5-4810-B1B8-B6561C69866B}" srcOrd="3" destOrd="0" presId="urn:microsoft.com/office/officeart/2005/8/layout/radial4"/>
    <dgm:cxn modelId="{06159699-9F5F-416E-97B9-3C8DFA3C1118}" type="presParOf" srcId="{A94EEF99-81BE-44F0-A019-206917BF4AF7}" destId="{DD4E044C-5677-46DD-AD9B-A2A9B900B9DB}" srcOrd="4" destOrd="0" presId="urn:microsoft.com/office/officeart/2005/8/layout/radial4"/>
    <dgm:cxn modelId="{30CD9307-3E6D-4875-A39D-1ACFD28EA513}" type="presParOf" srcId="{A94EEF99-81BE-44F0-A019-206917BF4AF7}" destId="{028244AA-35C5-4005-9BE6-899F85FC8BD2}" srcOrd="5" destOrd="0" presId="urn:microsoft.com/office/officeart/2005/8/layout/radial4"/>
    <dgm:cxn modelId="{8889BAF6-BF27-4920-B493-B3D3A83206D0}" type="presParOf" srcId="{A94EEF99-81BE-44F0-A019-206917BF4AF7}" destId="{6A821901-84B0-4E72-8FF3-9D00CE80B0A0}" srcOrd="6" destOrd="0" presId="urn:microsoft.com/office/officeart/2005/8/layout/radial4"/>
    <dgm:cxn modelId="{4AA04202-3E48-4CDC-B59E-E7B36CE501F3}" type="presParOf" srcId="{A94EEF99-81BE-44F0-A019-206917BF4AF7}" destId="{F8AF0FFD-AB09-42CA-9FB0-315857DDF544}" srcOrd="7" destOrd="0" presId="urn:microsoft.com/office/officeart/2005/8/layout/radial4"/>
    <dgm:cxn modelId="{BB22E0A7-1C96-4D05-BBCE-BC87ED68D553}" type="presParOf" srcId="{A94EEF99-81BE-44F0-A019-206917BF4AF7}" destId="{E18B1A19-1E0F-4D58-AC1C-728A3700EFEF}" srcOrd="8"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A6FF494E-BD7A-460B-A8B7-F9C7ABB311B4}" type="doc">
      <dgm:prSet loTypeId="urn:microsoft.com/office/officeart/2005/8/layout/cycle7" loCatId="cycle" qsTypeId="urn:microsoft.com/office/officeart/2005/8/quickstyle/3d3" qsCatId="3D" csTypeId="urn:microsoft.com/office/officeart/2005/8/colors/accent2_3" csCatId="accent2" phldr="1"/>
      <dgm:spPr/>
      <dgm:t>
        <a:bodyPr/>
        <a:lstStyle/>
        <a:p>
          <a:endParaRPr lang="en-MY"/>
        </a:p>
      </dgm:t>
    </dgm:pt>
    <dgm:pt modelId="{A7A82764-C952-46AC-A54C-0FD76B875569}">
      <dgm:prSet phldrT="[Text]" custT="1"/>
      <dgm:spPr/>
      <dgm:t>
        <a:bodyPr/>
        <a:lstStyle/>
        <a:p>
          <a:r>
            <a:rPr lang="en-US" sz="1800" b="1" dirty="0" smtClean="0"/>
            <a:t>Survey</a:t>
          </a:r>
          <a:endParaRPr lang="en-MY" sz="1800" b="1" dirty="0"/>
        </a:p>
      </dgm:t>
    </dgm:pt>
    <dgm:pt modelId="{1E089EA0-EF1F-41AD-9F8D-65B0BE0E618A}" type="parTrans" cxnId="{B66B86CE-2818-4AB4-A7AD-90FF9E1603A7}">
      <dgm:prSet/>
      <dgm:spPr/>
      <dgm:t>
        <a:bodyPr/>
        <a:lstStyle/>
        <a:p>
          <a:endParaRPr lang="en-MY" sz="1600"/>
        </a:p>
      </dgm:t>
    </dgm:pt>
    <dgm:pt modelId="{83E2D765-05FF-46FD-A3AD-14F852AC788B}" type="sibTrans" cxnId="{B66B86CE-2818-4AB4-A7AD-90FF9E1603A7}">
      <dgm:prSet custT="1"/>
      <dgm:spPr/>
      <dgm:t>
        <a:bodyPr/>
        <a:lstStyle/>
        <a:p>
          <a:endParaRPr lang="en-MY" sz="1400"/>
        </a:p>
      </dgm:t>
    </dgm:pt>
    <dgm:pt modelId="{FBADB1A1-B51B-4A49-941E-85D542947468}">
      <dgm:prSet phldrT="[Text]" custT="1"/>
      <dgm:spPr/>
      <dgm:t>
        <a:bodyPr/>
        <a:lstStyle/>
        <a:p>
          <a:r>
            <a:rPr lang="en-US" sz="1800" dirty="0" smtClean="0"/>
            <a:t>Content Analysis</a:t>
          </a:r>
          <a:endParaRPr lang="en-MY" sz="1800" dirty="0"/>
        </a:p>
      </dgm:t>
    </dgm:pt>
    <dgm:pt modelId="{8946B37E-7D5B-4A98-ADE1-5D1BF624DA3F}" type="parTrans" cxnId="{596FECFA-35A0-4AF3-BFDF-C66DF25B61D0}">
      <dgm:prSet/>
      <dgm:spPr/>
      <dgm:t>
        <a:bodyPr/>
        <a:lstStyle/>
        <a:p>
          <a:endParaRPr lang="en-MY" sz="1600"/>
        </a:p>
      </dgm:t>
    </dgm:pt>
    <dgm:pt modelId="{8592FF6E-3B9B-4B49-8A04-D37AD5F3F4BF}" type="sibTrans" cxnId="{596FECFA-35A0-4AF3-BFDF-C66DF25B61D0}">
      <dgm:prSet custT="1"/>
      <dgm:spPr/>
      <dgm:t>
        <a:bodyPr/>
        <a:lstStyle/>
        <a:p>
          <a:endParaRPr lang="en-MY" sz="1400"/>
        </a:p>
      </dgm:t>
    </dgm:pt>
    <dgm:pt modelId="{9195DF66-D3A3-4635-A5A8-5EA293B58DD5}">
      <dgm:prSet phldrT="[Text]" custT="1"/>
      <dgm:spPr/>
      <dgm:t>
        <a:bodyPr/>
        <a:lstStyle/>
        <a:p>
          <a:r>
            <a:rPr lang="en-US" sz="1800" dirty="0" smtClean="0"/>
            <a:t>In-Depth Interview</a:t>
          </a:r>
          <a:endParaRPr lang="en-MY" sz="1800" dirty="0"/>
        </a:p>
      </dgm:t>
    </dgm:pt>
    <dgm:pt modelId="{B11CBA99-1EAA-4D4B-8C6D-CE7E5C9D6A5F}" type="parTrans" cxnId="{A4CBF0FF-87D6-4A47-B511-2D4EA11D4F09}">
      <dgm:prSet/>
      <dgm:spPr/>
      <dgm:t>
        <a:bodyPr/>
        <a:lstStyle/>
        <a:p>
          <a:endParaRPr lang="en-MY" sz="1600"/>
        </a:p>
      </dgm:t>
    </dgm:pt>
    <dgm:pt modelId="{8A09A557-B6A4-414C-A565-6476D3FA9973}" type="sibTrans" cxnId="{A4CBF0FF-87D6-4A47-B511-2D4EA11D4F09}">
      <dgm:prSet custT="1"/>
      <dgm:spPr/>
      <dgm:t>
        <a:bodyPr/>
        <a:lstStyle/>
        <a:p>
          <a:endParaRPr lang="en-MY" sz="1400"/>
        </a:p>
      </dgm:t>
    </dgm:pt>
    <dgm:pt modelId="{4F7765A8-21AC-4D8C-976C-22015340085F}" type="pres">
      <dgm:prSet presAssocID="{A6FF494E-BD7A-460B-A8B7-F9C7ABB311B4}" presName="Name0" presStyleCnt="0">
        <dgm:presLayoutVars>
          <dgm:dir/>
          <dgm:resizeHandles val="exact"/>
        </dgm:presLayoutVars>
      </dgm:prSet>
      <dgm:spPr/>
      <dgm:t>
        <a:bodyPr/>
        <a:lstStyle/>
        <a:p>
          <a:endParaRPr lang="en-MY"/>
        </a:p>
      </dgm:t>
    </dgm:pt>
    <dgm:pt modelId="{C862B4E7-66ED-40CE-8039-696E6B2520D2}" type="pres">
      <dgm:prSet presAssocID="{A7A82764-C952-46AC-A54C-0FD76B875569}" presName="node" presStyleLbl="node1" presStyleIdx="0" presStyleCnt="3" custRadScaleRad="100047" custRadScaleInc="29">
        <dgm:presLayoutVars>
          <dgm:bulletEnabled val="1"/>
        </dgm:presLayoutVars>
      </dgm:prSet>
      <dgm:spPr/>
      <dgm:t>
        <a:bodyPr/>
        <a:lstStyle/>
        <a:p>
          <a:endParaRPr lang="en-MY"/>
        </a:p>
      </dgm:t>
    </dgm:pt>
    <dgm:pt modelId="{9C402EDF-32A7-4A0D-8DBB-28BC0572DA73}" type="pres">
      <dgm:prSet presAssocID="{83E2D765-05FF-46FD-A3AD-14F852AC788B}" presName="sibTrans" presStyleLbl="sibTrans2D1" presStyleIdx="0" presStyleCnt="3"/>
      <dgm:spPr/>
      <dgm:t>
        <a:bodyPr/>
        <a:lstStyle/>
        <a:p>
          <a:endParaRPr lang="en-MY"/>
        </a:p>
      </dgm:t>
    </dgm:pt>
    <dgm:pt modelId="{4FCB8BEC-B8CB-499E-BE94-1E29AC5C4330}" type="pres">
      <dgm:prSet presAssocID="{83E2D765-05FF-46FD-A3AD-14F852AC788B}" presName="connectorText" presStyleLbl="sibTrans2D1" presStyleIdx="0" presStyleCnt="3"/>
      <dgm:spPr/>
      <dgm:t>
        <a:bodyPr/>
        <a:lstStyle/>
        <a:p>
          <a:endParaRPr lang="en-MY"/>
        </a:p>
      </dgm:t>
    </dgm:pt>
    <dgm:pt modelId="{16653D52-E56B-4CB4-8063-D7B5AF8CE919}" type="pres">
      <dgm:prSet presAssocID="{FBADB1A1-B51B-4A49-941E-85D542947468}" presName="node" presStyleLbl="node1" presStyleIdx="1" presStyleCnt="3">
        <dgm:presLayoutVars>
          <dgm:bulletEnabled val="1"/>
        </dgm:presLayoutVars>
      </dgm:prSet>
      <dgm:spPr/>
      <dgm:t>
        <a:bodyPr/>
        <a:lstStyle/>
        <a:p>
          <a:endParaRPr lang="en-MY"/>
        </a:p>
      </dgm:t>
    </dgm:pt>
    <dgm:pt modelId="{34FEE9C8-7445-4BCD-8CE6-44E5B113177D}" type="pres">
      <dgm:prSet presAssocID="{8592FF6E-3B9B-4B49-8A04-D37AD5F3F4BF}" presName="sibTrans" presStyleLbl="sibTrans2D1" presStyleIdx="1" presStyleCnt="3"/>
      <dgm:spPr/>
      <dgm:t>
        <a:bodyPr/>
        <a:lstStyle/>
        <a:p>
          <a:endParaRPr lang="en-MY"/>
        </a:p>
      </dgm:t>
    </dgm:pt>
    <dgm:pt modelId="{1BF5D742-E3EF-4C74-8199-25ECEE2C5E74}" type="pres">
      <dgm:prSet presAssocID="{8592FF6E-3B9B-4B49-8A04-D37AD5F3F4BF}" presName="connectorText" presStyleLbl="sibTrans2D1" presStyleIdx="1" presStyleCnt="3"/>
      <dgm:spPr/>
      <dgm:t>
        <a:bodyPr/>
        <a:lstStyle/>
        <a:p>
          <a:endParaRPr lang="en-MY"/>
        </a:p>
      </dgm:t>
    </dgm:pt>
    <dgm:pt modelId="{A768156B-0CC2-4636-A7BA-AEF96C9AF3B1}" type="pres">
      <dgm:prSet presAssocID="{9195DF66-D3A3-4635-A5A8-5EA293B58DD5}" presName="node" presStyleLbl="node1" presStyleIdx="2" presStyleCnt="3">
        <dgm:presLayoutVars>
          <dgm:bulletEnabled val="1"/>
        </dgm:presLayoutVars>
      </dgm:prSet>
      <dgm:spPr/>
      <dgm:t>
        <a:bodyPr/>
        <a:lstStyle/>
        <a:p>
          <a:endParaRPr lang="en-MY"/>
        </a:p>
      </dgm:t>
    </dgm:pt>
    <dgm:pt modelId="{2EEFD47B-16CD-46BB-AF9D-DA876590958B}" type="pres">
      <dgm:prSet presAssocID="{8A09A557-B6A4-414C-A565-6476D3FA9973}" presName="sibTrans" presStyleLbl="sibTrans2D1" presStyleIdx="2" presStyleCnt="3"/>
      <dgm:spPr/>
      <dgm:t>
        <a:bodyPr/>
        <a:lstStyle/>
        <a:p>
          <a:endParaRPr lang="en-MY"/>
        </a:p>
      </dgm:t>
    </dgm:pt>
    <dgm:pt modelId="{A25234DC-2C30-41F6-B6FB-AF1639FFAB45}" type="pres">
      <dgm:prSet presAssocID="{8A09A557-B6A4-414C-A565-6476D3FA9973}" presName="connectorText" presStyleLbl="sibTrans2D1" presStyleIdx="2" presStyleCnt="3"/>
      <dgm:spPr/>
      <dgm:t>
        <a:bodyPr/>
        <a:lstStyle/>
        <a:p>
          <a:endParaRPr lang="en-MY"/>
        </a:p>
      </dgm:t>
    </dgm:pt>
  </dgm:ptLst>
  <dgm:cxnLst>
    <dgm:cxn modelId="{17175965-BB54-4D26-BF42-F0B7E828CA73}" type="presOf" srcId="{8A09A557-B6A4-414C-A565-6476D3FA9973}" destId="{A25234DC-2C30-41F6-B6FB-AF1639FFAB45}" srcOrd="1" destOrd="0" presId="urn:microsoft.com/office/officeart/2005/8/layout/cycle7"/>
    <dgm:cxn modelId="{0F85AC30-298B-452A-8B54-C5EDBB23F432}" type="presOf" srcId="{A7A82764-C952-46AC-A54C-0FD76B875569}" destId="{C862B4E7-66ED-40CE-8039-696E6B2520D2}" srcOrd="0" destOrd="0" presId="urn:microsoft.com/office/officeart/2005/8/layout/cycle7"/>
    <dgm:cxn modelId="{30F7A9D3-2450-4D3A-AE49-5957F34C94C2}" type="presOf" srcId="{FBADB1A1-B51B-4A49-941E-85D542947468}" destId="{16653D52-E56B-4CB4-8063-D7B5AF8CE919}" srcOrd="0" destOrd="0" presId="urn:microsoft.com/office/officeart/2005/8/layout/cycle7"/>
    <dgm:cxn modelId="{F5061118-C8EA-4329-9C55-373E7EC419CF}" type="presOf" srcId="{8592FF6E-3B9B-4B49-8A04-D37AD5F3F4BF}" destId="{34FEE9C8-7445-4BCD-8CE6-44E5B113177D}" srcOrd="0" destOrd="0" presId="urn:microsoft.com/office/officeart/2005/8/layout/cycle7"/>
    <dgm:cxn modelId="{A4CBF0FF-87D6-4A47-B511-2D4EA11D4F09}" srcId="{A6FF494E-BD7A-460B-A8B7-F9C7ABB311B4}" destId="{9195DF66-D3A3-4635-A5A8-5EA293B58DD5}" srcOrd="2" destOrd="0" parTransId="{B11CBA99-1EAA-4D4B-8C6D-CE7E5C9D6A5F}" sibTransId="{8A09A557-B6A4-414C-A565-6476D3FA9973}"/>
    <dgm:cxn modelId="{874E56A6-449E-43BA-BA36-8FCD9806C58B}" type="presOf" srcId="{83E2D765-05FF-46FD-A3AD-14F852AC788B}" destId="{9C402EDF-32A7-4A0D-8DBB-28BC0572DA73}" srcOrd="0" destOrd="0" presId="urn:microsoft.com/office/officeart/2005/8/layout/cycle7"/>
    <dgm:cxn modelId="{3BAB1455-2268-4022-B086-BB3E93A88ECF}" type="presOf" srcId="{A6FF494E-BD7A-460B-A8B7-F9C7ABB311B4}" destId="{4F7765A8-21AC-4D8C-976C-22015340085F}" srcOrd="0" destOrd="0" presId="urn:microsoft.com/office/officeart/2005/8/layout/cycle7"/>
    <dgm:cxn modelId="{596FECFA-35A0-4AF3-BFDF-C66DF25B61D0}" srcId="{A6FF494E-BD7A-460B-A8B7-F9C7ABB311B4}" destId="{FBADB1A1-B51B-4A49-941E-85D542947468}" srcOrd="1" destOrd="0" parTransId="{8946B37E-7D5B-4A98-ADE1-5D1BF624DA3F}" sibTransId="{8592FF6E-3B9B-4B49-8A04-D37AD5F3F4BF}"/>
    <dgm:cxn modelId="{9A7A665C-08A8-4011-AED4-D576001CD694}" type="presOf" srcId="{8A09A557-B6A4-414C-A565-6476D3FA9973}" destId="{2EEFD47B-16CD-46BB-AF9D-DA876590958B}" srcOrd="0" destOrd="0" presId="urn:microsoft.com/office/officeart/2005/8/layout/cycle7"/>
    <dgm:cxn modelId="{B66B86CE-2818-4AB4-A7AD-90FF9E1603A7}" srcId="{A6FF494E-BD7A-460B-A8B7-F9C7ABB311B4}" destId="{A7A82764-C952-46AC-A54C-0FD76B875569}" srcOrd="0" destOrd="0" parTransId="{1E089EA0-EF1F-41AD-9F8D-65B0BE0E618A}" sibTransId="{83E2D765-05FF-46FD-A3AD-14F852AC788B}"/>
    <dgm:cxn modelId="{A3160159-346B-4513-B0D4-E8BCC602DF95}" type="presOf" srcId="{9195DF66-D3A3-4635-A5A8-5EA293B58DD5}" destId="{A768156B-0CC2-4636-A7BA-AEF96C9AF3B1}" srcOrd="0" destOrd="0" presId="urn:microsoft.com/office/officeart/2005/8/layout/cycle7"/>
    <dgm:cxn modelId="{17DAC0DD-97F0-4DF8-849F-E89237FD4852}" type="presOf" srcId="{8592FF6E-3B9B-4B49-8A04-D37AD5F3F4BF}" destId="{1BF5D742-E3EF-4C74-8199-25ECEE2C5E74}" srcOrd="1" destOrd="0" presId="urn:microsoft.com/office/officeart/2005/8/layout/cycle7"/>
    <dgm:cxn modelId="{CD16AC1D-1FDA-421F-9CB4-ADA4B804784D}" type="presOf" srcId="{83E2D765-05FF-46FD-A3AD-14F852AC788B}" destId="{4FCB8BEC-B8CB-499E-BE94-1E29AC5C4330}" srcOrd="1" destOrd="0" presId="urn:microsoft.com/office/officeart/2005/8/layout/cycle7"/>
    <dgm:cxn modelId="{04262B99-A62B-4CD9-A5B5-D9C14F922A53}" type="presParOf" srcId="{4F7765A8-21AC-4D8C-976C-22015340085F}" destId="{C862B4E7-66ED-40CE-8039-696E6B2520D2}" srcOrd="0" destOrd="0" presId="urn:microsoft.com/office/officeart/2005/8/layout/cycle7"/>
    <dgm:cxn modelId="{BAF17FF9-3DD2-44FC-B19E-877BA9089ECE}" type="presParOf" srcId="{4F7765A8-21AC-4D8C-976C-22015340085F}" destId="{9C402EDF-32A7-4A0D-8DBB-28BC0572DA73}" srcOrd="1" destOrd="0" presId="urn:microsoft.com/office/officeart/2005/8/layout/cycle7"/>
    <dgm:cxn modelId="{A065BCF1-9E6F-4B24-89F0-DEA4821C1404}" type="presParOf" srcId="{9C402EDF-32A7-4A0D-8DBB-28BC0572DA73}" destId="{4FCB8BEC-B8CB-499E-BE94-1E29AC5C4330}" srcOrd="0" destOrd="0" presId="urn:microsoft.com/office/officeart/2005/8/layout/cycle7"/>
    <dgm:cxn modelId="{5A2DC674-BA71-44B2-9D3D-C657E7AE83E5}" type="presParOf" srcId="{4F7765A8-21AC-4D8C-976C-22015340085F}" destId="{16653D52-E56B-4CB4-8063-D7B5AF8CE919}" srcOrd="2" destOrd="0" presId="urn:microsoft.com/office/officeart/2005/8/layout/cycle7"/>
    <dgm:cxn modelId="{9FD7DFCA-2CB1-4345-AED7-2A2A2A5E976E}" type="presParOf" srcId="{4F7765A8-21AC-4D8C-976C-22015340085F}" destId="{34FEE9C8-7445-4BCD-8CE6-44E5B113177D}" srcOrd="3" destOrd="0" presId="urn:microsoft.com/office/officeart/2005/8/layout/cycle7"/>
    <dgm:cxn modelId="{1C3F6198-5AF3-4043-980C-0A466AF26143}" type="presParOf" srcId="{34FEE9C8-7445-4BCD-8CE6-44E5B113177D}" destId="{1BF5D742-E3EF-4C74-8199-25ECEE2C5E74}" srcOrd="0" destOrd="0" presId="urn:microsoft.com/office/officeart/2005/8/layout/cycle7"/>
    <dgm:cxn modelId="{0055BCF2-3B56-4D26-899E-4569247AFE4C}" type="presParOf" srcId="{4F7765A8-21AC-4D8C-976C-22015340085F}" destId="{A768156B-0CC2-4636-A7BA-AEF96C9AF3B1}" srcOrd="4" destOrd="0" presId="urn:microsoft.com/office/officeart/2005/8/layout/cycle7"/>
    <dgm:cxn modelId="{A94DFCAF-888F-45A5-B86C-BFEB5B3290D3}" type="presParOf" srcId="{4F7765A8-21AC-4D8C-976C-22015340085F}" destId="{2EEFD47B-16CD-46BB-AF9D-DA876590958B}" srcOrd="5" destOrd="0" presId="urn:microsoft.com/office/officeart/2005/8/layout/cycle7"/>
    <dgm:cxn modelId="{8A5388EC-F732-4428-BB2B-BB5436924DC7}" type="presParOf" srcId="{2EEFD47B-16CD-46BB-AF9D-DA876590958B}" destId="{A25234DC-2C30-41F6-B6FB-AF1639FFAB45}"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MY"/>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6152915-6EB3-429A-B3FA-56AD24AF5B6F}" type="datetimeFigureOut">
              <a:rPr lang="en-US"/>
              <a:pPr>
                <a:defRPr/>
              </a:pPr>
              <a:t>6/22/2009</a:t>
            </a:fld>
            <a:endParaRPr lang="en-MY"/>
          </a:p>
        </p:txBody>
      </p:sp>
      <p:sp>
        <p:nvSpPr>
          <p:cNvPr id="4" name="Footer Placeholder 3"/>
          <p:cNvSpPr>
            <a:spLocks noGrp="1"/>
          </p:cNvSpPr>
          <p:nvPr>
            <p:ph type="ftr" sz="quarter" idx="2"/>
          </p:nvPr>
        </p:nvSpPr>
        <p:spPr>
          <a:xfrm>
            <a:off x="0" y="9223375"/>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MY"/>
          </a:p>
        </p:txBody>
      </p:sp>
      <p:sp>
        <p:nvSpPr>
          <p:cNvPr id="5" name="Slide Number Placeholder 4"/>
          <p:cNvSpPr>
            <a:spLocks noGrp="1"/>
          </p:cNvSpPr>
          <p:nvPr>
            <p:ph type="sldNum" sz="quarter" idx="3"/>
          </p:nvPr>
        </p:nvSpPr>
        <p:spPr>
          <a:xfrm>
            <a:off x="3884613" y="9223375"/>
            <a:ext cx="2971800" cy="48577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3F1494-1422-48BD-BB66-8121BECB5AE6}" type="slidenum">
              <a:rPr lang="en-MY"/>
              <a:pPr>
                <a:defRPr/>
              </a:pPr>
              <a:t>‹#›</a:t>
            </a:fld>
            <a:endParaRPr lang="en-MY"/>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MY"/>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EB1FE2-EB6D-40CA-B442-F4DA46D40F12}" type="datetimeFigureOut">
              <a:rPr lang="en-US"/>
              <a:pPr>
                <a:defRPr/>
              </a:pPr>
              <a:t>6/22/2009</a:t>
            </a:fld>
            <a:endParaRPr lang="en-MY"/>
          </a:p>
        </p:txBody>
      </p:sp>
      <p:sp>
        <p:nvSpPr>
          <p:cNvPr id="4" name="Slide Image Placeholder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MY"/>
          </a:p>
        </p:txBody>
      </p:sp>
      <p:sp>
        <p:nvSpPr>
          <p:cNvPr id="7" name="Slide Number Placeholder 6"/>
          <p:cNvSpPr>
            <a:spLocks noGrp="1"/>
          </p:cNvSpPr>
          <p:nvPr>
            <p:ph type="sldNum" sz="quarter" idx="5"/>
          </p:nvPr>
        </p:nvSpPr>
        <p:spPr>
          <a:xfrm>
            <a:off x="3884613" y="9223375"/>
            <a:ext cx="2971800" cy="48577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3B9F39D-9922-4EFC-9EF6-C9A2AB112B3F}" type="slidenum">
              <a:rPr lang="en-MY"/>
              <a:pPr>
                <a:defRPr/>
              </a:pPr>
              <a:t>‹#›</a:t>
            </a:fld>
            <a:endParaRPr lang="en-MY"/>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CF6B7B-6071-4257-9BB3-3E9921CC377D}" type="slidenum">
              <a:rPr lang="en-MY"/>
              <a:pPr fontAlgn="base">
                <a:spcBef>
                  <a:spcPct val="0"/>
                </a:spcBef>
                <a:spcAft>
                  <a:spcPct val="0"/>
                </a:spcAft>
              </a:pPr>
              <a:t>1</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C735AC-52DD-4BC8-AA46-443DD1BEE961}" type="slidenum">
              <a:rPr lang="en-MY"/>
              <a:pPr fontAlgn="base">
                <a:spcBef>
                  <a:spcPct val="0"/>
                </a:spcBef>
                <a:spcAft>
                  <a:spcPct val="0"/>
                </a:spcAft>
              </a:pPr>
              <a:t>11</a:t>
            </a:fld>
            <a:endParaRPr lang="en-M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891720-769B-480B-8FE9-F6B577B9549B}"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5179A9-1BED-4A6E-8DCB-B49C1A1848AD}" type="slidenum">
              <a:rPr lang="en-MY"/>
              <a:pPr fontAlgn="base">
                <a:spcBef>
                  <a:spcPct val="0"/>
                </a:spcBef>
                <a:spcAft>
                  <a:spcPct val="0"/>
                </a:spcAft>
              </a:pPr>
              <a:t>13</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C203C4-F1A8-4435-8D2B-B04A7E104855}" type="slidenum">
              <a:rPr lang="en-MY"/>
              <a:pPr fontAlgn="base">
                <a:spcBef>
                  <a:spcPct val="0"/>
                </a:spcBef>
                <a:spcAft>
                  <a:spcPct val="0"/>
                </a:spcAft>
              </a:pPr>
              <a:t>14</a:t>
            </a:fld>
            <a:endParaRPr lang="en-M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4E1BE4-6AD0-4885-98DC-95FD661F179D}" type="slidenum">
              <a:rPr lang="en-MY"/>
              <a:pPr fontAlgn="base">
                <a:spcBef>
                  <a:spcPct val="0"/>
                </a:spcBef>
                <a:spcAft>
                  <a:spcPct val="0"/>
                </a:spcAft>
              </a:pPr>
              <a:t>15</a:t>
            </a:fld>
            <a:endParaRPr lang="en-MY"/>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7B5B7B-5FBD-4563-8205-940AFFAB5423}" type="slidenum">
              <a:rPr lang="en-MY"/>
              <a:pPr fontAlgn="base">
                <a:spcBef>
                  <a:spcPct val="0"/>
                </a:spcBef>
                <a:spcAft>
                  <a:spcPct val="0"/>
                </a:spcAft>
              </a:pPr>
              <a:t>16</a:t>
            </a:fld>
            <a:endParaRPr lang="en-MY"/>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6364F0-89CD-4425-A5AC-E4DB60821A32}" type="slidenum">
              <a:rPr lang="en-MY"/>
              <a:pPr fontAlgn="base">
                <a:spcBef>
                  <a:spcPct val="0"/>
                </a:spcBef>
                <a:spcAft>
                  <a:spcPct val="0"/>
                </a:spcAft>
              </a:pPr>
              <a:t>17</a:t>
            </a:fld>
            <a:endParaRPr lang="en-MY"/>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68611" name="Rectangle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F033A-9803-4FFC-9CCD-D0206F809496}" type="slidenum">
              <a:rPr lang="en-US"/>
              <a:pPr fontAlgn="base">
                <a:spcBef>
                  <a:spcPct val="0"/>
                </a:spcBef>
                <a:spcAft>
                  <a:spcPct val="0"/>
                </a:spcAft>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37891" name="Rectangle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C1D8A0-7BBA-4CFF-ADFB-824A6BDE9976}"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D72137-6252-4A72-97A7-4A46223505BC}"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8E64C-38D4-42C4-8A6C-4A15D0F1AAEF}"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44035" name="Rectangle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497DA9-BC8C-424F-AE21-5F0FA705A265}"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78394B-2D36-499A-8F7B-182AA45E46CF}"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792D40-FBB9-432C-9488-7FF82DB1AC0C}"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0BFB8-B9C0-4215-8722-5C1EF726B656}"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087E0E-19AA-4FA1-A135-9B13BB7C6252}" type="slidenum">
              <a:rPr lang="en-MY"/>
              <a:pPr fontAlgn="base">
                <a:spcBef>
                  <a:spcPct val="0"/>
                </a:spcBef>
                <a:spcAft>
                  <a:spcPct val="0"/>
                </a:spcAft>
              </a:pPr>
              <a:t>10</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F26780A9-2CBE-45FA-BAA2-30687645F42E}"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11F4037A-7625-4691-A645-E4AC202B1F27}" type="slidenum">
              <a:rPr lang="en-MY"/>
              <a:pPr>
                <a:defRPr/>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B645D4B9-803D-40DC-BB18-9D6F3D256938}"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1CE90DA5-AE67-4B29-B1DC-2B6AB8EF89AA}" type="slidenum">
              <a:rPr lang="en-MY"/>
              <a:pPr>
                <a:defRPr/>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C95820A9-850B-4380-9BB3-745E141661D0}"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AEC8F3B5-7AA9-406E-812B-F5D8BC770A93}" type="slidenum">
              <a:rPr lang="en-MY"/>
              <a:pPr>
                <a:defRPr/>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5" name="Text Placeholder 24"/>
          <p:cNvSpPr>
            <a:spLocks noGrp="1"/>
          </p:cNvSpPr>
          <p:nvPr>
            <p:ph type="body" sz="quarter" idx="11"/>
          </p:nvPr>
        </p:nvSpPr>
        <p:spPr>
          <a:xfrm>
            <a:off x="5105400" y="228600"/>
            <a:ext cx="3200400" cy="3810000"/>
          </a:xfrm>
        </p:spPr>
        <p:txBody>
          <a:bodyPr tIns="91440" bIns="91440"/>
          <a:lstStyle>
            <a:lvl1pPr marL="0" marR="0" indent="0" algn="l">
              <a:buFontTx/>
              <a:buNone/>
              <a:defRPr sz="2000" i="0"/>
            </a:lvl1pPr>
            <a:extLst/>
          </a:lstStyle>
          <a:p>
            <a:pPr lvl="0"/>
            <a:r>
              <a:rPr lang="en-US" dirty="0" smtClean="0"/>
              <a:t>Click to edit Master text styles</a:t>
            </a:r>
          </a:p>
        </p:txBody>
      </p:sp>
      <p:sp>
        <p:nvSpPr>
          <p:cNvPr id="4" name="Rectangle 6"/>
          <p:cNvSpPr>
            <a:spLocks noGrp="1"/>
          </p:cNvSpPr>
          <p:nvPr>
            <p:ph type="dt" sz="half" idx="12"/>
          </p:nvPr>
        </p:nvSpPr>
        <p:spPr/>
        <p:txBody>
          <a:bodyPr/>
          <a:lstStyle>
            <a:lvl1pPr algn="r">
              <a:defRPr>
                <a:solidFill>
                  <a:schemeClr val="bg1"/>
                </a:solidFill>
              </a:defRPr>
            </a:lvl1pPr>
            <a:extLst/>
          </a:lstStyle>
          <a:p>
            <a:pPr>
              <a:defRPr/>
            </a:pPr>
            <a:fld id="{289E1DBC-3640-4F65-97F8-15E110197D93}" type="datetimeFigureOut">
              <a:rPr lang="en-US"/>
              <a:pPr>
                <a:defRPr/>
              </a:pPr>
              <a:t>6/22/2009</a:t>
            </a:fld>
            <a:endParaRPr lang="en-US"/>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CCE71A14-B8BC-4A83-B060-41071FB3C509}" type="slidenum">
              <a:rPr lang="en-US"/>
              <a:pPr>
                <a:defRPr/>
              </a:pPr>
              <a:t>‹#›</a:t>
            </a:fld>
            <a:endParaRPr lang="en-US"/>
          </a:p>
        </p:txBody>
      </p:sp>
      <p:sp>
        <p:nvSpPr>
          <p:cNvPr id="6" name="Rectangle 8"/>
          <p:cNvSpPr>
            <a:spLocks noGrp="1"/>
          </p:cNvSpPr>
          <p:nvPr>
            <p:ph type="ftr" sz="quarter" idx="14"/>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defRPr lang="en-US" sz="2000" smtClean="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9" name="Text Placeholder 18"/>
          <p:cNvSpPr>
            <a:spLocks noGrp="1"/>
          </p:cNvSpPr>
          <p:nvPr>
            <p:ph type="body" sz="quarter" idx="11"/>
          </p:nvPr>
        </p:nvSpPr>
        <p:spPr>
          <a:xfrm>
            <a:off x="533400" y="5943600"/>
            <a:ext cx="7467600" cy="762000"/>
          </a:xfrm>
        </p:spPr>
        <p:txBody>
          <a:bodyPr/>
          <a:lstStyle>
            <a:lvl1pPr marL="0" marR="0" indent="0" algn="r">
              <a:buFontTx/>
              <a:buNone/>
              <a:defRPr sz="2400" i="0" baseline="0"/>
            </a:lvl1pPr>
            <a:extLst/>
          </a:lstStyle>
          <a:p>
            <a:pPr lvl="0"/>
            <a:r>
              <a:rPr lang="en-US" dirty="0" smtClean="0"/>
              <a:t>Click to edit Master text styles</a:t>
            </a:r>
          </a:p>
        </p:txBody>
      </p:sp>
      <p:sp>
        <p:nvSpPr>
          <p:cNvPr id="4" name="Rectangle 6"/>
          <p:cNvSpPr>
            <a:spLocks noGrp="1"/>
          </p:cNvSpPr>
          <p:nvPr>
            <p:ph type="dt" sz="half" idx="12"/>
          </p:nvPr>
        </p:nvSpPr>
        <p:spPr/>
        <p:txBody>
          <a:bodyPr/>
          <a:lstStyle>
            <a:lvl1pPr algn="r">
              <a:defRPr>
                <a:solidFill>
                  <a:schemeClr val="bg1"/>
                </a:solidFill>
              </a:defRPr>
            </a:lvl1pPr>
            <a:extLst/>
          </a:lstStyle>
          <a:p>
            <a:pPr>
              <a:defRPr/>
            </a:pPr>
            <a:fld id="{7500AF2F-A9A1-43DA-8E9C-8220EEAEEE9A}" type="datetimeFigureOut">
              <a:rPr lang="en-US"/>
              <a:pPr>
                <a:defRPr/>
              </a:pPr>
              <a:t>6/22/2009</a:t>
            </a:fld>
            <a:endParaRPr lang="en-US"/>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E78C80F1-EA1F-4DDD-8427-2CE2C4F32AD9}" type="slidenum">
              <a:rPr lang="en-US"/>
              <a:pPr>
                <a:defRPr/>
              </a:pPr>
              <a:t>‹#›</a:t>
            </a:fld>
            <a:endParaRPr lang="en-US"/>
          </a:p>
        </p:txBody>
      </p:sp>
      <p:sp>
        <p:nvSpPr>
          <p:cNvPr id="6" name="Rectangle 8"/>
          <p:cNvSpPr>
            <a:spLocks noGrp="1"/>
          </p:cNvSpPr>
          <p:nvPr>
            <p:ph type="ftr" sz="quarter" idx="14"/>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7" name="Rectangle 6"/>
          <p:cNvSpPr>
            <a:spLocks noGrp="1"/>
          </p:cNvSpPr>
          <p:nvPr>
            <p:ph type="dt" sz="half" idx="29"/>
          </p:nvPr>
        </p:nvSpPr>
        <p:spPr/>
        <p:txBody>
          <a:bodyPr/>
          <a:lstStyle>
            <a:lvl1pPr algn="r">
              <a:defRPr>
                <a:solidFill>
                  <a:schemeClr val="bg1"/>
                </a:solidFill>
              </a:defRPr>
            </a:lvl1pPr>
            <a:extLst/>
          </a:lstStyle>
          <a:p>
            <a:pPr>
              <a:defRPr/>
            </a:pPr>
            <a:fld id="{34B8D562-C571-4C81-A515-8E1891CF3A09}" type="datetimeFigureOut">
              <a:rPr lang="en-US"/>
              <a:pPr>
                <a:defRPr/>
              </a:pPr>
              <a:t>6/22/2009</a:t>
            </a:fld>
            <a:endParaRPr lang="en-US"/>
          </a:p>
        </p:txBody>
      </p:sp>
      <p:sp>
        <p:nvSpPr>
          <p:cNvPr id="8" name="Rectangle 7"/>
          <p:cNvSpPr>
            <a:spLocks noGrp="1"/>
          </p:cNvSpPr>
          <p:nvPr>
            <p:ph type="sldNum" sz="quarter" idx="30"/>
          </p:nvPr>
        </p:nvSpPr>
        <p:spPr/>
        <p:txBody>
          <a:bodyPr/>
          <a:lstStyle>
            <a:lvl1pPr>
              <a:defRPr>
                <a:solidFill>
                  <a:srgbClr val="FFFFFF"/>
                </a:solidFill>
              </a:defRPr>
            </a:lvl1pPr>
            <a:extLst/>
          </a:lstStyle>
          <a:p>
            <a:pPr>
              <a:defRPr/>
            </a:pPr>
            <a:fld id="{56D649B6-8E15-467F-92DD-8D56D8447AAB}" type="slidenum">
              <a:rPr lang="en-US"/>
              <a:pPr>
                <a:defRPr/>
              </a:pPr>
              <a:t>‹#›</a:t>
            </a:fld>
            <a:endParaRPr lang="en-US"/>
          </a:p>
        </p:txBody>
      </p:sp>
      <p:sp>
        <p:nvSpPr>
          <p:cNvPr id="9" name="Rectangle 8"/>
          <p:cNvSpPr>
            <a:spLocks noGrp="1"/>
          </p:cNvSpPr>
          <p:nvPr>
            <p:ph type="ftr" sz="quarter" idx="31"/>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A7F2748B-9EDE-493D-B8B9-8AA39D6C6749}"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7D85CD60-94A6-4B39-BE89-71483E00AECA}"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E78DE042-D987-401D-AAF7-3C105157CBC0}"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6120A83F-176D-4C24-858F-6315491DD879}"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343DF7-2877-44B2-85E1-4F8DF47D7085}"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0B4E366A-14ED-4CE8-B7D6-BAC238C7A0D0}" type="slidenum">
              <a:rPr lang="en-MY"/>
              <a:pPr>
                <a:defRPr/>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FA729CB4-68A8-47B9-901E-5C079DF81F85}" type="datetimeFigureOut">
              <a:rPr lang="en-US"/>
              <a:pPr>
                <a:defRPr/>
              </a:pPr>
              <a:t>6/22/2009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5B2C0ABB-4F0B-4397-92B8-EA2C009EC9E5}"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63987148-A74A-4917-8B43-522752DBDDBD}" type="datetimeFigureOut">
              <a:rPr lang="en-US"/>
              <a:pPr>
                <a:defRPr/>
              </a:pPr>
              <a:t>6/22/2009</a:t>
            </a:fld>
            <a:endParaRPr lang="en-MY"/>
          </a:p>
        </p:txBody>
      </p:sp>
      <p:sp>
        <p:nvSpPr>
          <p:cNvPr id="8" name="Footer Placeholder 4"/>
          <p:cNvSpPr>
            <a:spLocks noGrp="1"/>
          </p:cNvSpPr>
          <p:nvPr>
            <p:ph type="ftr" sz="quarter" idx="11"/>
          </p:nvPr>
        </p:nvSpPr>
        <p:spPr/>
        <p:txBody>
          <a:bodyPr/>
          <a:lstStyle>
            <a:lvl1pPr>
              <a:defRPr/>
            </a:lvl1pPr>
          </a:lstStyle>
          <a:p>
            <a:pPr>
              <a:defRPr/>
            </a:pPr>
            <a:endParaRPr lang="en-MY"/>
          </a:p>
        </p:txBody>
      </p:sp>
      <p:sp>
        <p:nvSpPr>
          <p:cNvPr id="9" name="Slide Number Placeholder 5"/>
          <p:cNvSpPr>
            <a:spLocks noGrp="1"/>
          </p:cNvSpPr>
          <p:nvPr>
            <p:ph type="sldNum" sz="quarter" idx="12"/>
          </p:nvPr>
        </p:nvSpPr>
        <p:spPr/>
        <p:txBody>
          <a:bodyPr/>
          <a:lstStyle>
            <a:lvl1pPr>
              <a:defRPr/>
            </a:lvl1pPr>
          </a:lstStyle>
          <a:p>
            <a:pPr>
              <a:defRPr/>
            </a:pPr>
            <a:fld id="{C8303AF3-C296-4338-8724-4B3742C84623}"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1214438"/>
            <a:ext cx="4000500" cy="1587"/>
          </a:xfrm>
          <a:prstGeom prst="line">
            <a:avLst/>
          </a:prstGeom>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E7250029-F410-441C-BCE4-57D3DD141C21}" type="datetimeFigureOut">
              <a:rPr lang="en-US"/>
              <a:pPr>
                <a:defRPr/>
              </a:pPr>
              <a:t>6/22/2009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EBC3BF2E-B6C9-44B2-BB33-A6B9D851FBB6}" type="slidenum">
              <a:rPr lang="en-MY"/>
              <a:pPr>
                <a:defRPr/>
              </a:pPr>
              <a:t>‹#›</a:t>
            </a:fld>
            <a:endParaRPr lang="en-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998784F8-301E-487D-A6EB-7C8A0A872A06}" type="datetimeFigureOut">
              <a:rPr lang="en-US"/>
              <a:pPr>
                <a:defRPr/>
              </a:pPr>
              <a:t>6/22/2009</a:t>
            </a:fld>
            <a:endParaRPr lang="en-MY"/>
          </a:p>
        </p:txBody>
      </p:sp>
      <p:sp>
        <p:nvSpPr>
          <p:cNvPr id="4" name="Footer Placeholder 4"/>
          <p:cNvSpPr>
            <a:spLocks noGrp="1"/>
          </p:cNvSpPr>
          <p:nvPr>
            <p:ph type="ftr" sz="quarter" idx="11"/>
          </p:nvPr>
        </p:nvSpPr>
        <p:spPr/>
        <p:txBody>
          <a:bodyPr/>
          <a:lstStyle>
            <a:lvl1pPr>
              <a:defRPr/>
            </a:lvl1pPr>
          </a:lstStyle>
          <a:p>
            <a:pPr>
              <a:defRPr/>
            </a:pPr>
            <a:endParaRPr lang="en-MY"/>
          </a:p>
        </p:txBody>
      </p:sp>
      <p:sp>
        <p:nvSpPr>
          <p:cNvPr id="5" name="Slide Number Placeholder 5"/>
          <p:cNvSpPr>
            <a:spLocks noGrp="1"/>
          </p:cNvSpPr>
          <p:nvPr>
            <p:ph type="sldNum" sz="quarter" idx="12"/>
          </p:nvPr>
        </p:nvSpPr>
        <p:spPr/>
        <p:txBody>
          <a:bodyPr/>
          <a:lstStyle>
            <a:lvl1pPr>
              <a:defRPr/>
            </a:lvl1pPr>
          </a:lstStyle>
          <a:p>
            <a:pPr>
              <a:defRPr/>
            </a:pPr>
            <a:fld id="{D09DAFAD-BE13-429D-A848-AE3176B8F043}" type="slidenum">
              <a:rPr lang="en-MY"/>
              <a:pPr>
                <a:defRPr/>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CEA5AF7-2BA2-4447-9B42-CC8D7897CA5A}" type="datetimeFigureOut">
              <a:rPr lang="en-US"/>
              <a:pPr>
                <a:defRPr/>
              </a:pPr>
              <a:t>6/22/2009</a:t>
            </a:fld>
            <a:endParaRPr lang="en-MY"/>
          </a:p>
        </p:txBody>
      </p:sp>
      <p:sp>
        <p:nvSpPr>
          <p:cNvPr id="4" name="Footer Placeholder 4"/>
          <p:cNvSpPr>
            <a:spLocks noGrp="1"/>
          </p:cNvSpPr>
          <p:nvPr>
            <p:ph type="ftr" sz="quarter" idx="11"/>
          </p:nvPr>
        </p:nvSpPr>
        <p:spPr/>
        <p:txBody>
          <a:bodyPr/>
          <a:lstStyle>
            <a:lvl1pPr>
              <a:defRPr/>
            </a:lvl1pPr>
          </a:lstStyle>
          <a:p>
            <a:pPr>
              <a:defRPr/>
            </a:pPr>
            <a:endParaRPr lang="en-MY"/>
          </a:p>
        </p:txBody>
      </p:sp>
      <p:sp>
        <p:nvSpPr>
          <p:cNvPr id="5" name="Slide Number Placeholder 5"/>
          <p:cNvSpPr>
            <a:spLocks noGrp="1"/>
          </p:cNvSpPr>
          <p:nvPr>
            <p:ph type="sldNum" sz="quarter" idx="12"/>
          </p:nvPr>
        </p:nvSpPr>
        <p:spPr/>
        <p:txBody>
          <a:bodyPr/>
          <a:lstStyle>
            <a:lvl1pPr>
              <a:defRPr/>
            </a:lvl1pPr>
          </a:lstStyle>
          <a:p>
            <a:pPr>
              <a:defRPr/>
            </a:pPr>
            <a:fld id="{8D4A7429-466B-4D64-B41C-87933B74F3DD}"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FE3FBB8-A52F-4B1E-B3E1-A418DD9129AA}" type="datetimeFigureOut">
              <a:rPr lang="en-US"/>
              <a:pPr>
                <a:defRPr/>
              </a:pPr>
              <a:t>6/22/2009</a:t>
            </a:fld>
            <a:endParaRPr lang="en-MY"/>
          </a:p>
        </p:txBody>
      </p:sp>
      <p:sp>
        <p:nvSpPr>
          <p:cNvPr id="4" name="Footer Placeholder 4"/>
          <p:cNvSpPr>
            <a:spLocks noGrp="1"/>
          </p:cNvSpPr>
          <p:nvPr>
            <p:ph type="ftr" sz="quarter" idx="11"/>
          </p:nvPr>
        </p:nvSpPr>
        <p:spPr/>
        <p:txBody>
          <a:bodyPr/>
          <a:lstStyle>
            <a:lvl1pPr>
              <a:defRPr/>
            </a:lvl1pPr>
          </a:lstStyle>
          <a:p>
            <a:pPr>
              <a:defRPr/>
            </a:pPr>
            <a:endParaRPr lang="en-MY"/>
          </a:p>
        </p:txBody>
      </p:sp>
      <p:sp>
        <p:nvSpPr>
          <p:cNvPr id="5" name="Slide Number Placeholder 5"/>
          <p:cNvSpPr>
            <a:spLocks noGrp="1"/>
          </p:cNvSpPr>
          <p:nvPr>
            <p:ph type="sldNum" sz="quarter" idx="12"/>
          </p:nvPr>
        </p:nvSpPr>
        <p:spPr/>
        <p:txBody>
          <a:bodyPr/>
          <a:lstStyle>
            <a:lvl1pPr>
              <a:defRPr/>
            </a:lvl1pPr>
          </a:lstStyle>
          <a:p>
            <a:pPr>
              <a:defRPr/>
            </a:pPr>
            <a:fld id="{E1A9EA6C-ED83-448B-8708-BFFE2ED7345E}"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001E96E8-E170-4D13-A4D4-61CE31A3F53B}" type="datetimeFigureOut">
              <a:rPr lang="en-US"/>
              <a:pPr>
                <a:defRPr/>
              </a:pPr>
              <a:t>6/22/2009</a:t>
            </a:fld>
            <a:endParaRPr lang="en-MY"/>
          </a:p>
        </p:txBody>
      </p:sp>
      <p:sp>
        <p:nvSpPr>
          <p:cNvPr id="4" name="Footer Placeholder 4"/>
          <p:cNvSpPr>
            <a:spLocks noGrp="1"/>
          </p:cNvSpPr>
          <p:nvPr>
            <p:ph type="ftr" sz="quarter" idx="11"/>
          </p:nvPr>
        </p:nvSpPr>
        <p:spPr/>
        <p:txBody>
          <a:bodyPr/>
          <a:lstStyle>
            <a:lvl1pPr>
              <a:defRPr/>
            </a:lvl1pPr>
          </a:lstStyle>
          <a:p>
            <a:pPr>
              <a:defRPr/>
            </a:pPr>
            <a:endParaRPr lang="en-MY"/>
          </a:p>
        </p:txBody>
      </p:sp>
      <p:sp>
        <p:nvSpPr>
          <p:cNvPr id="5" name="Slide Number Placeholder 5"/>
          <p:cNvSpPr>
            <a:spLocks noGrp="1"/>
          </p:cNvSpPr>
          <p:nvPr>
            <p:ph type="sldNum" sz="quarter" idx="12"/>
          </p:nvPr>
        </p:nvSpPr>
        <p:spPr/>
        <p:txBody>
          <a:bodyPr/>
          <a:lstStyle>
            <a:lvl1pPr>
              <a:defRPr/>
            </a:lvl1pPr>
          </a:lstStyle>
          <a:p>
            <a:pPr>
              <a:defRPr/>
            </a:pPr>
            <a:fld id="{E2F19D2E-F830-4637-92D4-272540F84786}" type="slidenum">
              <a:rPr lang="en-MY"/>
              <a:pPr>
                <a:defRPr/>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7402E-FF04-45AF-89A3-B9CAC18FF547}" type="datetimeFigureOut">
              <a:rPr lang="en-US"/>
              <a:pPr>
                <a:defRPr/>
              </a:pPr>
              <a:t>6/22/2009</a:t>
            </a:fld>
            <a:endParaRPr lang="en-MY"/>
          </a:p>
        </p:txBody>
      </p:sp>
      <p:sp>
        <p:nvSpPr>
          <p:cNvPr id="3" name="Footer Placeholder 4"/>
          <p:cNvSpPr>
            <a:spLocks noGrp="1"/>
          </p:cNvSpPr>
          <p:nvPr>
            <p:ph type="ftr" sz="quarter" idx="11"/>
          </p:nvPr>
        </p:nvSpPr>
        <p:spPr/>
        <p:txBody>
          <a:bodyPr/>
          <a:lstStyle>
            <a:lvl1pPr>
              <a:defRPr/>
            </a:lvl1pPr>
          </a:lstStyle>
          <a:p>
            <a:pPr>
              <a:defRPr/>
            </a:pPr>
            <a:endParaRPr lang="en-MY"/>
          </a:p>
        </p:txBody>
      </p:sp>
      <p:sp>
        <p:nvSpPr>
          <p:cNvPr id="4" name="Slide Number Placeholder 5"/>
          <p:cNvSpPr>
            <a:spLocks noGrp="1"/>
          </p:cNvSpPr>
          <p:nvPr>
            <p:ph type="sldNum" sz="quarter" idx="12"/>
          </p:nvPr>
        </p:nvSpPr>
        <p:spPr/>
        <p:txBody>
          <a:bodyPr/>
          <a:lstStyle>
            <a:lvl1pPr>
              <a:defRPr/>
            </a:lvl1pPr>
          </a:lstStyle>
          <a:p>
            <a:pPr>
              <a:defRPr/>
            </a:pPr>
            <a:fld id="{2BB73A86-2D9E-4080-8CB2-F5DF4CFBA7A9}"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B8A1B4-5E7C-4CA6-BD52-41ACFAB40034}" type="datetimeFigureOut">
              <a:rPr lang="en-US"/>
              <a:pPr>
                <a:defRPr/>
              </a:pPr>
              <a:t>6/22/2009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F35F7FE5-3057-499E-9F25-C7F33F0580A8}"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A1BEB-89AB-4032-B224-81149815F343}" type="datetimeFigureOut">
              <a:rPr lang="en-US"/>
              <a:pPr>
                <a:defRPr/>
              </a:pPr>
              <a:t>6/22/2009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D8EA14CE-4882-4DF3-8150-9024396D922D}" type="slidenum">
              <a:rPr lang="en-MY"/>
              <a:pPr>
                <a:defRPr/>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D39159D5-7FE9-4E31-AF94-F3064E958829}"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866C04C6-0657-4276-B888-408BDB7C3142}" type="slidenum">
              <a:rPr lang="en-MY"/>
              <a:pPr>
                <a:defRPr/>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F22D9FF8-21B0-47A3-9849-AEAB2041308B}"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19C377CA-7ADC-4DA8-9B7C-E7FCBB3759DF}" type="slidenum">
              <a:rPr lang="en-MY"/>
              <a:pPr>
                <a:defRPr/>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A6E58-6FC5-4D8A-BD80-F7572706648E}" type="datetimeFigureOut">
              <a:rPr lang="en-US"/>
              <a:pPr>
                <a:defRPr/>
              </a:pPr>
              <a:t>6/22/2009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B79EDB81-C6EE-4F19-B497-0CF2BA266102}" type="slidenum">
              <a:rPr lang="en-MY"/>
              <a:pPr>
                <a:defRPr/>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26D0987C-2F41-482D-ADD2-359D0824A7E1}" type="datetimeFigureOut">
              <a:rPr lang="en-US"/>
              <a:pPr>
                <a:defRPr/>
              </a:pPr>
              <a:t>6/22/2009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4F2978DB-2F97-437B-8EFB-2A791A71EA4B}" type="slidenum">
              <a:rPr lang="en-MY"/>
              <a:pPr>
                <a:defRPr/>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C42B185E-52AD-4779-902F-4AD149BAC4E1}" type="datetimeFigureOut">
              <a:rPr lang="en-US"/>
              <a:pPr>
                <a:defRPr/>
              </a:pPr>
              <a:t>6/22/2009</a:t>
            </a:fld>
            <a:endParaRPr lang="en-MY"/>
          </a:p>
        </p:txBody>
      </p:sp>
      <p:sp>
        <p:nvSpPr>
          <p:cNvPr id="8" name="Footer Placeholder 4"/>
          <p:cNvSpPr>
            <a:spLocks noGrp="1"/>
          </p:cNvSpPr>
          <p:nvPr>
            <p:ph type="ftr" sz="quarter" idx="11"/>
          </p:nvPr>
        </p:nvSpPr>
        <p:spPr/>
        <p:txBody>
          <a:bodyPr/>
          <a:lstStyle>
            <a:lvl1pPr>
              <a:defRPr/>
            </a:lvl1pPr>
          </a:lstStyle>
          <a:p>
            <a:pPr>
              <a:defRPr/>
            </a:pPr>
            <a:endParaRPr lang="en-MY"/>
          </a:p>
        </p:txBody>
      </p:sp>
      <p:sp>
        <p:nvSpPr>
          <p:cNvPr id="9" name="Slide Number Placeholder 5"/>
          <p:cNvSpPr>
            <a:spLocks noGrp="1"/>
          </p:cNvSpPr>
          <p:nvPr>
            <p:ph type="sldNum" sz="quarter" idx="12"/>
          </p:nvPr>
        </p:nvSpPr>
        <p:spPr/>
        <p:txBody>
          <a:bodyPr/>
          <a:lstStyle>
            <a:lvl1pPr>
              <a:defRPr/>
            </a:lvl1pPr>
          </a:lstStyle>
          <a:p>
            <a:pPr>
              <a:defRPr/>
            </a:pPr>
            <a:fld id="{E9A2426B-0FF5-4F4D-A15E-7B62E1D0693F}" type="slidenum">
              <a:rPr lang="en-MY"/>
              <a:pPr>
                <a:defRPr/>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8DD683B1-9EEC-48A1-AC78-07F23AEF65B2}" type="datetimeFigureOut">
              <a:rPr lang="en-US"/>
              <a:pPr>
                <a:defRPr/>
              </a:pPr>
              <a:t>6/22/2009</a:t>
            </a:fld>
            <a:endParaRPr lang="en-MY"/>
          </a:p>
        </p:txBody>
      </p:sp>
      <p:sp>
        <p:nvSpPr>
          <p:cNvPr id="4" name="Footer Placeholder 4"/>
          <p:cNvSpPr>
            <a:spLocks noGrp="1"/>
          </p:cNvSpPr>
          <p:nvPr>
            <p:ph type="ftr" sz="quarter" idx="11"/>
          </p:nvPr>
        </p:nvSpPr>
        <p:spPr/>
        <p:txBody>
          <a:bodyPr/>
          <a:lstStyle>
            <a:lvl1pPr>
              <a:defRPr/>
            </a:lvl1pPr>
          </a:lstStyle>
          <a:p>
            <a:pPr>
              <a:defRPr/>
            </a:pPr>
            <a:endParaRPr lang="en-MY"/>
          </a:p>
        </p:txBody>
      </p:sp>
      <p:sp>
        <p:nvSpPr>
          <p:cNvPr id="5" name="Slide Number Placeholder 5"/>
          <p:cNvSpPr>
            <a:spLocks noGrp="1"/>
          </p:cNvSpPr>
          <p:nvPr>
            <p:ph type="sldNum" sz="quarter" idx="12"/>
          </p:nvPr>
        </p:nvSpPr>
        <p:spPr/>
        <p:txBody>
          <a:bodyPr/>
          <a:lstStyle>
            <a:lvl1pPr>
              <a:defRPr/>
            </a:lvl1pPr>
          </a:lstStyle>
          <a:p>
            <a:pPr>
              <a:defRPr/>
            </a:pPr>
            <a:fld id="{BA0F0C4B-EA8F-4C40-BAA8-9383D77796A6}" type="slidenum">
              <a:rPr lang="en-MY"/>
              <a:pPr>
                <a:defRPr/>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70A1E9-F7BE-4D2D-B831-9143829FFC84}" type="datetimeFigureOut">
              <a:rPr lang="en-US"/>
              <a:pPr>
                <a:defRPr/>
              </a:pPr>
              <a:t>6/22/2009</a:t>
            </a:fld>
            <a:endParaRPr lang="en-MY"/>
          </a:p>
        </p:txBody>
      </p:sp>
      <p:sp>
        <p:nvSpPr>
          <p:cNvPr id="3" name="Footer Placeholder 4"/>
          <p:cNvSpPr>
            <a:spLocks noGrp="1"/>
          </p:cNvSpPr>
          <p:nvPr>
            <p:ph type="ftr" sz="quarter" idx="11"/>
          </p:nvPr>
        </p:nvSpPr>
        <p:spPr/>
        <p:txBody>
          <a:bodyPr/>
          <a:lstStyle>
            <a:lvl1pPr>
              <a:defRPr/>
            </a:lvl1pPr>
          </a:lstStyle>
          <a:p>
            <a:pPr>
              <a:defRPr/>
            </a:pPr>
            <a:endParaRPr lang="en-MY"/>
          </a:p>
        </p:txBody>
      </p:sp>
      <p:sp>
        <p:nvSpPr>
          <p:cNvPr id="4" name="Slide Number Placeholder 5"/>
          <p:cNvSpPr>
            <a:spLocks noGrp="1"/>
          </p:cNvSpPr>
          <p:nvPr>
            <p:ph type="sldNum" sz="quarter" idx="12"/>
          </p:nvPr>
        </p:nvSpPr>
        <p:spPr/>
        <p:txBody>
          <a:bodyPr/>
          <a:lstStyle>
            <a:lvl1pPr>
              <a:defRPr/>
            </a:lvl1pPr>
          </a:lstStyle>
          <a:p>
            <a:pPr>
              <a:defRPr/>
            </a:pPr>
            <a:fld id="{39A96145-E25D-4E8A-847A-2054693583DC}" type="slidenum">
              <a:rPr lang="en-MY"/>
              <a:pPr>
                <a:defRPr/>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125397-197A-4D1C-91E3-A5FBA82DA24C}" type="datetimeFigureOut">
              <a:rPr lang="en-US"/>
              <a:pPr>
                <a:defRPr/>
              </a:pPr>
              <a:t>6/22/2009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8E9A1769-95B9-4277-8FB8-563D65163041}" type="slidenum">
              <a:rPr lang="en-MY"/>
              <a:pPr>
                <a:defRPr/>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16049B-9266-4D8A-BC7D-C2E73603031D}" type="datetimeFigureOut">
              <a:rPr lang="en-US"/>
              <a:pPr>
                <a:defRPr/>
              </a:pPr>
              <a:t>6/22/2009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FDB87C86-5566-4CAF-BB55-4F8433AF5DFF}" type="slidenum">
              <a:rPr lang="en-MY"/>
              <a:pPr>
                <a:defRPr/>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MY"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FB28D28-5118-4D87-B629-1FA76431472C}" type="datetimeFigureOut">
              <a:rPr lang="en-US"/>
              <a:pPr>
                <a:defRPr/>
              </a:pPr>
              <a:t>6/22/2009</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5BF23C1-52D8-4C1E-8010-2046B85B5C97}"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75" r:id="rId1"/>
    <p:sldLayoutId id="2147483690"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91" r:id="rId12"/>
    <p:sldLayoutId id="2147483692" r:id="rId13"/>
    <p:sldLayoutId id="2147483693"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MY" smtClean="0"/>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9D17508-1162-4437-941D-0D65E688C17C}" type="datetimeFigureOut">
              <a:rPr lang="en-US"/>
              <a:pPr>
                <a:defRPr/>
              </a:pPr>
              <a:t>6/22/2009</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C7774CF-A5CE-4DBE-8D1C-9A3364632B5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 id="2147483678" r:id="rId12"/>
    <p:sldLayoutId id="2147483677" r:id="rId13"/>
    <p:sldLayoutId id="2147483676"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785813"/>
            <a:ext cx="6858000" cy="1643062"/>
          </a:xfrm>
        </p:spPr>
        <p:txBody>
          <a:bodyPr rtlCol="0">
            <a:normAutofit fontScale="90000"/>
          </a:bodyPr>
          <a:lstStyle/>
          <a:p>
            <a:pPr algn="l" fontAlgn="auto">
              <a:spcAft>
                <a:spcPts val="0"/>
              </a:spcAft>
              <a:defRPr/>
            </a:pPr>
            <a:r>
              <a:rPr lang="en-US" sz="5300" b="1" dirty="0" smtClean="0">
                <a:solidFill>
                  <a:schemeClr val="tx2">
                    <a:lumMod val="60000"/>
                    <a:lumOff val="40000"/>
                  </a:schemeClr>
                </a:solidFill>
              </a:rPr>
              <a:t>Sustainable</a:t>
            </a:r>
            <a:r>
              <a:rPr lang="en-US" sz="4900" dirty="0" smtClean="0"/>
              <a:t> </a:t>
            </a:r>
            <a:r>
              <a:rPr lang="en-US" dirty="0" smtClean="0"/>
              <a:t>&amp;</a:t>
            </a:r>
            <a:r>
              <a:rPr lang="en-US" b="1" dirty="0" smtClean="0">
                <a:solidFill>
                  <a:schemeClr val="tx2">
                    <a:lumMod val="60000"/>
                    <a:lumOff val="40000"/>
                  </a:schemeClr>
                </a:solidFill>
              </a:rPr>
              <a:t> </a:t>
            </a:r>
            <a:r>
              <a:rPr lang="en-US" sz="5300" b="1" dirty="0" smtClean="0">
                <a:solidFill>
                  <a:schemeClr val="tx2">
                    <a:lumMod val="60000"/>
                    <a:lumOff val="40000"/>
                  </a:schemeClr>
                </a:solidFill>
              </a:rPr>
              <a:t>Responsible</a:t>
            </a:r>
            <a:r>
              <a:rPr lang="en-US" dirty="0" smtClean="0"/>
              <a:t/>
            </a:r>
            <a:br>
              <a:rPr lang="en-US" dirty="0" smtClean="0"/>
            </a:br>
            <a:r>
              <a:rPr lang="en-US" sz="3600" dirty="0" smtClean="0">
                <a:solidFill>
                  <a:schemeClr val="tx2">
                    <a:lumMod val="50000"/>
                  </a:schemeClr>
                </a:solidFill>
                <a:latin typeface="Bell Gothic Std Black" pitchFamily="34" charset="0"/>
              </a:rPr>
              <a:t>Property Investment in Malaysia:</a:t>
            </a:r>
            <a:br>
              <a:rPr lang="en-US" sz="3600" dirty="0" smtClean="0">
                <a:solidFill>
                  <a:schemeClr val="tx2">
                    <a:lumMod val="50000"/>
                  </a:schemeClr>
                </a:solidFill>
                <a:latin typeface="Bell Gothic Std Black" pitchFamily="34" charset="0"/>
              </a:rPr>
            </a:br>
            <a:r>
              <a:rPr lang="en-US" sz="3100" dirty="0" smtClean="0">
                <a:solidFill>
                  <a:schemeClr val="tx2">
                    <a:lumMod val="60000"/>
                    <a:lumOff val="40000"/>
                  </a:schemeClr>
                </a:solidFill>
              </a:rPr>
              <a:t>Setting the research agenda</a:t>
            </a:r>
            <a:r>
              <a:rPr lang="en-US" sz="2800" dirty="0" smtClean="0">
                <a:solidFill>
                  <a:schemeClr val="tx2">
                    <a:lumMod val="50000"/>
                  </a:schemeClr>
                </a:solidFill>
              </a:rPr>
              <a:t/>
            </a:r>
            <a:br>
              <a:rPr lang="en-US" sz="2800" dirty="0" smtClean="0">
                <a:solidFill>
                  <a:schemeClr val="tx2">
                    <a:lumMod val="50000"/>
                  </a:schemeClr>
                </a:solidFill>
              </a:rPr>
            </a:br>
            <a:endParaRPr lang="en-MY" sz="3600" dirty="0">
              <a:solidFill>
                <a:schemeClr val="tx2">
                  <a:lumMod val="50000"/>
                </a:schemeClr>
              </a:solidFill>
            </a:endParaRPr>
          </a:p>
        </p:txBody>
      </p:sp>
      <p:sp>
        <p:nvSpPr>
          <p:cNvPr id="3" name="Subtitle 2"/>
          <p:cNvSpPr>
            <a:spLocks noGrp="1"/>
          </p:cNvSpPr>
          <p:nvPr>
            <p:ph type="subTitle" idx="1"/>
          </p:nvPr>
        </p:nvSpPr>
        <p:spPr>
          <a:xfrm>
            <a:off x="785813" y="4357688"/>
            <a:ext cx="4714875" cy="966787"/>
          </a:xfrm>
        </p:spPr>
        <p:txBody>
          <a:bodyPr rtlCol="0">
            <a:normAutofit fontScale="92500" lnSpcReduction="10000"/>
          </a:bodyPr>
          <a:lstStyle/>
          <a:p>
            <a:pPr algn="l" fontAlgn="auto">
              <a:spcAft>
                <a:spcPts val="0"/>
              </a:spcAft>
              <a:buFont typeface="Arial" pitchFamily="34" charset="0"/>
              <a:buNone/>
              <a:defRPr/>
            </a:pPr>
            <a:r>
              <a:rPr lang="en-US" sz="2000" dirty="0" err="1" smtClean="0">
                <a:solidFill>
                  <a:schemeClr val="accent1">
                    <a:lumMod val="75000"/>
                  </a:schemeClr>
                </a:solidFill>
                <a:latin typeface="Arial" pitchFamily="34" charset="0"/>
                <a:cs typeface="Arial" pitchFamily="34" charset="0"/>
              </a:rPr>
              <a:t>Ainoriza</a:t>
            </a:r>
            <a:r>
              <a:rPr lang="en-US" sz="2000" dirty="0" smtClean="0">
                <a:solidFill>
                  <a:schemeClr val="accent1">
                    <a:lumMod val="75000"/>
                  </a:schemeClr>
                </a:solidFill>
                <a:latin typeface="Arial" pitchFamily="34" charset="0"/>
                <a:cs typeface="Arial" pitchFamily="34" charset="0"/>
              </a:rPr>
              <a:t> </a:t>
            </a:r>
            <a:r>
              <a:rPr lang="en-US" sz="2000" dirty="0" err="1" smtClean="0">
                <a:solidFill>
                  <a:schemeClr val="accent1">
                    <a:lumMod val="75000"/>
                  </a:schemeClr>
                </a:solidFill>
                <a:latin typeface="Arial" pitchFamily="34" charset="0"/>
                <a:cs typeface="Arial" pitchFamily="34" charset="0"/>
              </a:rPr>
              <a:t>Mohd</a:t>
            </a:r>
            <a:r>
              <a:rPr lang="en-US" sz="2000" dirty="0" smtClean="0">
                <a:solidFill>
                  <a:schemeClr val="accent1">
                    <a:lumMod val="75000"/>
                  </a:schemeClr>
                </a:solidFill>
                <a:latin typeface="Arial" pitchFamily="34" charset="0"/>
                <a:cs typeface="Arial" pitchFamily="34" charset="0"/>
              </a:rPr>
              <a:t> </a:t>
            </a:r>
            <a:r>
              <a:rPr lang="en-US" sz="2000" dirty="0" err="1" smtClean="0">
                <a:solidFill>
                  <a:schemeClr val="accent1">
                    <a:lumMod val="75000"/>
                  </a:schemeClr>
                </a:solidFill>
                <a:latin typeface="Arial" pitchFamily="34" charset="0"/>
                <a:cs typeface="Arial" pitchFamily="34" charset="0"/>
              </a:rPr>
              <a:t>Aini</a:t>
            </a:r>
            <a:endParaRPr lang="en-US" sz="2000" dirty="0" smtClean="0">
              <a:solidFill>
                <a:schemeClr val="accent1">
                  <a:lumMod val="75000"/>
                </a:schemeClr>
              </a:solidFill>
              <a:latin typeface="Arial" pitchFamily="34" charset="0"/>
              <a:cs typeface="Arial" pitchFamily="34" charset="0"/>
            </a:endParaRPr>
          </a:p>
          <a:p>
            <a:pPr algn="l" fontAlgn="auto">
              <a:spcAft>
                <a:spcPts val="0"/>
              </a:spcAft>
              <a:buFont typeface="Arial" pitchFamily="34" charset="0"/>
              <a:buNone/>
              <a:defRPr/>
            </a:pPr>
            <a:r>
              <a:rPr lang="en-US" sz="1800" i="1" dirty="0" err="1" smtClean="0">
                <a:solidFill>
                  <a:schemeClr val="accent1">
                    <a:lumMod val="75000"/>
                  </a:schemeClr>
                </a:solidFill>
                <a:latin typeface="Arial" pitchFamily="34" charset="0"/>
                <a:cs typeface="Arial" pitchFamily="34" charset="0"/>
              </a:rPr>
              <a:t>Phd</a:t>
            </a:r>
            <a:r>
              <a:rPr lang="en-US" sz="1800" i="1" dirty="0" smtClean="0">
                <a:solidFill>
                  <a:schemeClr val="accent1">
                    <a:lumMod val="75000"/>
                  </a:schemeClr>
                </a:solidFill>
                <a:latin typeface="Arial" pitchFamily="34" charset="0"/>
                <a:cs typeface="Arial" pitchFamily="34" charset="0"/>
              </a:rPr>
              <a:t> Candidate</a:t>
            </a:r>
            <a:endParaRPr lang="en-US" sz="1800" i="1" dirty="0">
              <a:solidFill>
                <a:schemeClr val="accent1">
                  <a:lumMod val="75000"/>
                </a:schemeClr>
              </a:solidFill>
              <a:latin typeface="Arial" pitchFamily="34" charset="0"/>
              <a:cs typeface="Arial" pitchFamily="34" charset="0"/>
            </a:endParaRPr>
          </a:p>
          <a:p>
            <a:pPr algn="l" fontAlgn="auto">
              <a:spcAft>
                <a:spcPts val="0"/>
              </a:spcAft>
              <a:buFont typeface="Arial" pitchFamily="34" charset="0"/>
              <a:buNone/>
              <a:defRPr/>
            </a:pPr>
            <a:r>
              <a:rPr lang="en-US" sz="1800" b="1" dirty="0" smtClean="0">
                <a:solidFill>
                  <a:schemeClr val="accent1">
                    <a:lumMod val="75000"/>
                  </a:schemeClr>
                </a:solidFill>
                <a:latin typeface="Arial" pitchFamily="34" charset="0"/>
                <a:cs typeface="Arial" pitchFamily="34" charset="0"/>
              </a:rPr>
              <a:t>Kingston University </a:t>
            </a:r>
            <a:r>
              <a:rPr lang="en-US" sz="1800" dirty="0" smtClean="0">
                <a:solidFill>
                  <a:schemeClr val="accent1">
                    <a:lumMod val="75000"/>
                  </a:schemeClr>
                </a:solidFill>
                <a:latin typeface="Arial" pitchFamily="34" charset="0"/>
                <a:cs typeface="Arial" pitchFamily="34" charset="0"/>
              </a:rPr>
              <a:t>London</a:t>
            </a:r>
          </a:p>
          <a:p>
            <a:pPr algn="l" fontAlgn="auto">
              <a:spcAft>
                <a:spcPts val="0"/>
              </a:spcAft>
              <a:buFont typeface="Arial" pitchFamily="34" charset="0"/>
              <a:buNone/>
              <a:defRPr/>
            </a:pPr>
            <a:endParaRPr lang="en-US" sz="2400" dirty="0">
              <a:solidFill>
                <a:schemeClr val="accent1">
                  <a:lumMod val="75000"/>
                </a:schemeClr>
              </a:solidFill>
            </a:endParaRPr>
          </a:p>
          <a:p>
            <a:pPr algn="l" fontAlgn="auto">
              <a:spcAft>
                <a:spcPts val="0"/>
              </a:spcAft>
              <a:buFont typeface="Arial" pitchFamily="34" charset="0"/>
              <a:buNone/>
              <a:defRPr/>
            </a:pPr>
            <a:endParaRPr lang="en-MY" sz="2400" dirty="0">
              <a:solidFill>
                <a:schemeClr val="accent1">
                  <a:lumMod val="75000"/>
                </a:schemeClr>
              </a:solidFill>
            </a:endParaRPr>
          </a:p>
        </p:txBody>
      </p:sp>
      <p:sp>
        <p:nvSpPr>
          <p:cNvPr id="33795" name="AutoShape 2" descr="http://www.derbigum.com/us/images/sustainable_systems.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MY">
              <a:latin typeface="Calibri" pitchFamily="34" charset="0"/>
            </a:endParaRPr>
          </a:p>
        </p:txBody>
      </p:sp>
      <p:pic>
        <p:nvPicPr>
          <p:cNvPr id="33796" name="Picture 7" descr="sustainable_systems.jpg"/>
          <p:cNvPicPr>
            <a:picLocks noChangeAspect="1"/>
          </p:cNvPicPr>
          <p:nvPr/>
        </p:nvPicPr>
        <p:blipFill>
          <a:blip r:embed="rId3"/>
          <a:srcRect/>
          <a:stretch>
            <a:fillRect/>
          </a:stretch>
        </p:blipFill>
        <p:spPr bwMode="auto">
          <a:xfrm>
            <a:off x="5715000" y="3429000"/>
            <a:ext cx="3429000" cy="3429000"/>
          </a:xfrm>
          <a:prstGeom prst="rect">
            <a:avLst/>
          </a:prstGeom>
          <a:noFill/>
          <a:ln w="9525">
            <a:noFill/>
            <a:miter lim="800000"/>
            <a:headEnd/>
            <a:tailEnd/>
          </a:ln>
        </p:spPr>
      </p:pic>
      <p:pic>
        <p:nvPicPr>
          <p:cNvPr id="33797" name="Picture 9"/>
          <p:cNvPicPr>
            <a:picLocks noChangeAspect="1" noChangeArrowheads="1"/>
          </p:cNvPicPr>
          <p:nvPr/>
        </p:nvPicPr>
        <p:blipFill>
          <a:blip r:embed="rId4"/>
          <a:srcRect/>
          <a:stretch>
            <a:fillRect/>
          </a:stretch>
        </p:blipFill>
        <p:spPr bwMode="auto">
          <a:xfrm>
            <a:off x="857250" y="5857875"/>
            <a:ext cx="1519238" cy="458788"/>
          </a:xfrm>
          <a:prstGeom prst="rect">
            <a:avLst/>
          </a:prstGeom>
          <a:noFill/>
          <a:ln w="9525">
            <a:noFill/>
            <a:miter lim="800000"/>
            <a:headEnd/>
            <a:tailEnd/>
          </a:ln>
        </p:spPr>
      </p:pic>
      <p:sp>
        <p:nvSpPr>
          <p:cNvPr id="9" name="Text Box 10"/>
          <p:cNvSpPr txBox="1">
            <a:spLocks noChangeArrowheads="1"/>
          </p:cNvSpPr>
          <p:nvPr/>
        </p:nvSpPr>
        <p:spPr bwMode="auto">
          <a:xfrm>
            <a:off x="642938" y="6357938"/>
            <a:ext cx="1724025" cy="190500"/>
          </a:xfrm>
          <a:prstGeom prst="rect">
            <a:avLst/>
          </a:prstGeom>
          <a:noFill/>
          <a:ln w="9525">
            <a:noFill/>
            <a:miter lim="800000"/>
            <a:headEnd/>
            <a:tailEnd/>
          </a:ln>
          <a:effectLst/>
        </p:spPr>
        <p:txBody>
          <a:bodyPr>
            <a:spAutoFit/>
          </a:bodyPr>
          <a:lstStyle/>
          <a:p>
            <a:pPr algn="r" fontAlgn="auto">
              <a:lnSpc>
                <a:spcPct val="80000"/>
              </a:lnSpc>
              <a:spcBef>
                <a:spcPct val="50000"/>
              </a:spcBef>
              <a:spcAft>
                <a:spcPts val="0"/>
              </a:spcAft>
              <a:defRPr/>
            </a:pPr>
            <a:r>
              <a:rPr lang="en-US" sz="800" i="1" dirty="0">
                <a:latin typeface="Times New Roman" pitchFamily="18" charset="0"/>
              </a:rPr>
              <a:t>Producing Leaders Since 1905</a:t>
            </a:r>
            <a:r>
              <a:rPr lang="en-US" sz="800" i="1" dirty="0">
                <a:effectLst>
                  <a:outerShdw blurRad="38100" dist="38100" dir="2700000" algn="tl">
                    <a:srgbClr val="000000"/>
                  </a:outerShdw>
                </a:effectLst>
                <a:latin typeface="Times New Roman" pitchFamily="18" charset="0"/>
              </a:rPr>
              <a:t>   </a:t>
            </a:r>
            <a:endParaRPr lang="en-US" sz="800" dirty="0">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title"/>
          </p:nvPr>
        </p:nvSpPr>
        <p:spPr>
          <a:xfrm>
            <a:off x="457200" y="274638"/>
            <a:ext cx="8229600" cy="939800"/>
          </a:xfrm>
        </p:spPr>
        <p:txBody>
          <a:bodyPr/>
          <a:lstStyle/>
          <a:p>
            <a:pPr algn="l"/>
            <a:r>
              <a:rPr lang="en-US" sz="2800" b="1" smtClean="0">
                <a:solidFill>
                  <a:schemeClr val="tx2"/>
                </a:solidFill>
              </a:rPr>
              <a:t>Literature Map</a:t>
            </a:r>
            <a:endParaRPr lang="en-MY" sz="2800" smtClean="0">
              <a:solidFill>
                <a:schemeClr val="tx2"/>
              </a:solidFill>
            </a:endParaRPr>
          </a:p>
        </p:txBody>
      </p:sp>
      <p:sp>
        <p:nvSpPr>
          <p:cNvPr id="51202" name="AutoShape 2"/>
          <p:cNvSpPr>
            <a:spLocks noChangeArrowheads="1"/>
          </p:cNvSpPr>
          <p:nvPr/>
        </p:nvSpPr>
        <p:spPr bwMode="auto">
          <a:xfrm>
            <a:off x="1714500" y="1643063"/>
            <a:ext cx="6143625" cy="465137"/>
          </a:xfrm>
          <a:prstGeom prst="roundRect">
            <a:avLst>
              <a:gd name="adj" fmla="val 16667"/>
            </a:avLst>
          </a:prstGeom>
          <a:solidFill>
            <a:srgbClr val="FFFFFF"/>
          </a:solidFill>
          <a:ln w="63500" cmpd="thickThin">
            <a:solidFill>
              <a:srgbClr val="4F81BD"/>
            </a:solidFill>
            <a:round/>
            <a:headEnd/>
            <a:tailEnd/>
          </a:ln>
        </p:spPr>
        <p:txBody>
          <a:bodyPr/>
          <a:lstStyle/>
          <a:p>
            <a:pPr algn="ctr"/>
            <a:r>
              <a:rPr lang="en-MY" b="1">
                <a:latin typeface="Calibri" pitchFamily="34" charset="0"/>
                <a:cs typeface="Arial" charset="0"/>
              </a:rPr>
              <a:t>SUSTAINABLE &amp; RESPONSIBLE  PROPERTY INVESTMENT</a:t>
            </a:r>
            <a:endParaRPr lang="en-US" sz="4400">
              <a:cs typeface="Arial" charset="0"/>
            </a:endParaRPr>
          </a:p>
        </p:txBody>
      </p:sp>
      <p:sp>
        <p:nvSpPr>
          <p:cNvPr id="51203" name="Text Box 3"/>
          <p:cNvSpPr txBox="1">
            <a:spLocks noChangeArrowheads="1"/>
          </p:cNvSpPr>
          <p:nvPr/>
        </p:nvSpPr>
        <p:spPr bwMode="auto">
          <a:xfrm>
            <a:off x="857250" y="4071938"/>
            <a:ext cx="2214563" cy="1428750"/>
          </a:xfrm>
          <a:prstGeom prst="rect">
            <a:avLst/>
          </a:prstGeom>
          <a:solidFill>
            <a:srgbClr val="FFFFFF"/>
          </a:solidFill>
          <a:ln w="9525">
            <a:solidFill>
              <a:srgbClr val="4F81BD"/>
            </a:solidFill>
            <a:miter lim="800000"/>
            <a:headEnd/>
            <a:tailEnd/>
          </a:ln>
        </p:spPr>
        <p:txBody>
          <a:bodyPr/>
          <a:lstStyle/>
          <a:p>
            <a:pPr algn="ctr"/>
            <a:r>
              <a:rPr lang="en-MY" sz="1600" b="1">
                <a:latin typeface="Calibri" pitchFamily="34" charset="0"/>
                <a:cs typeface="Arial" charset="0"/>
              </a:rPr>
              <a:t>DRIVERS</a:t>
            </a:r>
            <a:endParaRPr lang="en-MY" sz="1600" b="1">
              <a:latin typeface="Times New Roman" pitchFamily="18" charset="0"/>
              <a:cs typeface="Arial" charset="0"/>
            </a:endParaRPr>
          </a:p>
          <a:p>
            <a:pPr algn="ctr"/>
            <a:r>
              <a:rPr lang="en-MY" sz="1600" i="1">
                <a:latin typeface="Calibri" pitchFamily="34" charset="0"/>
                <a:cs typeface="Arial" charset="0"/>
              </a:rPr>
              <a:t>Sayce, et al (2008), Nelson, A.J. (2007)</a:t>
            </a:r>
            <a:endParaRPr lang="en-US" sz="4000">
              <a:cs typeface="Arial" charset="0"/>
            </a:endParaRPr>
          </a:p>
        </p:txBody>
      </p:sp>
      <p:sp>
        <p:nvSpPr>
          <p:cNvPr id="51204" name="Text Box 4"/>
          <p:cNvSpPr txBox="1">
            <a:spLocks noChangeArrowheads="1"/>
          </p:cNvSpPr>
          <p:nvPr/>
        </p:nvSpPr>
        <p:spPr bwMode="auto">
          <a:xfrm>
            <a:off x="857250" y="2500313"/>
            <a:ext cx="2214563" cy="1357312"/>
          </a:xfrm>
          <a:prstGeom prst="rect">
            <a:avLst/>
          </a:prstGeom>
          <a:solidFill>
            <a:srgbClr val="FFFFFF"/>
          </a:solidFill>
          <a:ln w="9525">
            <a:solidFill>
              <a:srgbClr val="4F81BD"/>
            </a:solidFill>
            <a:miter lim="800000"/>
            <a:headEnd/>
            <a:tailEnd/>
          </a:ln>
        </p:spPr>
        <p:txBody>
          <a:bodyPr/>
          <a:lstStyle/>
          <a:p>
            <a:pPr algn="ctr"/>
            <a:endParaRPr lang="en-MY" sz="1600" b="1">
              <a:latin typeface="Calibri" pitchFamily="34" charset="0"/>
              <a:cs typeface="Arial" charset="0"/>
            </a:endParaRPr>
          </a:p>
          <a:p>
            <a:pPr algn="ctr"/>
            <a:r>
              <a:rPr lang="en-MY" sz="1600" b="1">
                <a:latin typeface="Calibri" pitchFamily="34" charset="0"/>
                <a:cs typeface="Arial" charset="0"/>
              </a:rPr>
              <a:t>INVESTORS ATTITUDE</a:t>
            </a:r>
            <a:endParaRPr lang="en-MY" sz="1600" b="1">
              <a:latin typeface="Times New Roman" pitchFamily="18" charset="0"/>
              <a:cs typeface="Arial" charset="0"/>
            </a:endParaRPr>
          </a:p>
          <a:p>
            <a:pPr algn="ctr"/>
            <a:r>
              <a:rPr lang="en-MY" sz="1600" i="1">
                <a:latin typeface="Calibri" pitchFamily="34" charset="0"/>
                <a:cs typeface="Arial" charset="0"/>
              </a:rPr>
              <a:t>Sayce et al (2007), GVA Grimley (2007)</a:t>
            </a:r>
            <a:endParaRPr lang="en-US" sz="4000">
              <a:cs typeface="Arial" charset="0"/>
            </a:endParaRPr>
          </a:p>
        </p:txBody>
      </p:sp>
      <p:sp>
        <p:nvSpPr>
          <p:cNvPr id="51205" name="Text Box 5"/>
          <p:cNvSpPr txBox="1">
            <a:spLocks noChangeArrowheads="1"/>
          </p:cNvSpPr>
          <p:nvPr/>
        </p:nvSpPr>
        <p:spPr bwMode="auto">
          <a:xfrm>
            <a:off x="3286125" y="2500313"/>
            <a:ext cx="2428875" cy="1357312"/>
          </a:xfrm>
          <a:prstGeom prst="rect">
            <a:avLst/>
          </a:prstGeom>
          <a:solidFill>
            <a:srgbClr val="FFFFFF"/>
          </a:solidFill>
          <a:ln w="9525">
            <a:solidFill>
              <a:srgbClr val="4F81BD"/>
            </a:solidFill>
            <a:miter lim="800000"/>
            <a:headEnd/>
            <a:tailEnd/>
          </a:ln>
        </p:spPr>
        <p:txBody>
          <a:bodyPr/>
          <a:lstStyle/>
          <a:p>
            <a:pPr algn="ctr"/>
            <a:endParaRPr lang="en-MY" sz="1600" b="1">
              <a:latin typeface="Calibri" pitchFamily="34" charset="0"/>
              <a:cs typeface="Arial" charset="0"/>
            </a:endParaRPr>
          </a:p>
          <a:p>
            <a:pPr algn="ctr"/>
            <a:r>
              <a:rPr lang="en-MY" sz="1600" b="1">
                <a:latin typeface="Calibri" pitchFamily="34" charset="0"/>
                <a:cs typeface="Arial" charset="0"/>
              </a:rPr>
              <a:t>RPI CRITERIA</a:t>
            </a:r>
          </a:p>
          <a:p>
            <a:pPr algn="ctr"/>
            <a:r>
              <a:rPr lang="en-MY" sz="1600" i="1">
                <a:latin typeface="Calibri" pitchFamily="34" charset="0"/>
                <a:cs typeface="Arial" charset="0"/>
              </a:rPr>
              <a:t>UNEPFI (2007), Pivo, G. (2008)</a:t>
            </a:r>
            <a:endParaRPr lang="en-US" sz="4000">
              <a:cs typeface="Arial" charset="0"/>
            </a:endParaRPr>
          </a:p>
        </p:txBody>
      </p:sp>
      <p:sp>
        <p:nvSpPr>
          <p:cNvPr id="51206" name="Text Box 7"/>
          <p:cNvSpPr txBox="1">
            <a:spLocks noChangeArrowheads="1"/>
          </p:cNvSpPr>
          <p:nvPr/>
        </p:nvSpPr>
        <p:spPr bwMode="auto">
          <a:xfrm>
            <a:off x="6000750" y="3714750"/>
            <a:ext cx="2428875" cy="1785938"/>
          </a:xfrm>
          <a:prstGeom prst="rect">
            <a:avLst/>
          </a:prstGeom>
          <a:solidFill>
            <a:srgbClr val="FFFFFF"/>
          </a:solidFill>
          <a:ln w="9525">
            <a:solidFill>
              <a:srgbClr val="4F81BD"/>
            </a:solidFill>
            <a:miter lim="800000"/>
            <a:headEnd/>
            <a:tailEnd/>
          </a:ln>
        </p:spPr>
        <p:txBody>
          <a:bodyPr/>
          <a:lstStyle/>
          <a:p>
            <a:pPr algn="ctr"/>
            <a:endParaRPr lang="en-MY" sz="1600" b="1">
              <a:latin typeface="Calibri" pitchFamily="34" charset="0"/>
              <a:cs typeface="Arial" charset="0"/>
            </a:endParaRPr>
          </a:p>
          <a:p>
            <a:pPr algn="ctr"/>
            <a:r>
              <a:rPr lang="en-US" sz="1600" b="1">
                <a:latin typeface="Calibri" pitchFamily="34" charset="0"/>
                <a:cs typeface="Arial" charset="0"/>
              </a:rPr>
              <a:t>SRPI PERFORMANCE &amp; RETURN</a:t>
            </a:r>
            <a:endParaRPr lang="en-MY" sz="1600" b="1">
              <a:latin typeface="Times New Roman" pitchFamily="18" charset="0"/>
              <a:cs typeface="Arial" charset="0"/>
            </a:endParaRPr>
          </a:p>
          <a:p>
            <a:pPr algn="ctr"/>
            <a:r>
              <a:rPr lang="en-MY" sz="1600" i="1">
                <a:latin typeface="Calibri" pitchFamily="34" charset="0"/>
                <a:cs typeface="Arial" charset="0"/>
              </a:rPr>
              <a:t>Pivo &amp; Fisher (2008) , Hebb, Wood and Hamilton (2009), Wiley, Benefield, Johnson (2008)</a:t>
            </a:r>
            <a:endParaRPr lang="en-US" sz="4000">
              <a:cs typeface="Arial" charset="0"/>
            </a:endParaRPr>
          </a:p>
        </p:txBody>
      </p:sp>
      <p:sp>
        <p:nvSpPr>
          <p:cNvPr id="51207" name="Text Box 8"/>
          <p:cNvSpPr txBox="1">
            <a:spLocks noChangeArrowheads="1"/>
          </p:cNvSpPr>
          <p:nvPr/>
        </p:nvSpPr>
        <p:spPr bwMode="auto">
          <a:xfrm>
            <a:off x="6000750" y="2500313"/>
            <a:ext cx="2428875" cy="1000125"/>
          </a:xfrm>
          <a:prstGeom prst="rect">
            <a:avLst/>
          </a:prstGeom>
          <a:solidFill>
            <a:srgbClr val="FFFFFF"/>
          </a:solidFill>
          <a:ln w="9525">
            <a:solidFill>
              <a:srgbClr val="4F81BD"/>
            </a:solidFill>
            <a:miter lim="800000"/>
            <a:headEnd/>
            <a:tailEnd/>
          </a:ln>
        </p:spPr>
        <p:txBody>
          <a:bodyPr/>
          <a:lstStyle/>
          <a:p>
            <a:pPr algn="ctr"/>
            <a:endParaRPr lang="en-MY" sz="1600" b="1">
              <a:latin typeface="Calibri" pitchFamily="34" charset="0"/>
              <a:cs typeface="Arial" charset="0"/>
            </a:endParaRPr>
          </a:p>
          <a:p>
            <a:pPr algn="ctr"/>
            <a:r>
              <a:rPr lang="en-MY" sz="1600" b="1">
                <a:latin typeface="Calibri" pitchFamily="34" charset="0"/>
                <a:cs typeface="Arial" charset="0"/>
              </a:rPr>
              <a:t>SUSTAINABILITY CRITERIA</a:t>
            </a:r>
          </a:p>
          <a:p>
            <a:pPr algn="ctr"/>
            <a:r>
              <a:rPr lang="en-MY" sz="1600" i="1">
                <a:latin typeface="Calibri" pitchFamily="34" charset="0"/>
                <a:cs typeface="Arial" charset="0"/>
              </a:rPr>
              <a:t>Ellison &amp; Sayce (2007)</a:t>
            </a:r>
            <a:endParaRPr lang="en-US" sz="4000">
              <a:cs typeface="Arial" charset="0"/>
            </a:endParaRPr>
          </a:p>
        </p:txBody>
      </p:sp>
      <p:sp>
        <p:nvSpPr>
          <p:cNvPr id="51208" name="Text Box 9"/>
          <p:cNvSpPr txBox="1">
            <a:spLocks noChangeArrowheads="1"/>
          </p:cNvSpPr>
          <p:nvPr/>
        </p:nvSpPr>
        <p:spPr bwMode="auto">
          <a:xfrm>
            <a:off x="3286125" y="4071938"/>
            <a:ext cx="2500313" cy="1428750"/>
          </a:xfrm>
          <a:prstGeom prst="rect">
            <a:avLst/>
          </a:prstGeom>
          <a:solidFill>
            <a:srgbClr val="FFFFFF"/>
          </a:solidFill>
          <a:ln w="9525">
            <a:solidFill>
              <a:srgbClr val="4F81BD"/>
            </a:solidFill>
            <a:miter lim="800000"/>
            <a:headEnd/>
            <a:tailEnd/>
          </a:ln>
        </p:spPr>
        <p:txBody>
          <a:bodyPr/>
          <a:lstStyle/>
          <a:p>
            <a:pPr algn="ctr"/>
            <a:r>
              <a:rPr lang="en-MY" b="1">
                <a:latin typeface="Calibri" pitchFamily="34" charset="0"/>
                <a:cs typeface="Arial" charset="0"/>
              </a:rPr>
              <a:t>VALUATION/ WORTH</a:t>
            </a:r>
          </a:p>
          <a:p>
            <a:pPr algn="ctr"/>
            <a:r>
              <a:rPr lang="en-GB" sz="1400" i="1">
                <a:latin typeface="Cambria" pitchFamily="18" charset="0"/>
                <a:cs typeface="Arial" charset="0"/>
              </a:rPr>
              <a:t>Ellison &amp; Sayce (200X), Lorenz, D. &amp; Lutzkendorf, T. (2008, Lutzkendorf, T. and Lorenz, D. (2005)</a:t>
            </a:r>
            <a:endParaRPr lang="en-US" sz="3600">
              <a:cs typeface="Arial" charset="0"/>
            </a:endParaRPr>
          </a:p>
        </p:txBody>
      </p:sp>
      <p:sp>
        <p:nvSpPr>
          <p:cNvPr id="12" name="Rectangle 11"/>
          <p:cNvSpPr/>
          <p:nvPr/>
        </p:nvSpPr>
        <p:spPr>
          <a:xfrm>
            <a:off x="642938" y="1214438"/>
            <a:ext cx="8143875" cy="450056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pic>
        <p:nvPicPr>
          <p:cNvPr id="51210" name="Picture 2"/>
          <p:cNvPicPr>
            <a:picLocks noChangeAspect="1" noChangeArrowheads="1"/>
          </p:cNvPicPr>
          <p:nvPr/>
        </p:nvPicPr>
        <p:blipFill>
          <a:blip r:embed="rId3"/>
          <a:srcRect/>
          <a:stretch>
            <a:fillRect/>
          </a:stretch>
        </p:blipFill>
        <p:spPr bwMode="auto">
          <a:xfrm>
            <a:off x="0" y="5929313"/>
            <a:ext cx="9144000"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a:xfrm>
            <a:off x="457200" y="274638"/>
            <a:ext cx="8229600" cy="725487"/>
          </a:xfrm>
        </p:spPr>
        <p:txBody>
          <a:bodyPr/>
          <a:lstStyle/>
          <a:p>
            <a:pPr algn="l"/>
            <a:r>
              <a:rPr lang="en-US" sz="2800" b="1" smtClean="0">
                <a:solidFill>
                  <a:schemeClr val="tx2"/>
                </a:solidFill>
              </a:rPr>
              <a:t>10 Dimensions of RPI</a:t>
            </a:r>
            <a:endParaRPr lang="en-MY" sz="2800" smtClean="0">
              <a:solidFill>
                <a:schemeClr val="tx2"/>
              </a:solidFill>
            </a:endParaRPr>
          </a:p>
        </p:txBody>
      </p:sp>
      <p:sp>
        <p:nvSpPr>
          <p:cNvPr id="7" name="TextBox 6"/>
          <p:cNvSpPr txBox="1"/>
          <p:nvPr/>
        </p:nvSpPr>
        <p:spPr>
          <a:xfrm>
            <a:off x="5072063" y="6215063"/>
            <a:ext cx="4071937" cy="307975"/>
          </a:xfrm>
          <a:prstGeom prst="rect">
            <a:avLst/>
          </a:prstGeom>
          <a:noFill/>
          <a:ln>
            <a:noFill/>
          </a:ln>
        </p:spPr>
        <p:txBody>
          <a:bodyPr>
            <a:spAutoFit/>
          </a:bodyPr>
          <a:lstStyle/>
          <a:p>
            <a:pPr algn="r" fontAlgn="auto">
              <a:spcBef>
                <a:spcPts val="0"/>
              </a:spcBef>
              <a:spcAft>
                <a:spcPts val="0"/>
              </a:spcAft>
              <a:defRPr/>
            </a:pPr>
            <a:r>
              <a:rPr lang="en-US" sz="1400" i="1" dirty="0">
                <a:solidFill>
                  <a:schemeClr val="bg1">
                    <a:lumMod val="50000"/>
                  </a:schemeClr>
                </a:solidFill>
                <a:latin typeface="+mn-lt"/>
              </a:rPr>
              <a:t>Adapted from UNEPFI Property Working Group (2007)</a:t>
            </a:r>
            <a:endParaRPr lang="en-MY" sz="1400" i="1" dirty="0">
              <a:solidFill>
                <a:schemeClr val="bg1">
                  <a:lumMod val="50000"/>
                </a:schemeClr>
              </a:solidFill>
              <a:latin typeface="+mn-lt"/>
            </a:endParaRPr>
          </a:p>
        </p:txBody>
      </p:sp>
      <p:graphicFrame>
        <p:nvGraphicFramePr>
          <p:cNvPr id="10" name="Table 9"/>
          <p:cNvGraphicFramePr>
            <a:graphicFrameLocks noGrp="1"/>
          </p:cNvGraphicFramePr>
          <p:nvPr/>
        </p:nvGraphicFramePr>
        <p:xfrm>
          <a:off x="714375" y="1071563"/>
          <a:ext cx="8001000" cy="5072062"/>
        </p:xfrm>
        <a:graphic>
          <a:graphicData uri="http://schemas.openxmlformats.org/drawingml/2006/table">
            <a:tbl>
              <a:tblPr/>
              <a:tblGrid>
                <a:gridCol w="8001056"/>
              </a:tblGrid>
              <a:tr h="211337">
                <a:tc>
                  <a:txBody>
                    <a:bodyPr/>
                    <a:lstStyle/>
                    <a:p>
                      <a:pPr algn="just">
                        <a:lnSpc>
                          <a:spcPct val="105000"/>
                        </a:lnSpc>
                        <a:spcAft>
                          <a:spcPts val="0"/>
                        </a:spcAft>
                      </a:pPr>
                      <a:r>
                        <a:rPr lang="en-GB" sz="1200" b="1" dirty="0">
                          <a:solidFill>
                            <a:srgbClr val="000000"/>
                          </a:solidFill>
                          <a:latin typeface="Times New Roman"/>
                          <a:ea typeface="Times New Roman"/>
                          <a:cs typeface="Times New Roman"/>
                        </a:rPr>
                        <a:t>Elements of RPI</a:t>
                      </a:r>
                      <a:endParaRPr lang="en-MY" sz="1600" dirty="0">
                        <a:solidFill>
                          <a:srgbClr val="000000"/>
                        </a:solidFill>
                        <a:latin typeface="Cambria"/>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649424">
                <a:tc>
                  <a:txBody>
                    <a:bodyPr/>
                    <a:lstStyle/>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Energy conservation</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conservation, retrofitting, green power generation and purchasing, energy-efficient design</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Environmental protection</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water conservation, solid waste recycling, habitat protection</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Voluntary certification</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green building certification certified sustainable wood finishes</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Public transport oriented developments</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transit oriented development, </a:t>
                      </a:r>
                      <a:r>
                        <a:rPr lang="en-GB" sz="1200" dirty="0" err="1">
                          <a:solidFill>
                            <a:srgbClr val="000000"/>
                          </a:solidFill>
                          <a:latin typeface="Times New Roman"/>
                          <a:ea typeface="Times New Roman"/>
                          <a:cs typeface="Times New Roman"/>
                        </a:rPr>
                        <a:t>walkable</a:t>
                      </a:r>
                      <a:r>
                        <a:rPr lang="en-GB" sz="1200" dirty="0">
                          <a:solidFill>
                            <a:srgbClr val="000000"/>
                          </a:solidFill>
                          <a:latin typeface="Times New Roman"/>
                          <a:ea typeface="Times New Roman"/>
                          <a:cs typeface="Times New Roman"/>
                        </a:rPr>
                        <a:t> communities, mixed-use development</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Urban revitalization and adaptability</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infill development, flexible interiors, </a:t>
                      </a:r>
                      <a:r>
                        <a:rPr lang="en-GB" sz="1200" dirty="0" err="1">
                          <a:solidFill>
                            <a:srgbClr val="000000"/>
                          </a:solidFill>
                          <a:latin typeface="Times New Roman"/>
                          <a:ea typeface="Times New Roman"/>
                          <a:cs typeface="Times New Roman"/>
                        </a:rPr>
                        <a:t>brownfield</a:t>
                      </a:r>
                      <a:r>
                        <a:rPr lang="en-GB" sz="1200" dirty="0">
                          <a:solidFill>
                            <a:srgbClr val="000000"/>
                          </a:solidFill>
                          <a:latin typeface="Times New Roman"/>
                          <a:ea typeface="Times New Roman"/>
                          <a:cs typeface="Times New Roman"/>
                        </a:rPr>
                        <a:t> redevelopment</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Health and safety</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site security, avoidance of natural hazards, first aid readiness</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Worker well being</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plazas, childcare on premises, indoor environmental quality, barrier-free design</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Corporate citizenship</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regulatory compliances, sustainable disclosure and reporting, independent boards, adoption of voluntary codes of ethical conduct, stakeholder engagement</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Social equity and community development</a:t>
                      </a:r>
                      <a:r>
                        <a:rPr lang="en-GB" sz="1200" i="1" dirty="0">
                          <a:solidFill>
                            <a:schemeClr val="tx2"/>
                          </a:solidFill>
                          <a:latin typeface="Times New Roman"/>
                          <a:ea typeface="Times New Roman"/>
                          <a:cs typeface="Times New Roman"/>
                        </a:rPr>
                        <a:t>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fair labour practices, affordable/social housing, community hiring and training</a:t>
                      </a:r>
                      <a:endParaRPr lang="en-MY" sz="1600" dirty="0">
                        <a:solidFill>
                          <a:srgbClr val="000000"/>
                        </a:solidFill>
                        <a:latin typeface="Cambria"/>
                        <a:ea typeface="Times New Roman"/>
                        <a:cs typeface="Times New Roman"/>
                      </a:endParaRPr>
                    </a:p>
                    <a:p>
                      <a:pPr marL="342900" lvl="0" indent="-342900" algn="just">
                        <a:lnSpc>
                          <a:spcPct val="105000"/>
                        </a:lnSpc>
                        <a:spcAft>
                          <a:spcPts val="0"/>
                        </a:spcAft>
                        <a:buFont typeface="Arial"/>
                        <a:buChar char="•"/>
                        <a:tabLst>
                          <a:tab pos="457200" algn="l"/>
                        </a:tabLst>
                      </a:pPr>
                      <a:r>
                        <a:rPr lang="en-GB" sz="1200" b="1" i="1" dirty="0">
                          <a:solidFill>
                            <a:schemeClr val="tx2"/>
                          </a:solidFill>
                          <a:latin typeface="Times New Roman"/>
                          <a:ea typeface="Times New Roman"/>
                          <a:cs typeface="Times New Roman"/>
                        </a:rPr>
                        <a:t>Local citizenship </a:t>
                      </a:r>
                      <a:endParaRPr lang="en-MY" sz="1600" dirty="0">
                        <a:solidFill>
                          <a:schemeClr val="tx2"/>
                        </a:solidFill>
                        <a:latin typeface="Cambria"/>
                        <a:ea typeface="Times New Roman"/>
                        <a:cs typeface="Times New Roman"/>
                      </a:endParaRPr>
                    </a:p>
                    <a:p>
                      <a:pPr marL="342900" lvl="0" indent="-342900" algn="just">
                        <a:lnSpc>
                          <a:spcPct val="105000"/>
                        </a:lnSpc>
                        <a:spcAft>
                          <a:spcPts val="0"/>
                        </a:spcAft>
                        <a:buFont typeface="Times New Roman"/>
                        <a:buChar char="-"/>
                      </a:pPr>
                      <a:r>
                        <a:rPr lang="en-GB" sz="1200" dirty="0">
                          <a:solidFill>
                            <a:srgbClr val="000000"/>
                          </a:solidFill>
                          <a:latin typeface="Times New Roman"/>
                          <a:ea typeface="Times New Roman"/>
                          <a:cs typeface="Times New Roman"/>
                        </a:rPr>
                        <a:t>quality design, minimum neighbourhood impacts, considerate construction, community outreach historic preservation, no undue influence on local governments</a:t>
                      </a:r>
                      <a:endParaRPr lang="en-MY" sz="16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1337">
                <a:tc>
                  <a:txBody>
                    <a:bodyPr/>
                    <a:lstStyle/>
                    <a:p>
                      <a:pPr algn="just">
                        <a:lnSpc>
                          <a:spcPct val="105000"/>
                        </a:lnSpc>
                        <a:spcAft>
                          <a:spcPts val="0"/>
                        </a:spcAft>
                      </a:pPr>
                      <a:endParaRPr lang="en-GB" sz="12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53257" name="Picture 7" descr="sustainable3.jpg"/>
          <p:cNvPicPr>
            <a:picLocks noChangeAspect="1"/>
          </p:cNvPicPr>
          <p:nvPr/>
        </p:nvPicPr>
        <p:blipFill>
          <a:blip r:embed="rId3"/>
          <a:srcRect/>
          <a:stretch>
            <a:fillRect/>
          </a:stretch>
        </p:blipFill>
        <p:spPr bwMode="auto">
          <a:xfrm>
            <a:off x="0" y="5854700"/>
            <a:ext cx="4714875" cy="100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4"/>
          <p:cNvSpPr>
            <a:spLocks noGrp="1"/>
          </p:cNvSpPr>
          <p:nvPr>
            <p:ph type="body" sz="quarter" idx="11"/>
          </p:nvPr>
        </p:nvSpPr>
        <p:spPr/>
        <p:txBody>
          <a:bodyPr/>
          <a:lstStyle/>
          <a:p>
            <a:r>
              <a:rPr lang="en-US" b="1" smtClean="0"/>
              <a:t>WHY MALAYSIA ? </a:t>
            </a:r>
            <a:endParaRPr lang="en-MY" b="1" smtClean="0"/>
          </a:p>
        </p:txBody>
      </p:sp>
      <p:pic>
        <p:nvPicPr>
          <p:cNvPr id="55298" name="Picture 3"/>
          <p:cNvPicPr>
            <a:picLocks noGrp="1" noChangeAspect="1" noChangeArrowheads="1"/>
          </p:cNvPicPr>
          <p:nvPr>
            <p:ph type="pic" sz="quarter" idx="10"/>
          </p:nvPr>
        </p:nvPicPr>
        <p:blipFill>
          <a:blip r:embed="rId3"/>
          <a:srcRect l="11781" r="11781"/>
          <a:stretch>
            <a:fillRect/>
          </a:stretch>
        </p:blipFill>
        <p:spPr>
          <a:xfrm>
            <a:off x="533400" y="219075"/>
            <a:ext cx="7681913" cy="5600700"/>
          </a:xfrm>
          <a:noFill/>
          <a:ln w="9525"/>
          <a:effectLst/>
        </p:spPr>
      </p:pic>
      <p:sp>
        <p:nvSpPr>
          <p:cNvPr id="6" name="Oval 5"/>
          <p:cNvSpPr/>
          <p:nvPr/>
        </p:nvSpPr>
        <p:spPr>
          <a:xfrm>
            <a:off x="6715125" y="2571750"/>
            <a:ext cx="714375" cy="21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457200" y="274638"/>
            <a:ext cx="8229600" cy="939800"/>
          </a:xfrm>
        </p:spPr>
        <p:txBody>
          <a:bodyPr/>
          <a:lstStyle/>
          <a:p>
            <a:pPr algn="l"/>
            <a:r>
              <a:rPr lang="en-US" sz="2800" b="1" smtClean="0">
                <a:solidFill>
                  <a:schemeClr val="tx2"/>
                </a:solidFill>
              </a:rPr>
              <a:t>Why Malaysia?   Why Not Malaysia?</a:t>
            </a:r>
            <a:endParaRPr lang="en-MY" sz="2800" smtClean="0">
              <a:solidFill>
                <a:schemeClr val="tx2"/>
              </a:solidFill>
            </a:endParaRPr>
          </a:p>
        </p:txBody>
      </p:sp>
      <p:sp>
        <p:nvSpPr>
          <p:cNvPr id="6" name="Rectangle 3"/>
          <p:cNvSpPr txBox="1">
            <a:spLocks/>
          </p:cNvSpPr>
          <p:nvPr/>
        </p:nvSpPr>
        <p:spPr>
          <a:xfrm>
            <a:off x="571500" y="2571750"/>
            <a:ext cx="5572125" cy="3929063"/>
          </a:xfrm>
          <a:prstGeom prst="rect">
            <a:avLst/>
          </a:prstGeom>
        </p:spPr>
        <p:txBody>
          <a:bodyPr anchor="ctr"/>
          <a:lstStyle>
            <a:extLst/>
          </a:lstStyle>
          <a:p>
            <a:pPr marL="725488" indent="-725488" fontAlgn="auto">
              <a:spcBef>
                <a:spcPts val="0"/>
              </a:spcBef>
              <a:spcAft>
                <a:spcPts val="1800"/>
              </a:spcAft>
              <a:buFont typeface="Wingdings" pitchFamily="2" charset="2"/>
              <a:buChar char="þ"/>
              <a:defRPr/>
            </a:pPr>
            <a:r>
              <a:rPr lang="en-US" sz="2000" dirty="0">
                <a:latin typeface="Corbel" pitchFamily="34" charset="0"/>
              </a:rPr>
              <a:t>Previous SRPI research has been largely emphasized on  mature economies.</a:t>
            </a:r>
          </a:p>
          <a:p>
            <a:pPr marL="725488" indent="-725488" fontAlgn="auto">
              <a:spcBef>
                <a:spcPts val="0"/>
              </a:spcBef>
              <a:spcAft>
                <a:spcPts val="1800"/>
              </a:spcAft>
              <a:buFont typeface="Wingdings" pitchFamily="2" charset="2"/>
              <a:buChar char="þ"/>
              <a:defRPr/>
            </a:pPr>
            <a:r>
              <a:rPr lang="en-US" sz="2000" dirty="0">
                <a:latin typeface="Corbel" pitchFamily="34" charset="0"/>
              </a:rPr>
              <a:t>Integrating sustainability in property investment is even </a:t>
            </a:r>
            <a:r>
              <a:rPr lang="en-US" sz="2000" b="1" dirty="0">
                <a:latin typeface="Corbel" pitchFamily="34" charset="0"/>
              </a:rPr>
              <a:t>urgent priorities</a:t>
            </a:r>
            <a:r>
              <a:rPr lang="en-US" sz="2000" dirty="0">
                <a:latin typeface="Corbel" pitchFamily="34" charset="0"/>
              </a:rPr>
              <a:t> in emerging countries.</a:t>
            </a:r>
          </a:p>
          <a:p>
            <a:pPr marL="725488" indent="-725488" fontAlgn="auto">
              <a:spcBef>
                <a:spcPts val="0"/>
              </a:spcBef>
              <a:spcAft>
                <a:spcPts val="1800"/>
              </a:spcAft>
              <a:buFont typeface="Wingdings" pitchFamily="2" charset="2"/>
              <a:buChar char="þ"/>
              <a:defRPr/>
            </a:pPr>
            <a:r>
              <a:rPr lang="en-US" sz="2000" dirty="0">
                <a:latin typeface="Corbel" pitchFamily="34" charset="0"/>
              </a:rPr>
              <a:t>Lack of research in every aspect of property market</a:t>
            </a:r>
          </a:p>
          <a:p>
            <a:pPr marL="725488" indent="-725488" fontAlgn="auto">
              <a:spcBef>
                <a:spcPts val="0"/>
              </a:spcBef>
              <a:spcAft>
                <a:spcPts val="1800"/>
              </a:spcAft>
              <a:buFont typeface="Wingdings" pitchFamily="2" charset="2"/>
              <a:buChar char="þ"/>
              <a:defRPr/>
            </a:pPr>
            <a:r>
              <a:rPr lang="en-US" sz="2000" dirty="0">
                <a:latin typeface="Corbel" pitchFamily="34" charset="0"/>
              </a:rPr>
              <a:t>To date, no attempt has been made to  develop a framework for SRPI in Malaysia</a:t>
            </a:r>
            <a:endParaRPr lang="en-MY" sz="2000" dirty="0">
              <a:latin typeface="Corbel" pitchFamily="34" charset="0"/>
            </a:endParaRPr>
          </a:p>
          <a:p>
            <a:pPr marL="725488" indent="-725488" fontAlgn="auto">
              <a:spcBef>
                <a:spcPts val="0"/>
              </a:spcBef>
              <a:spcAft>
                <a:spcPts val="1800"/>
              </a:spcAft>
              <a:buFont typeface="Wingdings" pitchFamily="2" charset="2"/>
              <a:buChar char="þ"/>
              <a:defRPr/>
            </a:pPr>
            <a:endParaRPr lang="en-US" sz="2000" dirty="0">
              <a:latin typeface="Corbel" pitchFamily="34" charset="0"/>
            </a:endParaRPr>
          </a:p>
          <a:p>
            <a:pPr marL="725488" indent="-725488" fontAlgn="auto">
              <a:spcBef>
                <a:spcPts val="0"/>
              </a:spcBef>
              <a:spcAft>
                <a:spcPts val="1800"/>
              </a:spcAft>
              <a:buFont typeface="Wingdings" pitchFamily="2" charset="2"/>
              <a:buChar char="þ"/>
              <a:defRPr/>
            </a:pPr>
            <a:endParaRPr lang="en-US" sz="2000" dirty="0">
              <a:latin typeface="Corbel" pitchFamily="34" charset="0"/>
            </a:endParaRPr>
          </a:p>
          <a:p>
            <a:pPr marL="725488" indent="-725488" fontAlgn="auto">
              <a:spcBef>
                <a:spcPts val="0"/>
              </a:spcBef>
              <a:spcAft>
                <a:spcPts val="0"/>
              </a:spcAft>
              <a:buFont typeface="Wingdings" pitchFamily="2" charset="2"/>
              <a:buChar char="þ"/>
              <a:defRPr/>
            </a:pPr>
            <a:endParaRPr lang="en-US" sz="2400" dirty="0">
              <a:latin typeface="Corbel" pitchFamily="34" charset="0"/>
            </a:endParaRPr>
          </a:p>
          <a:p>
            <a:pPr marL="725488" indent="-725488" fontAlgn="auto">
              <a:spcBef>
                <a:spcPts val="0"/>
              </a:spcBef>
              <a:spcAft>
                <a:spcPts val="0"/>
              </a:spcAft>
              <a:buFont typeface="Wingdings" pitchFamily="2" charset="2"/>
              <a:buChar char="þ"/>
              <a:defRPr/>
            </a:pPr>
            <a:endParaRPr lang="en-MY" sz="1200" dirty="0">
              <a:latin typeface="Corbel" pitchFamily="34" charset="0"/>
            </a:endParaRPr>
          </a:p>
          <a:p>
            <a:pPr fontAlgn="auto">
              <a:spcBef>
                <a:spcPts val="0"/>
              </a:spcBef>
              <a:spcAft>
                <a:spcPts val="0"/>
              </a:spcAft>
              <a:buFontTx/>
              <a:buBlip>
                <a:blip r:embed="rId3"/>
              </a:buBlip>
              <a:defRPr/>
            </a:pPr>
            <a:endParaRPr lang="en-US" sz="1200" dirty="0">
              <a:latin typeface="Corbel" pitchFamily="34" charset="0"/>
            </a:endParaRPr>
          </a:p>
          <a:p>
            <a:pPr fontAlgn="auto">
              <a:spcBef>
                <a:spcPts val="0"/>
              </a:spcBef>
              <a:spcAft>
                <a:spcPts val="0"/>
              </a:spcAft>
              <a:buFontTx/>
              <a:buBlip>
                <a:blip r:embed="rId3"/>
              </a:buBlip>
              <a:defRPr/>
            </a:pPr>
            <a:endParaRPr lang="en-US" sz="1200" dirty="0">
              <a:latin typeface="Corbel" pitchFamily="34" charset="0"/>
            </a:endParaRPr>
          </a:p>
        </p:txBody>
      </p:sp>
      <p:pic>
        <p:nvPicPr>
          <p:cNvPr id="57347" name="Picture 2"/>
          <p:cNvPicPr>
            <a:picLocks noChangeAspect="1" noChangeArrowheads="1"/>
          </p:cNvPicPr>
          <p:nvPr/>
        </p:nvPicPr>
        <p:blipFill>
          <a:blip r:embed="rId4"/>
          <a:srcRect/>
          <a:stretch>
            <a:fillRect/>
          </a:stretch>
        </p:blipFill>
        <p:spPr bwMode="auto">
          <a:xfrm>
            <a:off x="6629400" y="3228975"/>
            <a:ext cx="25146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a:xfrm>
            <a:off x="457200" y="274638"/>
            <a:ext cx="8229600" cy="939800"/>
          </a:xfrm>
        </p:spPr>
        <p:txBody>
          <a:bodyPr/>
          <a:lstStyle/>
          <a:p>
            <a:pPr algn="l"/>
            <a:r>
              <a:rPr lang="en-US" sz="2800" b="1" smtClean="0">
                <a:solidFill>
                  <a:schemeClr val="tx2"/>
                </a:solidFill>
              </a:rPr>
              <a:t>Main Research Questions</a:t>
            </a:r>
            <a:endParaRPr lang="en-MY" sz="2800" smtClean="0">
              <a:solidFill>
                <a:schemeClr val="tx2"/>
              </a:solidFill>
            </a:endParaRPr>
          </a:p>
        </p:txBody>
      </p:sp>
      <p:sp>
        <p:nvSpPr>
          <p:cNvPr id="15" name="Rectangle 3"/>
          <p:cNvSpPr txBox="1">
            <a:spLocks/>
          </p:cNvSpPr>
          <p:nvPr/>
        </p:nvSpPr>
        <p:spPr>
          <a:xfrm>
            <a:off x="642938" y="1428750"/>
            <a:ext cx="7500937" cy="4714875"/>
          </a:xfrm>
          <a:prstGeom prst="rect">
            <a:avLst/>
          </a:prstGeom>
        </p:spPr>
        <p:txBody>
          <a:bodyPr anchor="ctr">
            <a:normAutofit/>
          </a:bodyPr>
          <a:lstStyle>
            <a:extLst/>
          </a:lstStyle>
          <a:p>
            <a:pPr marL="725488" indent="-725488" fontAlgn="auto">
              <a:spcBef>
                <a:spcPts val="600"/>
              </a:spcBef>
              <a:spcAft>
                <a:spcPts val="1200"/>
              </a:spcAft>
              <a:buFontTx/>
              <a:buBlip>
                <a:blip r:embed="rId3"/>
              </a:buBlip>
              <a:defRPr/>
            </a:pPr>
            <a:r>
              <a:rPr lang="en-US" sz="2000" dirty="0">
                <a:latin typeface="Corbel" pitchFamily="34" charset="0"/>
              </a:rPr>
              <a:t>What is the link between Socially Responsible Investment (SRI) &amp; Sustainable &amp; Responsible Property Investment (SRPI)?</a:t>
            </a:r>
          </a:p>
          <a:p>
            <a:pPr marL="725488" indent="-725488" fontAlgn="auto">
              <a:spcBef>
                <a:spcPts val="600"/>
              </a:spcBef>
              <a:spcAft>
                <a:spcPts val="1200"/>
              </a:spcAft>
              <a:buFontTx/>
              <a:buBlip>
                <a:blip r:embed="rId3"/>
              </a:buBlip>
              <a:defRPr/>
            </a:pPr>
            <a:r>
              <a:rPr lang="en-US" sz="2000" dirty="0">
                <a:latin typeface="Corbel" pitchFamily="34" charset="0"/>
              </a:rPr>
              <a:t>How has the Malaysia property market changed and will change in the future?</a:t>
            </a:r>
          </a:p>
          <a:p>
            <a:pPr marL="725488" indent="-725488" fontAlgn="auto">
              <a:spcBef>
                <a:spcPts val="600"/>
              </a:spcBef>
              <a:spcAft>
                <a:spcPts val="1200"/>
              </a:spcAft>
              <a:buFontTx/>
              <a:buBlip>
                <a:blip r:embed="rId3"/>
              </a:buBlip>
              <a:defRPr/>
            </a:pPr>
            <a:r>
              <a:rPr lang="en-US" sz="2000" dirty="0">
                <a:latin typeface="Corbel" pitchFamily="34" charset="0"/>
              </a:rPr>
              <a:t>Can emerging property market like Malaysia progresses/embraces SRPI? </a:t>
            </a:r>
          </a:p>
          <a:p>
            <a:pPr marL="725488" indent="-725488" algn="ctr" fontAlgn="auto">
              <a:spcBef>
                <a:spcPts val="600"/>
              </a:spcBef>
              <a:spcAft>
                <a:spcPts val="1200"/>
              </a:spcAft>
              <a:defRPr/>
            </a:pPr>
            <a:r>
              <a:rPr lang="en-US" sz="2000" i="1" dirty="0">
                <a:latin typeface="Corbel" pitchFamily="34" charset="0"/>
              </a:rPr>
              <a:t>If so, </a:t>
            </a:r>
          </a:p>
          <a:p>
            <a:pPr marL="725488" indent="-725488" fontAlgn="auto">
              <a:spcBef>
                <a:spcPts val="600"/>
              </a:spcBef>
              <a:spcAft>
                <a:spcPts val="1200"/>
              </a:spcAft>
              <a:defRPr/>
            </a:pPr>
            <a:r>
              <a:rPr lang="en-US" sz="2000" dirty="0">
                <a:latin typeface="Corbel" pitchFamily="34" charset="0"/>
              </a:rPr>
              <a:t>	What are the </a:t>
            </a:r>
            <a:r>
              <a:rPr lang="en-US" sz="2000" b="1" dirty="0">
                <a:latin typeface="Corbel" pitchFamily="34" charset="0"/>
              </a:rPr>
              <a:t>adaptations</a:t>
            </a:r>
            <a:r>
              <a:rPr lang="en-US" sz="2000" dirty="0">
                <a:latin typeface="Corbel" pitchFamily="34" charset="0"/>
              </a:rPr>
              <a:t> and </a:t>
            </a:r>
            <a:r>
              <a:rPr lang="en-US" sz="2000" b="1" dirty="0">
                <a:latin typeface="Corbel" pitchFamily="34" charset="0"/>
              </a:rPr>
              <a:t>deployment</a:t>
            </a:r>
            <a:r>
              <a:rPr lang="en-US" sz="2000" dirty="0">
                <a:latin typeface="Corbel" pitchFamily="34" charset="0"/>
              </a:rPr>
              <a:t> required for SRPI concept to be practiced in Malaysia?</a:t>
            </a:r>
            <a:endParaRPr lang="en-MY" sz="1100" dirty="0">
              <a:latin typeface="Corbel" pitchFamily="34" charset="0"/>
            </a:endParaRPr>
          </a:p>
          <a:p>
            <a:pPr fontAlgn="auto">
              <a:spcBef>
                <a:spcPts val="600"/>
              </a:spcBef>
              <a:spcAft>
                <a:spcPts val="0"/>
              </a:spcAft>
              <a:buFontTx/>
              <a:buBlip>
                <a:blip r:embed="rId3"/>
              </a:buBlip>
              <a:defRPr/>
            </a:pPr>
            <a:endParaRPr lang="en-US" sz="1100" dirty="0">
              <a:latin typeface="Corbel" pitchFamily="34" charset="0"/>
            </a:endParaRPr>
          </a:p>
          <a:p>
            <a:pPr fontAlgn="auto">
              <a:spcBef>
                <a:spcPts val="600"/>
              </a:spcBef>
              <a:spcAft>
                <a:spcPts val="0"/>
              </a:spcAft>
              <a:buFontTx/>
              <a:buBlip>
                <a:blip r:embed="rId3"/>
              </a:buBlip>
              <a:defRPr/>
            </a:pPr>
            <a:endParaRPr lang="en-US" sz="1100" dirty="0">
              <a:latin typeface="Corbe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5" descr="sustainable1.jpg"/>
          <p:cNvPicPr>
            <a:picLocks noChangeAspect="1"/>
          </p:cNvPicPr>
          <p:nvPr/>
        </p:nvPicPr>
        <p:blipFill>
          <a:blip r:embed="rId3"/>
          <a:srcRect/>
          <a:stretch>
            <a:fillRect/>
          </a:stretch>
        </p:blipFill>
        <p:spPr bwMode="auto">
          <a:xfrm>
            <a:off x="6643688" y="3238500"/>
            <a:ext cx="2733675" cy="3619500"/>
          </a:xfrm>
          <a:prstGeom prst="rect">
            <a:avLst/>
          </a:prstGeom>
          <a:noFill/>
          <a:ln w="9525">
            <a:noFill/>
            <a:miter lim="800000"/>
            <a:headEnd/>
            <a:tailEnd/>
          </a:ln>
        </p:spPr>
      </p:pic>
      <p:sp>
        <p:nvSpPr>
          <p:cNvPr id="61442" name="Title 3"/>
          <p:cNvSpPr>
            <a:spLocks noGrp="1"/>
          </p:cNvSpPr>
          <p:nvPr>
            <p:ph type="title"/>
          </p:nvPr>
        </p:nvSpPr>
        <p:spPr>
          <a:xfrm>
            <a:off x="457200" y="274638"/>
            <a:ext cx="8229600" cy="939800"/>
          </a:xfrm>
        </p:spPr>
        <p:txBody>
          <a:bodyPr/>
          <a:lstStyle/>
          <a:p>
            <a:pPr algn="l"/>
            <a:r>
              <a:rPr lang="en-US" sz="2800" b="1" smtClean="0">
                <a:solidFill>
                  <a:schemeClr val="tx2"/>
                </a:solidFill>
              </a:rPr>
              <a:t>Research Objectives</a:t>
            </a:r>
            <a:endParaRPr lang="en-MY" sz="2800" smtClean="0">
              <a:solidFill>
                <a:schemeClr val="tx2"/>
              </a:solidFill>
            </a:endParaRPr>
          </a:p>
        </p:txBody>
      </p:sp>
      <p:sp>
        <p:nvSpPr>
          <p:cNvPr id="15" name="Rectangle 3"/>
          <p:cNvSpPr txBox="1">
            <a:spLocks/>
          </p:cNvSpPr>
          <p:nvPr/>
        </p:nvSpPr>
        <p:spPr>
          <a:xfrm>
            <a:off x="642938" y="1428750"/>
            <a:ext cx="6143625" cy="4714875"/>
          </a:xfrm>
          <a:prstGeom prst="rect">
            <a:avLst/>
          </a:prstGeom>
        </p:spPr>
        <p:txBody>
          <a:bodyPr anchor="ctr">
            <a:normAutofit/>
          </a:bodyPr>
          <a:lstStyle>
            <a:extLst/>
          </a:lstStyle>
          <a:p>
            <a:pPr marL="725488" indent="-725488" fontAlgn="auto">
              <a:spcBef>
                <a:spcPts val="0"/>
              </a:spcBef>
              <a:spcAft>
                <a:spcPts val="0"/>
              </a:spcAft>
              <a:buFontTx/>
              <a:buBlip>
                <a:blip r:embed="rId4"/>
              </a:buBlip>
              <a:defRPr/>
            </a:pPr>
            <a:r>
              <a:rPr lang="en-GB" sz="2000" dirty="0">
                <a:latin typeface="Corbel" pitchFamily="34" charset="0"/>
              </a:rPr>
              <a:t>To develop a deep understanding of theory of SRPI and its relationship with SRI</a:t>
            </a:r>
          </a:p>
          <a:p>
            <a:pPr marL="725488" indent="-725488" fontAlgn="auto">
              <a:spcBef>
                <a:spcPts val="0"/>
              </a:spcBef>
              <a:spcAft>
                <a:spcPts val="0"/>
              </a:spcAft>
              <a:buFontTx/>
              <a:buBlip>
                <a:blip r:embed="rId4"/>
              </a:buBlip>
              <a:defRPr/>
            </a:pPr>
            <a:endParaRPr lang="en-GB" sz="2000" dirty="0">
              <a:latin typeface="Corbel" pitchFamily="34" charset="0"/>
            </a:endParaRPr>
          </a:p>
          <a:p>
            <a:pPr marL="725488" indent="-725488" fontAlgn="auto">
              <a:spcBef>
                <a:spcPts val="0"/>
              </a:spcBef>
              <a:spcAft>
                <a:spcPts val="0"/>
              </a:spcAft>
              <a:buFontTx/>
              <a:buBlip>
                <a:blip r:embed="rId4"/>
              </a:buBlip>
              <a:defRPr/>
            </a:pPr>
            <a:r>
              <a:rPr lang="en-GB" sz="2000" dirty="0">
                <a:latin typeface="Corbel" pitchFamily="34" charset="0"/>
              </a:rPr>
              <a:t>To understand the changing paradigm of property investment in Malaysia</a:t>
            </a:r>
          </a:p>
          <a:p>
            <a:pPr marL="725488" indent="-725488" fontAlgn="auto">
              <a:spcBef>
                <a:spcPts val="0"/>
              </a:spcBef>
              <a:spcAft>
                <a:spcPts val="0"/>
              </a:spcAft>
              <a:defRPr/>
            </a:pPr>
            <a:endParaRPr lang="en-GB" sz="2000" dirty="0">
              <a:latin typeface="Corbel" pitchFamily="34" charset="0"/>
            </a:endParaRPr>
          </a:p>
          <a:p>
            <a:pPr marL="725488" indent="-725488" fontAlgn="auto">
              <a:spcBef>
                <a:spcPts val="0"/>
              </a:spcBef>
              <a:spcAft>
                <a:spcPts val="0"/>
              </a:spcAft>
              <a:buFontTx/>
              <a:buBlip>
                <a:blip r:embed="rId4"/>
              </a:buBlip>
              <a:defRPr/>
            </a:pPr>
            <a:r>
              <a:rPr lang="en-GB" sz="2000" dirty="0">
                <a:latin typeface="Corbel" pitchFamily="34" charset="0"/>
              </a:rPr>
              <a:t>To establish a theoretical framework for sustainable and responsible property investment </a:t>
            </a:r>
          </a:p>
          <a:p>
            <a:pPr marL="725488" indent="-725488" fontAlgn="auto">
              <a:spcBef>
                <a:spcPts val="0"/>
              </a:spcBef>
              <a:spcAft>
                <a:spcPts val="0"/>
              </a:spcAft>
              <a:buFontTx/>
              <a:buBlip>
                <a:blip r:embed="rId4"/>
              </a:buBlip>
              <a:defRPr/>
            </a:pPr>
            <a:endParaRPr lang="en-MY" sz="2000" dirty="0">
              <a:latin typeface="Corbel" pitchFamily="34" charset="0"/>
            </a:endParaRPr>
          </a:p>
          <a:p>
            <a:pPr marL="725488" indent="-725488" fontAlgn="auto">
              <a:spcBef>
                <a:spcPts val="0"/>
              </a:spcBef>
              <a:spcAft>
                <a:spcPts val="0"/>
              </a:spcAft>
              <a:buFontTx/>
              <a:buBlip>
                <a:blip r:embed="rId4"/>
              </a:buBlip>
              <a:defRPr/>
            </a:pPr>
            <a:r>
              <a:rPr lang="en-GB" sz="2000" dirty="0">
                <a:latin typeface="Corbel" pitchFamily="34" charset="0"/>
              </a:rPr>
              <a:t>To apply/ test the framework against the investment practice in Malaysia and develop a set of principles for implementation of SRPI in Malaysia.</a:t>
            </a:r>
            <a:endParaRPr lang="en-MY" sz="2000" dirty="0">
              <a:latin typeface="Corbel" pitchFamily="34" charset="0"/>
            </a:endParaRPr>
          </a:p>
          <a:p>
            <a:pPr fontAlgn="auto">
              <a:spcBef>
                <a:spcPts val="0"/>
              </a:spcBef>
              <a:spcAft>
                <a:spcPts val="0"/>
              </a:spcAft>
              <a:buFontTx/>
              <a:buBlip>
                <a:blip r:embed="rId4"/>
              </a:buBlip>
              <a:defRPr/>
            </a:pPr>
            <a:endParaRPr lang="en-MY" sz="1000" dirty="0">
              <a:latin typeface="Corbel" pitchFamily="34" charset="0"/>
            </a:endParaRPr>
          </a:p>
          <a:p>
            <a:pPr fontAlgn="auto">
              <a:spcBef>
                <a:spcPts val="0"/>
              </a:spcBef>
              <a:spcAft>
                <a:spcPts val="0"/>
              </a:spcAft>
              <a:buFontTx/>
              <a:buBlip>
                <a:blip r:embed="rId4"/>
              </a:buBlip>
              <a:defRPr/>
            </a:pPr>
            <a:endParaRPr lang="en-US" sz="1000" dirty="0">
              <a:latin typeface="Corbel" pitchFamily="34" charset="0"/>
            </a:endParaRPr>
          </a:p>
          <a:p>
            <a:pPr fontAlgn="auto">
              <a:spcBef>
                <a:spcPts val="0"/>
              </a:spcBef>
              <a:spcAft>
                <a:spcPts val="0"/>
              </a:spcAft>
              <a:buFontTx/>
              <a:buBlip>
                <a:blip r:embed="rId4"/>
              </a:buBlip>
              <a:defRPr/>
            </a:pPr>
            <a:endParaRPr lang="en-US" sz="1000" dirty="0">
              <a:latin typeface="Corbe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a:xfrm>
            <a:off x="457200" y="274638"/>
            <a:ext cx="8229600" cy="939800"/>
          </a:xfrm>
        </p:spPr>
        <p:txBody>
          <a:bodyPr/>
          <a:lstStyle/>
          <a:p>
            <a:pPr algn="l"/>
            <a:r>
              <a:rPr lang="en-US" sz="2800" b="1" smtClean="0">
                <a:solidFill>
                  <a:schemeClr val="tx2"/>
                </a:solidFill>
              </a:rPr>
              <a:t>Contribution To Knowledge</a:t>
            </a:r>
            <a:endParaRPr lang="en-MY" sz="2800" smtClean="0">
              <a:solidFill>
                <a:schemeClr val="tx2"/>
              </a:solidFill>
            </a:endParaRPr>
          </a:p>
        </p:txBody>
      </p:sp>
      <p:sp>
        <p:nvSpPr>
          <p:cNvPr id="5" name="Rectangle 3"/>
          <p:cNvSpPr txBox="1">
            <a:spLocks/>
          </p:cNvSpPr>
          <p:nvPr/>
        </p:nvSpPr>
        <p:spPr>
          <a:xfrm>
            <a:off x="642938" y="1643063"/>
            <a:ext cx="4143375" cy="4714875"/>
          </a:xfrm>
          <a:prstGeom prst="rect">
            <a:avLst/>
          </a:prstGeom>
        </p:spPr>
        <p:txBody>
          <a:bodyPr anchor="ctr">
            <a:normAutofit/>
          </a:bodyPr>
          <a:lstStyle>
            <a:extLst/>
          </a:lstStyle>
          <a:p>
            <a:pPr fontAlgn="auto">
              <a:spcBef>
                <a:spcPts val="0"/>
              </a:spcBef>
              <a:spcAft>
                <a:spcPts val="0"/>
              </a:spcAft>
              <a:defRPr/>
            </a:pPr>
            <a:endParaRPr lang="en-US" sz="1200" b="1" i="1" dirty="0">
              <a:solidFill>
                <a:schemeClr val="tx1">
                  <a:tint val="75000"/>
                </a:schemeClr>
              </a:solidFill>
              <a:latin typeface="+mn-lt"/>
            </a:endParaRPr>
          </a:p>
          <a:p>
            <a:pPr fontAlgn="auto">
              <a:spcBef>
                <a:spcPts val="0"/>
              </a:spcBef>
              <a:spcAft>
                <a:spcPts val="0"/>
              </a:spcAft>
              <a:defRPr/>
            </a:pPr>
            <a:endParaRPr lang="en-MY" sz="1200" dirty="0">
              <a:solidFill>
                <a:schemeClr val="tx1">
                  <a:tint val="75000"/>
                </a:schemeClr>
              </a:solidFill>
              <a:latin typeface="+mn-lt"/>
            </a:endParaRPr>
          </a:p>
          <a:p>
            <a:pPr fontAlgn="auto">
              <a:spcBef>
                <a:spcPts val="0"/>
              </a:spcBef>
              <a:spcAft>
                <a:spcPts val="0"/>
              </a:spcAft>
              <a:defRPr/>
            </a:pPr>
            <a:endParaRPr lang="en-US" sz="1200" dirty="0">
              <a:solidFill>
                <a:schemeClr val="tx1">
                  <a:tint val="75000"/>
                </a:schemeClr>
              </a:solidFill>
              <a:latin typeface="+mn-lt"/>
            </a:endParaRPr>
          </a:p>
          <a:p>
            <a:pPr fontAlgn="auto">
              <a:spcBef>
                <a:spcPts val="0"/>
              </a:spcBef>
              <a:spcAft>
                <a:spcPts val="0"/>
              </a:spcAft>
              <a:defRPr/>
            </a:pPr>
            <a:endParaRPr lang="en-US" sz="1200" dirty="0">
              <a:solidFill>
                <a:schemeClr val="tx1">
                  <a:tint val="75000"/>
                </a:schemeClr>
              </a:solidFill>
              <a:latin typeface="+mn-lt"/>
            </a:endParaRPr>
          </a:p>
        </p:txBody>
      </p:sp>
      <p:sp>
        <p:nvSpPr>
          <p:cNvPr id="63491" name="Rectangle 7"/>
          <p:cNvSpPr>
            <a:spLocks noChangeArrowheads="1"/>
          </p:cNvSpPr>
          <p:nvPr/>
        </p:nvSpPr>
        <p:spPr bwMode="auto">
          <a:xfrm>
            <a:off x="3500438" y="1857375"/>
            <a:ext cx="4572000" cy="3478213"/>
          </a:xfrm>
          <a:prstGeom prst="rect">
            <a:avLst/>
          </a:prstGeom>
          <a:noFill/>
          <a:ln w="9525">
            <a:noFill/>
            <a:miter lim="800000"/>
            <a:headEnd/>
            <a:tailEnd/>
          </a:ln>
        </p:spPr>
        <p:txBody>
          <a:bodyPr>
            <a:spAutoFit/>
          </a:bodyPr>
          <a:lstStyle/>
          <a:p>
            <a:endParaRPr lang="en-US" sz="2200">
              <a:latin typeface="Corbel" pitchFamily="34" charset="0"/>
            </a:endParaRPr>
          </a:p>
          <a:p>
            <a:r>
              <a:rPr lang="en-US" sz="2200">
                <a:latin typeface="Corbel" pitchFamily="34" charset="0"/>
              </a:rPr>
              <a:t>Add to literature regarding sustainable &amp; responsible property investment.</a:t>
            </a:r>
          </a:p>
          <a:p>
            <a:endParaRPr lang="en-US" sz="2200">
              <a:latin typeface="Corbel" pitchFamily="34" charset="0"/>
            </a:endParaRPr>
          </a:p>
          <a:p>
            <a:r>
              <a:rPr lang="en-US" sz="2200">
                <a:latin typeface="Corbel" pitchFamily="34" charset="0"/>
              </a:rPr>
              <a:t>Conceptual Framework / model for SRPI adaptation in emerging market particularly Malaysia.</a:t>
            </a:r>
          </a:p>
          <a:p>
            <a:endParaRPr lang="en-US" sz="2200">
              <a:latin typeface="Corbel" pitchFamily="34" charset="0"/>
            </a:endParaRPr>
          </a:p>
          <a:p>
            <a:endParaRPr lang="en-US" sz="2200">
              <a:latin typeface="Corbel" pitchFamily="34" charset="0"/>
            </a:endParaRPr>
          </a:p>
        </p:txBody>
      </p:sp>
      <p:pic>
        <p:nvPicPr>
          <p:cNvPr id="63492" name="Picture 1"/>
          <p:cNvPicPr>
            <a:picLocks noChangeAspect="1" noChangeArrowheads="1"/>
          </p:cNvPicPr>
          <p:nvPr/>
        </p:nvPicPr>
        <p:blipFill>
          <a:blip r:embed="rId3"/>
          <a:srcRect l="305" r="305"/>
          <a:stretch>
            <a:fillRect/>
          </a:stretch>
        </p:blipFill>
        <p:spPr bwMode="auto">
          <a:xfrm>
            <a:off x="0" y="1785938"/>
            <a:ext cx="2428875" cy="366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4313" y="1357313"/>
            <a:ext cx="8715375" cy="4500562"/>
          </a:xfrm>
          <a:prstGeom prst="rect">
            <a:avLst/>
          </a:prstGeom>
          <a:solidFill>
            <a:schemeClr val="tx1">
              <a:lumMod val="75000"/>
              <a:lumOff val="2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65538" name="Title 3"/>
          <p:cNvSpPr>
            <a:spLocks noGrp="1"/>
          </p:cNvSpPr>
          <p:nvPr>
            <p:ph type="title"/>
          </p:nvPr>
        </p:nvSpPr>
        <p:spPr>
          <a:xfrm>
            <a:off x="457200" y="274638"/>
            <a:ext cx="8229600" cy="939800"/>
          </a:xfrm>
        </p:spPr>
        <p:txBody>
          <a:bodyPr/>
          <a:lstStyle/>
          <a:p>
            <a:pPr algn="l"/>
            <a:r>
              <a:rPr lang="en-US" sz="2800" b="1" smtClean="0">
                <a:solidFill>
                  <a:schemeClr val="tx2"/>
                </a:solidFill>
              </a:rPr>
              <a:t>Proposed Research Design</a:t>
            </a:r>
            <a:endParaRPr lang="en-MY" sz="2800" smtClean="0">
              <a:solidFill>
                <a:schemeClr val="tx2"/>
              </a:solidFill>
            </a:endParaRPr>
          </a:p>
        </p:txBody>
      </p:sp>
      <p:graphicFrame>
        <p:nvGraphicFramePr>
          <p:cNvPr id="7" name="Diagram 6"/>
          <p:cNvGraphicFramePr/>
          <p:nvPr/>
        </p:nvGraphicFramePr>
        <p:xfrm>
          <a:off x="2357422" y="1857364"/>
          <a:ext cx="4357718"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785938" y="5929313"/>
            <a:ext cx="5929312" cy="400050"/>
          </a:xfrm>
          <a:prstGeom prst="rect">
            <a:avLst/>
          </a:prstGeom>
          <a:noFill/>
        </p:spPr>
        <p:txBody>
          <a:bodyPr>
            <a:spAutoFit/>
          </a:bodyPr>
          <a:lstStyle/>
          <a:p>
            <a:pPr algn="ctr" fontAlgn="auto">
              <a:spcBef>
                <a:spcPts val="0"/>
              </a:spcBef>
              <a:spcAft>
                <a:spcPts val="0"/>
              </a:spcAft>
              <a:defRPr/>
            </a:pPr>
            <a:r>
              <a:rPr lang="en-US" sz="2000" dirty="0">
                <a:solidFill>
                  <a:schemeClr val="tx1">
                    <a:lumMod val="75000"/>
                    <a:lumOff val="25000"/>
                  </a:schemeClr>
                </a:solidFill>
                <a:latin typeface="Corbel" pitchFamily="34" charset="0"/>
              </a:rPr>
              <a:t>3-Phase </a:t>
            </a:r>
            <a:r>
              <a:rPr lang="en-US" sz="2000" b="1" dirty="0">
                <a:solidFill>
                  <a:schemeClr val="tx1">
                    <a:lumMod val="75000"/>
                    <a:lumOff val="25000"/>
                  </a:schemeClr>
                </a:solidFill>
                <a:latin typeface="Corbel" pitchFamily="34" charset="0"/>
              </a:rPr>
              <a:t>triangulated research methodology</a:t>
            </a:r>
            <a:endParaRPr lang="en-MY" sz="2000" b="1" dirty="0">
              <a:solidFill>
                <a:schemeClr val="tx1">
                  <a:lumMod val="75000"/>
                  <a:lumOff val="25000"/>
                </a:schemeClr>
              </a:solidFill>
              <a:latin typeface="Corbel" pitchFamily="34" charset="0"/>
            </a:endParaRPr>
          </a:p>
        </p:txBody>
      </p:sp>
      <p:sp>
        <p:nvSpPr>
          <p:cNvPr id="65541" name="TextBox 9"/>
          <p:cNvSpPr txBox="1">
            <a:spLocks noChangeArrowheads="1"/>
          </p:cNvSpPr>
          <p:nvPr/>
        </p:nvSpPr>
        <p:spPr bwMode="auto">
          <a:xfrm>
            <a:off x="5643563" y="1643063"/>
            <a:ext cx="3000375" cy="1600200"/>
          </a:xfrm>
          <a:prstGeom prst="rect">
            <a:avLst/>
          </a:prstGeom>
          <a:noFill/>
          <a:ln w="9525">
            <a:noFill/>
            <a:miter lim="800000"/>
            <a:headEnd/>
            <a:tailEnd/>
          </a:ln>
        </p:spPr>
        <p:txBody>
          <a:bodyPr>
            <a:spAutoFit/>
          </a:bodyPr>
          <a:lstStyle/>
          <a:p>
            <a:r>
              <a:rPr lang="en-US" sz="1400">
                <a:solidFill>
                  <a:schemeClr val="bg1"/>
                </a:solidFill>
                <a:latin typeface="Corbel" pitchFamily="34" charset="0"/>
              </a:rPr>
              <a:t>+ Quantitative</a:t>
            </a:r>
          </a:p>
          <a:p>
            <a:r>
              <a:rPr lang="en-US" sz="1400">
                <a:solidFill>
                  <a:schemeClr val="bg1"/>
                </a:solidFill>
                <a:latin typeface="Corbel" pitchFamily="34" charset="0"/>
              </a:rPr>
              <a:t>+ Investors in Malaysia</a:t>
            </a:r>
          </a:p>
          <a:p>
            <a:r>
              <a:rPr lang="en-US" sz="1400">
                <a:solidFill>
                  <a:schemeClr val="bg1"/>
                </a:solidFill>
                <a:latin typeface="Corbel" pitchFamily="34" charset="0"/>
              </a:rPr>
              <a:t>+ Output: Current practice contributing to SRPI, ESG issues concerning these investors and action with regards to their property portfolio</a:t>
            </a:r>
            <a:endParaRPr lang="en-MY" sz="1400">
              <a:solidFill>
                <a:schemeClr val="bg1"/>
              </a:solidFill>
              <a:latin typeface="Corbel" pitchFamily="34" charset="0"/>
            </a:endParaRPr>
          </a:p>
        </p:txBody>
      </p:sp>
      <p:sp>
        <p:nvSpPr>
          <p:cNvPr id="65542" name="TextBox 10"/>
          <p:cNvSpPr txBox="1">
            <a:spLocks noChangeArrowheads="1"/>
          </p:cNvSpPr>
          <p:nvPr/>
        </p:nvSpPr>
        <p:spPr bwMode="auto">
          <a:xfrm>
            <a:off x="285750" y="4286250"/>
            <a:ext cx="2071688" cy="1169988"/>
          </a:xfrm>
          <a:prstGeom prst="rect">
            <a:avLst/>
          </a:prstGeom>
          <a:noFill/>
          <a:ln w="9525">
            <a:noFill/>
            <a:miter lim="800000"/>
            <a:headEnd/>
            <a:tailEnd/>
          </a:ln>
        </p:spPr>
        <p:txBody>
          <a:bodyPr>
            <a:spAutoFit/>
          </a:bodyPr>
          <a:lstStyle/>
          <a:p>
            <a:pPr algn="r"/>
            <a:r>
              <a:rPr lang="en-US" sz="1400">
                <a:solidFill>
                  <a:schemeClr val="bg1"/>
                </a:solidFill>
                <a:latin typeface="Corbel" pitchFamily="34" charset="0"/>
              </a:rPr>
              <a:t>+Qualitative</a:t>
            </a:r>
          </a:p>
          <a:p>
            <a:pPr algn="r"/>
            <a:r>
              <a:rPr lang="en-US" sz="1400">
                <a:solidFill>
                  <a:schemeClr val="bg1"/>
                </a:solidFill>
                <a:latin typeface="Corbel" pitchFamily="34" charset="0"/>
              </a:rPr>
              <a:t>+Property Sector Stakeholder</a:t>
            </a:r>
          </a:p>
          <a:p>
            <a:pPr algn="r"/>
            <a:r>
              <a:rPr lang="en-US" sz="1400">
                <a:solidFill>
                  <a:schemeClr val="bg1"/>
                </a:solidFill>
                <a:latin typeface="Corbel" pitchFamily="34" charset="0"/>
              </a:rPr>
              <a:t>+ Initiative to diffuse SRPI in M’sia</a:t>
            </a:r>
          </a:p>
        </p:txBody>
      </p:sp>
      <p:sp>
        <p:nvSpPr>
          <p:cNvPr id="65543" name="TextBox 11"/>
          <p:cNvSpPr txBox="1">
            <a:spLocks noChangeArrowheads="1"/>
          </p:cNvSpPr>
          <p:nvPr/>
        </p:nvSpPr>
        <p:spPr bwMode="auto">
          <a:xfrm>
            <a:off x="6715125" y="4043363"/>
            <a:ext cx="2214563" cy="1600200"/>
          </a:xfrm>
          <a:prstGeom prst="rect">
            <a:avLst/>
          </a:prstGeom>
          <a:noFill/>
          <a:ln w="9525">
            <a:noFill/>
            <a:miter lim="800000"/>
            <a:headEnd/>
            <a:tailEnd/>
          </a:ln>
        </p:spPr>
        <p:txBody>
          <a:bodyPr>
            <a:spAutoFit/>
          </a:bodyPr>
          <a:lstStyle/>
          <a:p>
            <a:r>
              <a:rPr lang="en-US" sz="1400">
                <a:solidFill>
                  <a:schemeClr val="bg1"/>
                </a:solidFill>
                <a:latin typeface="Corbel" pitchFamily="34" charset="0"/>
              </a:rPr>
              <a:t>+ Secondary Data</a:t>
            </a:r>
          </a:p>
          <a:p>
            <a:r>
              <a:rPr lang="en-US" sz="1400">
                <a:solidFill>
                  <a:schemeClr val="bg1"/>
                </a:solidFill>
                <a:latin typeface="Corbel" pitchFamily="34" charset="0"/>
              </a:rPr>
              <a:t>(Annual report, CSR Report, etc)</a:t>
            </a:r>
          </a:p>
          <a:p>
            <a:r>
              <a:rPr lang="en-US" sz="1400">
                <a:solidFill>
                  <a:schemeClr val="bg1"/>
                </a:solidFill>
                <a:latin typeface="Corbel" pitchFamily="34" charset="0"/>
              </a:rPr>
              <a:t>+Output:  CSR/ SRPI policy , action with regards to their property portfolio</a:t>
            </a:r>
            <a:endParaRPr lang="en-MY" sz="1400">
              <a:solidFill>
                <a:schemeClr val="bg1"/>
              </a:solidFill>
              <a:latin typeface="Corbel" pitchFamily="34" charset="0"/>
            </a:endParaRPr>
          </a:p>
          <a:p>
            <a:endParaRPr lang="en-MY" sz="1400">
              <a:solidFill>
                <a:schemeClr val="bg1"/>
              </a:solidFill>
              <a:latin typeface="Corbe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42938" y="1500188"/>
            <a:ext cx="4786312" cy="1643062"/>
          </a:xfrm>
          <a:prstGeom prst="rect">
            <a:avLst/>
          </a:prstGeom>
        </p:spPr>
        <p:txBody>
          <a:bodyPr>
            <a:normAutofit fontScale="82500" lnSpcReduction="20000"/>
          </a:bodyPr>
          <a:lstStyle/>
          <a:p>
            <a:pPr fontAlgn="auto">
              <a:spcAft>
                <a:spcPts val="0"/>
              </a:spcAft>
              <a:defRPr/>
            </a:pPr>
            <a:r>
              <a:rPr lang="en-US" sz="5300" b="1" dirty="0">
                <a:solidFill>
                  <a:schemeClr val="accent3">
                    <a:lumMod val="75000"/>
                  </a:schemeClr>
                </a:solidFill>
                <a:latin typeface="+mj-lt"/>
                <a:ea typeface="+mj-ea"/>
                <a:cs typeface="+mj-cs"/>
              </a:rPr>
              <a:t>Thank You</a:t>
            </a:r>
          </a:p>
          <a:p>
            <a:pPr fontAlgn="auto">
              <a:spcAft>
                <a:spcPts val="0"/>
              </a:spcAft>
              <a:defRPr/>
            </a:pPr>
            <a:r>
              <a:rPr lang="en-US" sz="3600" u="sng" dirty="0">
                <a:solidFill>
                  <a:schemeClr val="accent3">
                    <a:lumMod val="60000"/>
                    <a:lumOff val="40000"/>
                  </a:schemeClr>
                </a:solidFill>
                <a:latin typeface="Bell Gothic Std Black" pitchFamily="34" charset="0"/>
                <a:ea typeface="+mj-ea"/>
                <a:cs typeface="+mj-cs"/>
              </a:rPr>
              <a:t>k0750727@kingston.ac.uk</a:t>
            </a:r>
          </a:p>
          <a:p>
            <a:pPr fontAlgn="auto">
              <a:spcAft>
                <a:spcPts val="0"/>
              </a:spcAft>
              <a:defRPr/>
            </a:pPr>
            <a:r>
              <a:rPr lang="en-US" sz="2800" dirty="0">
                <a:solidFill>
                  <a:schemeClr val="tx2">
                    <a:lumMod val="50000"/>
                  </a:schemeClr>
                </a:solidFill>
                <a:latin typeface="+mj-lt"/>
                <a:ea typeface="+mj-ea"/>
                <a:cs typeface="+mj-cs"/>
              </a:rPr>
              <a:t/>
            </a:r>
            <a:br>
              <a:rPr lang="en-US" sz="2800" dirty="0">
                <a:solidFill>
                  <a:schemeClr val="tx2">
                    <a:lumMod val="50000"/>
                  </a:schemeClr>
                </a:solidFill>
                <a:latin typeface="+mj-lt"/>
                <a:ea typeface="+mj-ea"/>
                <a:cs typeface="+mj-cs"/>
              </a:rPr>
            </a:br>
            <a:endParaRPr lang="en-MY" sz="3600" dirty="0">
              <a:solidFill>
                <a:schemeClr val="tx2">
                  <a:lumMod val="50000"/>
                </a:schemeClr>
              </a:solidFill>
              <a:latin typeface="+mj-lt"/>
              <a:ea typeface="+mj-ea"/>
              <a:cs typeface="+mj-cs"/>
            </a:endParaRPr>
          </a:p>
        </p:txBody>
      </p:sp>
      <p:sp>
        <p:nvSpPr>
          <p:cNvPr id="8" name="TextBox 7"/>
          <p:cNvSpPr txBox="1"/>
          <p:nvPr/>
        </p:nvSpPr>
        <p:spPr>
          <a:xfrm>
            <a:off x="785813" y="4429125"/>
            <a:ext cx="2786062"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mn-lt"/>
              </a:rPr>
              <a:t>Acknowledgement:</a:t>
            </a:r>
            <a:endParaRPr lang="en-MY" sz="2400" b="1" dirty="0">
              <a:solidFill>
                <a:schemeClr val="accent3">
                  <a:lumMod val="50000"/>
                </a:schemeClr>
              </a:solidFill>
              <a:latin typeface="+mn-lt"/>
            </a:endParaRPr>
          </a:p>
        </p:txBody>
      </p:sp>
      <p:pic>
        <p:nvPicPr>
          <p:cNvPr id="67587" name="Picture 8" descr="RD_Trusted_Brands_2007_Gold_Malaysia_logo_jpeg_format[1]"/>
          <p:cNvPicPr>
            <a:picLocks noChangeAspect="1" noChangeArrowheads="1"/>
          </p:cNvPicPr>
          <p:nvPr/>
        </p:nvPicPr>
        <p:blipFill>
          <a:blip r:embed="rId3"/>
          <a:srcRect/>
          <a:stretch>
            <a:fillRect/>
          </a:stretch>
        </p:blipFill>
        <p:spPr bwMode="auto">
          <a:xfrm>
            <a:off x="2857500" y="5143500"/>
            <a:ext cx="487363" cy="584200"/>
          </a:xfrm>
          <a:prstGeom prst="rect">
            <a:avLst/>
          </a:prstGeom>
          <a:noFill/>
          <a:ln w="9525">
            <a:noFill/>
            <a:miter lim="800000"/>
            <a:headEnd/>
            <a:tailEnd/>
          </a:ln>
        </p:spPr>
      </p:pic>
      <p:pic>
        <p:nvPicPr>
          <p:cNvPr id="67588" name="Picture 9"/>
          <p:cNvPicPr>
            <a:picLocks noChangeAspect="1" noChangeArrowheads="1"/>
          </p:cNvPicPr>
          <p:nvPr/>
        </p:nvPicPr>
        <p:blipFill>
          <a:blip r:embed="rId4"/>
          <a:srcRect/>
          <a:stretch>
            <a:fillRect/>
          </a:stretch>
        </p:blipFill>
        <p:spPr bwMode="auto">
          <a:xfrm>
            <a:off x="857250" y="5014913"/>
            <a:ext cx="1870075" cy="566737"/>
          </a:xfrm>
          <a:prstGeom prst="rect">
            <a:avLst/>
          </a:prstGeom>
          <a:noFill/>
          <a:ln w="9525">
            <a:noFill/>
            <a:miter lim="800000"/>
            <a:headEnd/>
            <a:tailEnd/>
          </a:ln>
        </p:spPr>
      </p:pic>
      <p:sp>
        <p:nvSpPr>
          <p:cNvPr id="12" name="Text Box 10"/>
          <p:cNvSpPr txBox="1">
            <a:spLocks noChangeArrowheads="1"/>
          </p:cNvSpPr>
          <p:nvPr/>
        </p:nvSpPr>
        <p:spPr bwMode="auto">
          <a:xfrm>
            <a:off x="928688" y="5572125"/>
            <a:ext cx="1785937" cy="215900"/>
          </a:xfrm>
          <a:prstGeom prst="rect">
            <a:avLst/>
          </a:prstGeom>
          <a:noFill/>
          <a:ln w="9525">
            <a:noFill/>
            <a:miter lim="800000"/>
            <a:headEnd/>
            <a:tailEnd/>
          </a:ln>
          <a:effectLst/>
        </p:spPr>
        <p:txBody>
          <a:bodyPr>
            <a:spAutoFit/>
          </a:bodyPr>
          <a:lstStyle/>
          <a:p>
            <a:pPr algn="ctr" fontAlgn="auto">
              <a:lnSpc>
                <a:spcPct val="80000"/>
              </a:lnSpc>
              <a:spcBef>
                <a:spcPct val="50000"/>
              </a:spcBef>
              <a:spcAft>
                <a:spcPts val="0"/>
              </a:spcAft>
              <a:defRPr/>
            </a:pPr>
            <a:r>
              <a:rPr lang="en-US" sz="1000" i="1" dirty="0">
                <a:latin typeface="Times New Roman" pitchFamily="18" charset="0"/>
              </a:rPr>
              <a:t>Producing Leaders Since 1905</a:t>
            </a:r>
            <a:r>
              <a:rPr lang="en-US" sz="1000" i="1" dirty="0">
                <a:effectLst>
                  <a:outerShdw blurRad="38100" dist="38100" dir="2700000" algn="tl">
                    <a:srgbClr val="000000"/>
                  </a:outerShdw>
                </a:effectLst>
                <a:latin typeface="Times New Roman" pitchFamily="18" charset="0"/>
              </a:rPr>
              <a:t>   </a:t>
            </a:r>
            <a:endParaRPr lang="en-US" sz="1000" dirty="0">
              <a:effectLst>
                <a:outerShdw blurRad="38100" dist="38100" dir="2700000" algn="tl">
                  <a:srgbClr val="000000"/>
                </a:outerShdw>
              </a:effectLst>
              <a:latin typeface="Times New Roman" pitchFamily="18" charset="0"/>
            </a:endParaRPr>
          </a:p>
        </p:txBody>
      </p:sp>
      <p:pic>
        <p:nvPicPr>
          <p:cNvPr id="67590" name="Picture 9" descr="green house.jpg"/>
          <p:cNvPicPr>
            <a:picLocks noChangeAspect="1"/>
          </p:cNvPicPr>
          <p:nvPr/>
        </p:nvPicPr>
        <p:blipFill>
          <a:blip r:embed="rId5"/>
          <a:srcRect/>
          <a:stretch>
            <a:fillRect/>
          </a:stretch>
        </p:blipFill>
        <p:spPr bwMode="auto">
          <a:xfrm>
            <a:off x="3371850" y="2981325"/>
            <a:ext cx="5772150" cy="3876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274638"/>
            <a:ext cx="8229600" cy="939800"/>
          </a:xfrm>
        </p:spPr>
        <p:txBody>
          <a:bodyPr/>
          <a:lstStyle/>
          <a:p>
            <a:pPr algn="l"/>
            <a:r>
              <a:rPr lang="en-US" sz="2800" b="1" smtClean="0">
                <a:solidFill>
                  <a:schemeClr val="tx2"/>
                </a:solidFill>
              </a:rPr>
              <a:t>Presentation Outline</a:t>
            </a:r>
            <a:endParaRPr lang="en-MY" sz="2800" smtClean="0">
              <a:solidFill>
                <a:schemeClr val="tx2"/>
              </a:solidFill>
            </a:endParaRPr>
          </a:p>
        </p:txBody>
      </p:sp>
      <p:sp>
        <p:nvSpPr>
          <p:cNvPr id="5" name="Rectangle 3"/>
          <p:cNvSpPr txBox="1">
            <a:spLocks/>
          </p:cNvSpPr>
          <p:nvPr/>
        </p:nvSpPr>
        <p:spPr>
          <a:xfrm>
            <a:off x="642938" y="2000250"/>
            <a:ext cx="4143375" cy="4500563"/>
          </a:xfrm>
          <a:prstGeom prst="rect">
            <a:avLst/>
          </a:prstGeom>
        </p:spPr>
        <p:txBody>
          <a:bodyPr anchor="ctr">
            <a:normAutofit/>
          </a:bodyPr>
          <a:lstStyle>
            <a:extLst/>
          </a:lstStyle>
          <a:p>
            <a:pPr marL="266700" indent="-266700" fontAlgn="auto">
              <a:spcBef>
                <a:spcPts val="0"/>
              </a:spcBef>
              <a:spcAft>
                <a:spcPts val="0"/>
              </a:spcAft>
              <a:buFont typeface="Arial" pitchFamily="34" charset="0"/>
              <a:buChar char="•"/>
              <a:defRPr/>
            </a:pPr>
            <a:r>
              <a:rPr lang="en-MY" sz="2200" dirty="0">
                <a:latin typeface="Corbel" pitchFamily="34" charset="0"/>
              </a:rPr>
              <a:t>Background on SRPI</a:t>
            </a:r>
          </a:p>
          <a:p>
            <a:pPr marL="266700" indent="-266700" fontAlgn="auto">
              <a:spcBef>
                <a:spcPts val="0"/>
              </a:spcBef>
              <a:spcAft>
                <a:spcPts val="0"/>
              </a:spcAft>
              <a:buFont typeface="Arial" pitchFamily="34" charset="0"/>
              <a:buChar char="•"/>
              <a:defRPr/>
            </a:pPr>
            <a:endParaRPr lang="en-US" sz="2200" dirty="0">
              <a:latin typeface="Corbel" pitchFamily="34" charset="0"/>
            </a:endParaRPr>
          </a:p>
          <a:p>
            <a:pPr marL="266700" indent="-266700" fontAlgn="auto">
              <a:spcBef>
                <a:spcPts val="0"/>
              </a:spcBef>
              <a:spcAft>
                <a:spcPts val="0"/>
              </a:spcAft>
              <a:buFont typeface="Arial" pitchFamily="34" charset="0"/>
              <a:buChar char="•"/>
              <a:defRPr/>
            </a:pPr>
            <a:r>
              <a:rPr lang="en-US" sz="2200" dirty="0">
                <a:latin typeface="Corbel" pitchFamily="34" charset="0"/>
              </a:rPr>
              <a:t>Literature Map</a:t>
            </a:r>
          </a:p>
          <a:p>
            <a:pPr marL="266700" indent="-266700" fontAlgn="auto">
              <a:spcBef>
                <a:spcPts val="0"/>
              </a:spcBef>
              <a:spcAft>
                <a:spcPts val="0"/>
              </a:spcAft>
              <a:buFont typeface="Arial" pitchFamily="34" charset="0"/>
              <a:buChar char="•"/>
              <a:defRPr/>
            </a:pPr>
            <a:endParaRPr lang="en-US" sz="2200" dirty="0">
              <a:latin typeface="Corbel" pitchFamily="34" charset="0"/>
            </a:endParaRPr>
          </a:p>
          <a:p>
            <a:pPr marL="266700" indent="-266700" fontAlgn="auto">
              <a:spcBef>
                <a:spcPts val="0"/>
              </a:spcBef>
              <a:spcAft>
                <a:spcPts val="0"/>
              </a:spcAft>
              <a:buFont typeface="Arial" pitchFamily="34" charset="0"/>
              <a:buChar char="•"/>
              <a:defRPr/>
            </a:pPr>
            <a:r>
              <a:rPr lang="en-US" sz="2200" dirty="0">
                <a:latin typeface="Corbel" pitchFamily="34" charset="0"/>
              </a:rPr>
              <a:t>What questions do I seek to answer?</a:t>
            </a:r>
          </a:p>
          <a:p>
            <a:pPr marL="266700" indent="-266700" fontAlgn="auto">
              <a:spcBef>
                <a:spcPts val="0"/>
              </a:spcBef>
              <a:spcAft>
                <a:spcPts val="0"/>
              </a:spcAft>
              <a:buFont typeface="Arial" pitchFamily="34" charset="0"/>
              <a:buChar char="•"/>
              <a:defRPr/>
            </a:pPr>
            <a:endParaRPr lang="en-US" sz="2200" dirty="0">
              <a:latin typeface="Corbel" pitchFamily="34" charset="0"/>
            </a:endParaRPr>
          </a:p>
          <a:p>
            <a:pPr marL="266700" indent="-266700" fontAlgn="auto">
              <a:spcBef>
                <a:spcPts val="0"/>
              </a:spcBef>
              <a:spcAft>
                <a:spcPts val="0"/>
              </a:spcAft>
              <a:buFont typeface="Arial" pitchFamily="34" charset="0"/>
              <a:buChar char="•"/>
              <a:defRPr/>
            </a:pPr>
            <a:r>
              <a:rPr lang="en-US" sz="2200" dirty="0">
                <a:latin typeface="Corbel" pitchFamily="34" charset="0"/>
              </a:rPr>
              <a:t>Research Aims</a:t>
            </a:r>
          </a:p>
          <a:p>
            <a:pPr marL="266700" indent="-266700" fontAlgn="auto">
              <a:spcBef>
                <a:spcPts val="0"/>
              </a:spcBef>
              <a:spcAft>
                <a:spcPts val="0"/>
              </a:spcAft>
              <a:buFont typeface="Arial" pitchFamily="34" charset="0"/>
              <a:buChar char="•"/>
              <a:defRPr/>
            </a:pPr>
            <a:endParaRPr lang="en-US" sz="2200" dirty="0">
              <a:latin typeface="Corbel" pitchFamily="34" charset="0"/>
            </a:endParaRPr>
          </a:p>
          <a:p>
            <a:pPr marL="266700" indent="-266700" fontAlgn="auto">
              <a:spcBef>
                <a:spcPts val="0"/>
              </a:spcBef>
              <a:spcAft>
                <a:spcPts val="0"/>
              </a:spcAft>
              <a:buFont typeface="Arial" pitchFamily="34" charset="0"/>
              <a:buChar char="•"/>
              <a:defRPr/>
            </a:pPr>
            <a:r>
              <a:rPr lang="en-US" sz="2200" dirty="0">
                <a:latin typeface="Corbel" pitchFamily="34" charset="0"/>
              </a:rPr>
              <a:t>Contribution to knowledge</a:t>
            </a:r>
          </a:p>
          <a:p>
            <a:pPr marL="266700" indent="-266700" fontAlgn="auto">
              <a:spcBef>
                <a:spcPts val="0"/>
              </a:spcBef>
              <a:spcAft>
                <a:spcPts val="0"/>
              </a:spcAft>
              <a:buFont typeface="Arial" pitchFamily="34" charset="0"/>
              <a:buChar char="•"/>
              <a:defRPr/>
            </a:pPr>
            <a:endParaRPr lang="en-US" sz="2200" dirty="0">
              <a:latin typeface="Corbel" pitchFamily="34" charset="0"/>
            </a:endParaRPr>
          </a:p>
          <a:p>
            <a:pPr marL="266700" indent="-266700" fontAlgn="auto">
              <a:spcBef>
                <a:spcPts val="0"/>
              </a:spcBef>
              <a:spcAft>
                <a:spcPts val="0"/>
              </a:spcAft>
              <a:buFont typeface="Arial" pitchFamily="34" charset="0"/>
              <a:buChar char="•"/>
              <a:defRPr/>
            </a:pPr>
            <a:r>
              <a:rPr lang="en-US" sz="2200" dirty="0">
                <a:latin typeface="Corbel" pitchFamily="34" charset="0"/>
              </a:rPr>
              <a:t>Proposed Methodology</a:t>
            </a:r>
          </a:p>
          <a:p>
            <a:pPr marL="266700" indent="-266700" fontAlgn="auto">
              <a:spcBef>
                <a:spcPts val="0"/>
              </a:spcBef>
              <a:spcAft>
                <a:spcPts val="0"/>
              </a:spcAft>
              <a:defRPr/>
            </a:pPr>
            <a:endParaRPr lang="en-US" sz="2200" dirty="0">
              <a:latin typeface="Corbel" pitchFamily="34" charset="0"/>
            </a:endParaRPr>
          </a:p>
          <a:p>
            <a:pPr marL="266700" indent="-266700" fontAlgn="auto">
              <a:spcBef>
                <a:spcPts val="0"/>
              </a:spcBef>
              <a:spcAft>
                <a:spcPts val="0"/>
              </a:spcAft>
              <a:buFont typeface="Arial" pitchFamily="34" charset="0"/>
              <a:buChar char="•"/>
              <a:defRPr/>
            </a:pPr>
            <a:endParaRPr lang="en-US" sz="2200" dirty="0">
              <a:latin typeface="Corbel" pitchFamily="34" charset="0"/>
            </a:endParaRPr>
          </a:p>
          <a:p>
            <a:pPr marL="266700" indent="-266700" fontAlgn="auto">
              <a:spcBef>
                <a:spcPts val="0"/>
              </a:spcBef>
              <a:spcAft>
                <a:spcPts val="0"/>
              </a:spcAft>
              <a:buFont typeface="Arial" pitchFamily="34" charset="0"/>
              <a:buChar char="•"/>
              <a:defRPr/>
            </a:pPr>
            <a:endParaRPr lang="en-MY" sz="1200" dirty="0">
              <a:latin typeface="Corbel" pitchFamily="34" charset="0"/>
            </a:endParaRPr>
          </a:p>
          <a:p>
            <a:pPr fontAlgn="auto">
              <a:spcBef>
                <a:spcPts val="0"/>
              </a:spcBef>
              <a:spcAft>
                <a:spcPts val="0"/>
              </a:spcAft>
              <a:defRPr/>
            </a:pPr>
            <a:endParaRPr lang="en-US" sz="1200" i="1" dirty="0">
              <a:latin typeface="Corbel" pitchFamily="34" charset="0"/>
            </a:endParaRPr>
          </a:p>
          <a:p>
            <a:pPr fontAlgn="auto">
              <a:spcBef>
                <a:spcPts val="0"/>
              </a:spcBef>
              <a:spcAft>
                <a:spcPts val="0"/>
              </a:spcAft>
              <a:defRPr/>
            </a:pPr>
            <a:endParaRPr lang="en-MY" sz="1200" dirty="0">
              <a:latin typeface="Corbel" pitchFamily="34" charset="0"/>
            </a:endParaRPr>
          </a:p>
          <a:p>
            <a:pPr fontAlgn="auto">
              <a:spcBef>
                <a:spcPts val="0"/>
              </a:spcBef>
              <a:spcAft>
                <a:spcPts val="0"/>
              </a:spcAft>
              <a:defRPr/>
            </a:pPr>
            <a:endParaRPr lang="en-US" sz="1200" dirty="0">
              <a:latin typeface="Corbel" pitchFamily="34" charset="0"/>
            </a:endParaRPr>
          </a:p>
          <a:p>
            <a:pPr fontAlgn="auto">
              <a:spcBef>
                <a:spcPts val="0"/>
              </a:spcBef>
              <a:spcAft>
                <a:spcPts val="0"/>
              </a:spcAft>
              <a:defRPr/>
            </a:pPr>
            <a:endParaRPr lang="en-US" sz="1200" dirty="0">
              <a:latin typeface="Corbel" pitchFamily="34" charset="0"/>
            </a:endParaRPr>
          </a:p>
        </p:txBody>
      </p:sp>
      <p:pic>
        <p:nvPicPr>
          <p:cNvPr id="35843" name="Picture 1"/>
          <p:cNvPicPr>
            <a:picLocks noChangeAspect="1" noChangeArrowheads="1"/>
          </p:cNvPicPr>
          <p:nvPr/>
        </p:nvPicPr>
        <p:blipFill>
          <a:blip r:embed="rId2"/>
          <a:srcRect/>
          <a:stretch>
            <a:fillRect/>
          </a:stretch>
        </p:blipFill>
        <p:spPr bwMode="auto">
          <a:xfrm>
            <a:off x="5419725" y="0"/>
            <a:ext cx="3724275" cy="58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428625" y="1428750"/>
            <a:ext cx="4786313" cy="1357313"/>
          </a:xfrm>
        </p:spPr>
        <p:txBody>
          <a:bodyPr rtlCol="0">
            <a:normAutofit fontScale="92500" lnSpcReduction="20000"/>
          </a:bodyPr>
          <a:lstStyle>
            <a:extLst/>
          </a:lstStyle>
          <a:p>
            <a:pPr fontAlgn="auto">
              <a:spcAft>
                <a:spcPts val="0"/>
              </a:spcAft>
              <a:defRPr/>
            </a:pPr>
            <a:r>
              <a:rPr lang="en-US" sz="2400" b="1" dirty="0" smtClean="0">
                <a:latin typeface="Corbel" pitchFamily="34" charset="0"/>
              </a:rPr>
              <a:t>THE HISTORY</a:t>
            </a:r>
          </a:p>
          <a:p>
            <a:pPr marL="444500" fontAlgn="auto">
              <a:spcAft>
                <a:spcPts val="0"/>
              </a:spcAft>
              <a:buFont typeface="Wingdings" pitchFamily="2" charset="2"/>
              <a:buChar char="§"/>
              <a:defRPr/>
            </a:pPr>
            <a:r>
              <a:rPr lang="en-US" b="1" i="1" dirty="0" smtClean="0">
                <a:solidFill>
                  <a:schemeClr val="bg1">
                    <a:lumMod val="50000"/>
                  </a:schemeClr>
                </a:solidFill>
                <a:latin typeface="Corbel" pitchFamily="34" charset="0"/>
              </a:rPr>
              <a:t>Religious movement</a:t>
            </a:r>
          </a:p>
          <a:p>
            <a:pPr marL="444500" fontAlgn="auto">
              <a:spcAft>
                <a:spcPts val="0"/>
              </a:spcAft>
              <a:buFont typeface="Wingdings" pitchFamily="2" charset="2"/>
              <a:buChar char="§"/>
              <a:defRPr/>
            </a:pPr>
            <a:r>
              <a:rPr lang="en-US" b="1" i="1" dirty="0" smtClean="0">
                <a:solidFill>
                  <a:schemeClr val="bg1">
                    <a:lumMod val="50000"/>
                  </a:schemeClr>
                </a:solidFill>
                <a:latin typeface="Corbel" pitchFamily="34" charset="0"/>
              </a:rPr>
              <a:t>Rise of popular civil rights, women’s right and growth of environmentalism</a:t>
            </a:r>
          </a:p>
        </p:txBody>
      </p:sp>
      <p:sp>
        <p:nvSpPr>
          <p:cNvPr id="36866" name="TextBox 3"/>
          <p:cNvSpPr txBox="1">
            <a:spLocks noChangeArrowheads="1"/>
          </p:cNvSpPr>
          <p:nvPr/>
        </p:nvSpPr>
        <p:spPr bwMode="auto">
          <a:xfrm>
            <a:off x="357188" y="428625"/>
            <a:ext cx="8072437" cy="523875"/>
          </a:xfrm>
          <a:prstGeom prst="rect">
            <a:avLst/>
          </a:prstGeom>
          <a:noFill/>
          <a:ln w="9525">
            <a:noFill/>
            <a:miter lim="800000"/>
            <a:headEnd/>
            <a:tailEnd/>
          </a:ln>
        </p:spPr>
        <p:txBody>
          <a:bodyPr>
            <a:spAutoFit/>
          </a:bodyPr>
          <a:lstStyle/>
          <a:p>
            <a:r>
              <a:rPr lang="en-US" sz="2800" b="1">
                <a:solidFill>
                  <a:schemeClr val="tx2"/>
                </a:solidFill>
                <a:latin typeface="Calibri" pitchFamily="34" charset="0"/>
              </a:rPr>
              <a:t>What Is SRI?</a:t>
            </a:r>
            <a:endParaRPr lang="en-MY" sz="2800" b="1">
              <a:solidFill>
                <a:schemeClr val="tx2"/>
              </a:solidFill>
              <a:latin typeface="Calibri" pitchFamily="34" charset="0"/>
            </a:endParaRPr>
          </a:p>
        </p:txBody>
      </p:sp>
      <p:sp>
        <p:nvSpPr>
          <p:cNvPr id="10" name="TextBox 9"/>
          <p:cNvSpPr txBox="1"/>
          <p:nvPr/>
        </p:nvSpPr>
        <p:spPr>
          <a:xfrm>
            <a:off x="571500" y="3143250"/>
            <a:ext cx="4857750" cy="2032000"/>
          </a:xfrm>
          <a:prstGeom prst="rect">
            <a:avLst/>
          </a:prstGeom>
          <a:noFill/>
        </p:spPr>
        <p:txBody>
          <a:bodyPr>
            <a:spAutoFit/>
          </a:bodyPr>
          <a:lstStyle/>
          <a:p>
            <a:pPr fontAlgn="auto">
              <a:spcBef>
                <a:spcPts val="0"/>
              </a:spcBef>
              <a:spcAft>
                <a:spcPts val="0"/>
              </a:spcAft>
              <a:defRPr/>
            </a:pPr>
            <a:r>
              <a:rPr lang="en-GB" i="1" dirty="0">
                <a:solidFill>
                  <a:schemeClr val="tx1">
                    <a:lumMod val="65000"/>
                    <a:lumOff val="35000"/>
                  </a:schemeClr>
                </a:solidFill>
                <a:latin typeface="Corbel" pitchFamily="34" charset="0"/>
              </a:rPr>
              <a:t>..investment where </a:t>
            </a:r>
            <a:r>
              <a:rPr lang="en-GB" b="1" i="1" dirty="0">
                <a:solidFill>
                  <a:schemeClr val="accent1">
                    <a:lumMod val="75000"/>
                  </a:schemeClr>
                </a:solidFill>
                <a:latin typeface="Corbel" pitchFamily="34" charset="0"/>
              </a:rPr>
              <a:t>social, environmental </a:t>
            </a:r>
            <a:r>
              <a:rPr lang="en-GB" i="1" dirty="0">
                <a:solidFill>
                  <a:schemeClr val="tx1">
                    <a:lumMod val="65000"/>
                    <a:lumOff val="35000"/>
                  </a:schemeClr>
                </a:solidFill>
                <a:latin typeface="Corbel" pitchFamily="34" charset="0"/>
              </a:rPr>
              <a:t>and </a:t>
            </a:r>
            <a:r>
              <a:rPr lang="en-GB" b="1" i="1" dirty="0">
                <a:solidFill>
                  <a:schemeClr val="accent1">
                    <a:lumMod val="75000"/>
                  </a:schemeClr>
                </a:solidFill>
                <a:latin typeface="Corbel" pitchFamily="34" charset="0"/>
              </a:rPr>
              <a:t>ethical (SEE) </a:t>
            </a:r>
            <a:r>
              <a:rPr lang="en-GB" i="1" dirty="0">
                <a:solidFill>
                  <a:schemeClr val="tx1">
                    <a:lumMod val="65000"/>
                    <a:lumOff val="35000"/>
                  </a:schemeClr>
                </a:solidFill>
                <a:latin typeface="Corbel" pitchFamily="34" charset="0"/>
              </a:rPr>
              <a:t>factors are taken into account in the selection, retention and realisation of investment, and the responsible use of the rights (such as voting rights) that are attached to such investments. (Mansley,2000)</a:t>
            </a:r>
            <a:endParaRPr lang="en-MY" i="1" dirty="0">
              <a:solidFill>
                <a:schemeClr val="tx1">
                  <a:lumMod val="65000"/>
                  <a:lumOff val="35000"/>
                </a:schemeClr>
              </a:solidFill>
              <a:latin typeface="Corbel" pitchFamily="34" charset="0"/>
            </a:endParaRPr>
          </a:p>
          <a:p>
            <a:pPr fontAlgn="auto">
              <a:spcBef>
                <a:spcPts val="0"/>
              </a:spcBef>
              <a:spcAft>
                <a:spcPts val="0"/>
              </a:spcAft>
              <a:defRPr/>
            </a:pPr>
            <a:endParaRPr lang="en-MY" i="1" dirty="0">
              <a:solidFill>
                <a:schemeClr val="tx2"/>
              </a:solidFill>
              <a:latin typeface="Corbel" pitchFamily="34" charset="0"/>
            </a:endParaRPr>
          </a:p>
        </p:txBody>
      </p:sp>
      <p:sp>
        <p:nvSpPr>
          <p:cNvPr id="11" name="TextBox 10"/>
          <p:cNvSpPr txBox="1"/>
          <p:nvPr/>
        </p:nvSpPr>
        <p:spPr>
          <a:xfrm>
            <a:off x="3786188" y="5286375"/>
            <a:ext cx="5143500" cy="1200150"/>
          </a:xfrm>
          <a:prstGeom prst="rect">
            <a:avLst/>
          </a:prstGeom>
          <a:noFill/>
        </p:spPr>
        <p:txBody>
          <a:bodyPr>
            <a:spAutoFit/>
          </a:bodyPr>
          <a:lstStyle/>
          <a:p>
            <a:pPr fontAlgn="auto">
              <a:spcBef>
                <a:spcPts val="0"/>
              </a:spcBef>
              <a:spcAft>
                <a:spcPts val="0"/>
              </a:spcAft>
              <a:defRPr/>
            </a:pPr>
            <a:r>
              <a:rPr lang="en-MY" i="1" dirty="0">
                <a:solidFill>
                  <a:schemeClr val="bg2">
                    <a:lumMod val="25000"/>
                  </a:schemeClr>
                </a:solidFill>
                <a:latin typeface="Corbel" pitchFamily="34" charset="0"/>
              </a:rPr>
              <a:t>..Investment approach that integrates </a:t>
            </a:r>
            <a:r>
              <a:rPr lang="en-MY" b="1" i="1" dirty="0">
                <a:solidFill>
                  <a:schemeClr val="accent3"/>
                </a:solidFill>
                <a:latin typeface="Corbel" pitchFamily="34" charset="0"/>
              </a:rPr>
              <a:t>social </a:t>
            </a:r>
            <a:r>
              <a:rPr lang="en-MY" i="1" dirty="0">
                <a:solidFill>
                  <a:schemeClr val="bg2">
                    <a:lumMod val="25000"/>
                  </a:schemeClr>
                </a:solidFill>
                <a:latin typeface="Corbel" pitchFamily="34" charset="0"/>
              </a:rPr>
              <a:t>and </a:t>
            </a:r>
            <a:r>
              <a:rPr lang="en-MY" b="1" i="1" dirty="0">
                <a:solidFill>
                  <a:schemeClr val="accent3"/>
                </a:solidFill>
                <a:latin typeface="Corbel" pitchFamily="34" charset="0"/>
              </a:rPr>
              <a:t>environmental </a:t>
            </a:r>
            <a:r>
              <a:rPr lang="en-MY" i="1" dirty="0">
                <a:solidFill>
                  <a:schemeClr val="bg2">
                    <a:lumMod val="25000"/>
                  </a:schemeClr>
                </a:solidFill>
                <a:latin typeface="Corbel" pitchFamily="34" charset="0"/>
              </a:rPr>
              <a:t>considerations into the investment process and also called the “</a:t>
            </a:r>
            <a:r>
              <a:rPr lang="en-MY" b="1" i="1" dirty="0">
                <a:solidFill>
                  <a:schemeClr val="accent3"/>
                </a:solidFill>
                <a:latin typeface="Corbel" pitchFamily="34" charset="0"/>
              </a:rPr>
              <a:t>triple bottom line</a:t>
            </a:r>
            <a:r>
              <a:rPr lang="en-MY" i="1" dirty="0">
                <a:solidFill>
                  <a:schemeClr val="bg2">
                    <a:lumMod val="25000"/>
                  </a:schemeClr>
                </a:solidFill>
                <a:latin typeface="Corbel" pitchFamily="34" charset="0"/>
              </a:rPr>
              <a:t>” investing. (ASRIA,2001)</a:t>
            </a:r>
            <a:endParaRPr lang="en-MY" i="1" dirty="0">
              <a:solidFill>
                <a:schemeClr val="bg2">
                  <a:lumMod val="25000"/>
                </a:schemeClr>
              </a:solidFill>
              <a:latin typeface="Corbel" pitchFamily="34" charset="0"/>
            </a:endParaRPr>
          </a:p>
        </p:txBody>
      </p:sp>
      <p:pic>
        <p:nvPicPr>
          <p:cNvPr id="36869" name="Picture 3" descr="Picture1.jpg"/>
          <p:cNvPicPr>
            <a:picLocks noChangeAspect="1"/>
          </p:cNvPicPr>
          <p:nvPr/>
        </p:nvPicPr>
        <p:blipFill>
          <a:blip r:embed="rId3"/>
          <a:srcRect/>
          <a:stretch>
            <a:fillRect/>
          </a:stretch>
        </p:blipFill>
        <p:spPr bwMode="auto">
          <a:xfrm>
            <a:off x="5715000" y="0"/>
            <a:ext cx="3429000" cy="3703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357188" y="357188"/>
            <a:ext cx="6286500" cy="892175"/>
          </a:xfrm>
          <a:prstGeom prst="rect">
            <a:avLst/>
          </a:prstGeom>
          <a:noFill/>
          <a:ln w="9525">
            <a:noFill/>
            <a:miter lim="800000"/>
            <a:headEnd/>
            <a:tailEnd/>
          </a:ln>
        </p:spPr>
        <p:txBody>
          <a:bodyPr>
            <a:spAutoFit/>
          </a:bodyPr>
          <a:lstStyle/>
          <a:p>
            <a:r>
              <a:rPr lang="en-US" sz="3200" b="1">
                <a:solidFill>
                  <a:schemeClr val="tx2"/>
                </a:solidFill>
                <a:latin typeface="Calibri" pitchFamily="34" charset="0"/>
              </a:rPr>
              <a:t>Property Investment Drivers</a:t>
            </a:r>
          </a:p>
          <a:p>
            <a:endParaRPr lang="en-MY" sz="2000">
              <a:latin typeface="Calibri" pitchFamily="34" charset="0"/>
            </a:endParaRPr>
          </a:p>
        </p:txBody>
      </p:sp>
      <p:sp>
        <p:nvSpPr>
          <p:cNvPr id="38914" name="TextBox 5"/>
          <p:cNvSpPr txBox="1">
            <a:spLocks noChangeArrowheads="1"/>
          </p:cNvSpPr>
          <p:nvPr/>
        </p:nvSpPr>
        <p:spPr bwMode="auto">
          <a:xfrm>
            <a:off x="4357688" y="3714750"/>
            <a:ext cx="428625" cy="369888"/>
          </a:xfrm>
          <a:prstGeom prst="rect">
            <a:avLst/>
          </a:prstGeom>
          <a:noFill/>
          <a:ln w="9525">
            <a:noFill/>
            <a:miter lim="800000"/>
            <a:headEnd/>
            <a:tailEnd/>
          </a:ln>
        </p:spPr>
        <p:txBody>
          <a:bodyPr>
            <a:spAutoFit/>
          </a:bodyPr>
          <a:lstStyle/>
          <a:p>
            <a:r>
              <a:rPr lang="en-US">
                <a:latin typeface="Calibri" pitchFamily="34" charset="0"/>
              </a:rPr>
              <a:t>VS</a:t>
            </a:r>
            <a:endParaRPr lang="en-MY">
              <a:latin typeface="Calibri" pitchFamily="34" charset="0"/>
            </a:endParaRPr>
          </a:p>
        </p:txBody>
      </p:sp>
      <p:sp>
        <p:nvSpPr>
          <p:cNvPr id="7" name="Text Placeholder 6"/>
          <p:cNvSpPr>
            <a:spLocks noGrp="1"/>
          </p:cNvSpPr>
          <p:nvPr>
            <p:ph type="body" idx="1"/>
          </p:nvPr>
        </p:nvSpPr>
        <p:spPr>
          <a:xfrm>
            <a:off x="457200" y="1535113"/>
            <a:ext cx="3614738" cy="639762"/>
          </a:xfrm>
        </p:spPr>
        <p:style>
          <a:lnRef idx="3">
            <a:schemeClr val="lt1"/>
          </a:lnRef>
          <a:fillRef idx="1">
            <a:schemeClr val="accent1"/>
          </a:fillRef>
          <a:effectRef idx="1">
            <a:schemeClr val="accent1"/>
          </a:effectRef>
          <a:fontRef idx="minor">
            <a:schemeClr val="lt1"/>
          </a:fontRef>
        </p:style>
        <p:txBody>
          <a:bodyPr rtlCol="0">
            <a:normAutofit/>
          </a:bodyPr>
          <a:lstStyle/>
          <a:p>
            <a:pPr algn="ctr" fontAlgn="auto">
              <a:spcAft>
                <a:spcPts val="0"/>
              </a:spcAft>
              <a:buFont typeface="Arial" pitchFamily="34" charset="0"/>
              <a:buNone/>
              <a:defRPr/>
            </a:pPr>
            <a:r>
              <a:rPr lang="en-US" dirty="0" smtClean="0">
                <a:solidFill>
                  <a:schemeClr val="bg1"/>
                </a:solidFill>
              </a:rPr>
              <a:t>TRADITIONAL DRIVERS</a:t>
            </a:r>
            <a:endParaRPr lang="en-MY" dirty="0" smtClean="0">
              <a:solidFill>
                <a:schemeClr val="bg1"/>
              </a:solidFill>
            </a:endParaRPr>
          </a:p>
        </p:txBody>
      </p:sp>
      <p:sp>
        <p:nvSpPr>
          <p:cNvPr id="8" name="Content Placeholder 7"/>
          <p:cNvSpPr>
            <a:spLocks noGrp="1"/>
          </p:cNvSpPr>
          <p:nvPr>
            <p:ph sz="half" idx="2"/>
          </p:nvPr>
        </p:nvSpPr>
        <p:spPr>
          <a:xfrm>
            <a:off x="457200" y="2174875"/>
            <a:ext cx="3614738" cy="3254375"/>
          </a:xfrm>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buFont typeface="Arial" pitchFamily="34" charset="0"/>
              <a:buChar char="•"/>
              <a:defRPr/>
            </a:pPr>
            <a:r>
              <a:rPr lang="en-GB" sz="2200" dirty="0" smtClean="0">
                <a:solidFill>
                  <a:schemeClr val="bg1">
                    <a:lumMod val="50000"/>
                  </a:schemeClr>
                </a:solidFill>
              </a:rPr>
              <a:t>Risk &amp; return</a:t>
            </a:r>
            <a:endParaRPr lang="en-MY" sz="2200" dirty="0" smtClean="0">
              <a:solidFill>
                <a:schemeClr val="bg1">
                  <a:lumMod val="50000"/>
                </a:schemeClr>
              </a:solidFill>
            </a:endParaRPr>
          </a:p>
          <a:p>
            <a:pPr fontAlgn="auto">
              <a:spcAft>
                <a:spcPts val="0"/>
              </a:spcAft>
              <a:buFont typeface="Arial" pitchFamily="34" charset="0"/>
              <a:buChar char="•"/>
              <a:defRPr/>
            </a:pPr>
            <a:r>
              <a:rPr lang="en-US" sz="2200" dirty="0" smtClean="0">
                <a:solidFill>
                  <a:schemeClr val="bg1">
                    <a:lumMod val="50000"/>
                  </a:schemeClr>
                </a:solidFill>
              </a:rPr>
              <a:t>Stability</a:t>
            </a:r>
            <a:endParaRPr lang="en-MY" sz="2200" dirty="0" smtClean="0">
              <a:solidFill>
                <a:schemeClr val="bg1">
                  <a:lumMod val="50000"/>
                </a:schemeClr>
              </a:solidFill>
            </a:endParaRPr>
          </a:p>
          <a:p>
            <a:pPr fontAlgn="auto">
              <a:spcAft>
                <a:spcPts val="0"/>
              </a:spcAft>
              <a:buFont typeface="Arial" pitchFamily="34" charset="0"/>
              <a:buChar char="•"/>
              <a:defRPr/>
            </a:pPr>
            <a:r>
              <a:rPr lang="en-GB" sz="2200" dirty="0" smtClean="0">
                <a:solidFill>
                  <a:schemeClr val="bg1">
                    <a:lumMod val="50000"/>
                  </a:schemeClr>
                </a:solidFill>
              </a:rPr>
              <a:t>Opportunities to outperform</a:t>
            </a:r>
            <a:endParaRPr lang="en-MY" sz="2200" dirty="0" smtClean="0">
              <a:solidFill>
                <a:schemeClr val="bg1">
                  <a:lumMod val="50000"/>
                </a:schemeClr>
              </a:solidFill>
            </a:endParaRPr>
          </a:p>
          <a:p>
            <a:pPr fontAlgn="auto">
              <a:spcAft>
                <a:spcPts val="0"/>
              </a:spcAft>
              <a:buFont typeface="Arial" pitchFamily="34" charset="0"/>
              <a:buChar char="•"/>
              <a:defRPr/>
            </a:pPr>
            <a:r>
              <a:rPr lang="en-GB" sz="2200" dirty="0" smtClean="0">
                <a:solidFill>
                  <a:schemeClr val="bg1">
                    <a:lumMod val="50000"/>
                  </a:schemeClr>
                </a:solidFill>
              </a:rPr>
              <a:t>Business advantage</a:t>
            </a:r>
            <a:endParaRPr lang="en-MY" sz="2200" dirty="0" smtClean="0">
              <a:solidFill>
                <a:schemeClr val="bg1">
                  <a:lumMod val="50000"/>
                </a:schemeClr>
              </a:solidFill>
            </a:endParaRPr>
          </a:p>
          <a:p>
            <a:pPr fontAlgn="auto">
              <a:spcAft>
                <a:spcPts val="0"/>
              </a:spcAft>
              <a:buFont typeface="Arial" pitchFamily="34" charset="0"/>
              <a:buChar char="•"/>
              <a:defRPr/>
            </a:pPr>
            <a:r>
              <a:rPr lang="en-GB" sz="2200" dirty="0" smtClean="0">
                <a:solidFill>
                  <a:schemeClr val="bg1">
                    <a:lumMod val="50000"/>
                  </a:schemeClr>
                </a:solidFill>
              </a:rPr>
              <a:t>Cost avoidance</a:t>
            </a:r>
            <a:endParaRPr lang="en-MY" sz="2200" dirty="0" smtClean="0">
              <a:solidFill>
                <a:schemeClr val="bg1">
                  <a:lumMod val="50000"/>
                </a:schemeClr>
              </a:solidFill>
            </a:endParaRPr>
          </a:p>
          <a:p>
            <a:pPr fontAlgn="auto">
              <a:spcAft>
                <a:spcPts val="0"/>
              </a:spcAft>
              <a:buFont typeface="Arial" pitchFamily="34" charset="0"/>
              <a:buChar char="•"/>
              <a:defRPr/>
            </a:pPr>
            <a:r>
              <a:rPr lang="en-GB" sz="2200" dirty="0" smtClean="0">
                <a:solidFill>
                  <a:schemeClr val="bg1">
                    <a:lumMod val="50000"/>
                  </a:schemeClr>
                </a:solidFill>
              </a:rPr>
              <a:t>Peer activity</a:t>
            </a:r>
            <a:endParaRPr lang="en-MY" sz="2200" dirty="0" smtClean="0">
              <a:solidFill>
                <a:schemeClr val="bg1">
                  <a:lumMod val="50000"/>
                </a:schemeClr>
              </a:solidFill>
            </a:endParaRPr>
          </a:p>
          <a:p>
            <a:pPr fontAlgn="auto">
              <a:spcAft>
                <a:spcPts val="0"/>
              </a:spcAft>
              <a:buFont typeface="Arial" pitchFamily="34" charset="0"/>
              <a:buChar char="•"/>
              <a:defRPr/>
            </a:pPr>
            <a:r>
              <a:rPr lang="en-GB" sz="2200" dirty="0" smtClean="0">
                <a:solidFill>
                  <a:schemeClr val="bg1">
                    <a:lumMod val="50000"/>
                  </a:schemeClr>
                </a:solidFill>
              </a:rPr>
              <a:t>Stakeholder pressure</a:t>
            </a:r>
            <a:endParaRPr lang="en-MY" sz="2200" dirty="0" smtClean="0">
              <a:solidFill>
                <a:schemeClr val="bg1">
                  <a:lumMod val="50000"/>
                </a:schemeClr>
              </a:solidFill>
            </a:endParaRPr>
          </a:p>
          <a:p>
            <a:pPr fontAlgn="auto">
              <a:spcAft>
                <a:spcPts val="0"/>
              </a:spcAft>
              <a:buFont typeface="Arial" pitchFamily="34" charset="0"/>
              <a:buChar char="•"/>
              <a:defRPr/>
            </a:pPr>
            <a:endParaRPr lang="en-MY" sz="2200" dirty="0"/>
          </a:p>
        </p:txBody>
      </p:sp>
      <p:sp>
        <p:nvSpPr>
          <p:cNvPr id="9" name="Text Placeholder 8"/>
          <p:cNvSpPr>
            <a:spLocks noGrp="1"/>
          </p:cNvSpPr>
          <p:nvPr>
            <p:ph type="body" sz="quarter" idx="3"/>
          </p:nvPr>
        </p:nvSpPr>
        <p:spPr>
          <a:xfrm>
            <a:off x="5000625" y="1535113"/>
            <a:ext cx="3686175" cy="639762"/>
          </a:xfrm>
        </p:spPr>
        <p:style>
          <a:lnRef idx="3">
            <a:schemeClr val="lt1"/>
          </a:lnRef>
          <a:fillRef idx="1">
            <a:schemeClr val="accent1"/>
          </a:fillRef>
          <a:effectRef idx="1">
            <a:schemeClr val="accent1"/>
          </a:effectRef>
          <a:fontRef idx="minor">
            <a:schemeClr val="lt1"/>
          </a:fontRef>
        </p:style>
        <p:txBody>
          <a:bodyPr rtlCol="0">
            <a:normAutofit/>
          </a:bodyPr>
          <a:lstStyle/>
          <a:p>
            <a:pPr algn="ctr" fontAlgn="auto">
              <a:spcAft>
                <a:spcPts val="0"/>
              </a:spcAft>
              <a:buFont typeface="Arial" pitchFamily="34" charset="0"/>
              <a:buNone/>
              <a:defRPr/>
            </a:pPr>
            <a:r>
              <a:rPr lang="en-US" dirty="0" smtClean="0"/>
              <a:t>EMERGING DRIVERS</a:t>
            </a:r>
            <a:endParaRPr lang="en-MY" dirty="0"/>
          </a:p>
        </p:txBody>
      </p:sp>
      <p:sp>
        <p:nvSpPr>
          <p:cNvPr id="10" name="Content Placeholder 9"/>
          <p:cNvSpPr>
            <a:spLocks noGrp="1"/>
          </p:cNvSpPr>
          <p:nvPr>
            <p:ph sz="quarter" idx="4"/>
          </p:nvPr>
        </p:nvSpPr>
        <p:spPr>
          <a:xfrm>
            <a:off x="5000625" y="2174875"/>
            <a:ext cx="3686175" cy="3254375"/>
          </a:xfrm>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buFont typeface="Arial" pitchFamily="34" charset="0"/>
              <a:buChar char="•"/>
              <a:defRPr/>
            </a:pPr>
            <a:r>
              <a:rPr lang="en-GB" sz="2200" dirty="0" smtClean="0">
                <a:solidFill>
                  <a:schemeClr val="bg1">
                    <a:lumMod val="50000"/>
                  </a:schemeClr>
                </a:solidFill>
              </a:rPr>
              <a:t>achieve more </a:t>
            </a:r>
            <a:r>
              <a:rPr lang="en-GB" sz="2200" b="1" u="sng" dirty="0" smtClean="0">
                <a:solidFill>
                  <a:schemeClr val="bg1">
                    <a:lumMod val="50000"/>
                  </a:schemeClr>
                </a:solidFill>
              </a:rPr>
              <a:t>sustainable development </a:t>
            </a:r>
            <a:r>
              <a:rPr lang="en-GB" sz="2200" dirty="0" smtClean="0">
                <a:solidFill>
                  <a:schemeClr val="bg1">
                    <a:lumMod val="50000"/>
                  </a:schemeClr>
                </a:solidFill>
              </a:rPr>
              <a:t>(Lorenz &amp; </a:t>
            </a:r>
            <a:r>
              <a:rPr lang="en-GB" sz="2200" dirty="0" err="1" smtClean="0">
                <a:solidFill>
                  <a:schemeClr val="bg1">
                    <a:lumMod val="50000"/>
                  </a:schemeClr>
                </a:solidFill>
              </a:rPr>
              <a:t>Lutzkendorf</a:t>
            </a:r>
            <a:r>
              <a:rPr lang="en-GB" sz="2200" dirty="0" smtClean="0">
                <a:solidFill>
                  <a:schemeClr val="bg1">
                    <a:lumMod val="50000"/>
                  </a:schemeClr>
                </a:solidFill>
              </a:rPr>
              <a:t>, 2008)</a:t>
            </a:r>
            <a:endParaRPr lang="en-MY" sz="2200" dirty="0" smtClean="0">
              <a:solidFill>
                <a:schemeClr val="bg1">
                  <a:lumMod val="50000"/>
                </a:schemeClr>
              </a:solidFill>
            </a:endParaRPr>
          </a:p>
          <a:p>
            <a:pPr fontAlgn="auto">
              <a:spcAft>
                <a:spcPts val="0"/>
              </a:spcAft>
              <a:buFont typeface="Arial" pitchFamily="34" charset="0"/>
              <a:buChar char="•"/>
              <a:defRPr/>
            </a:pPr>
            <a:r>
              <a:rPr lang="en-US" sz="2200" dirty="0" smtClean="0">
                <a:solidFill>
                  <a:schemeClr val="bg1">
                    <a:lumMod val="50000"/>
                  </a:schemeClr>
                </a:solidFill>
              </a:rPr>
              <a:t>Legislation &amp; regulation (</a:t>
            </a:r>
            <a:r>
              <a:rPr lang="en-US" sz="2200" dirty="0" err="1" smtClean="0">
                <a:solidFill>
                  <a:schemeClr val="bg1">
                    <a:lumMod val="50000"/>
                  </a:schemeClr>
                </a:solidFill>
              </a:rPr>
              <a:t>Sayce</a:t>
            </a:r>
            <a:r>
              <a:rPr lang="en-US" sz="2200" dirty="0" smtClean="0">
                <a:solidFill>
                  <a:schemeClr val="bg1">
                    <a:lumMod val="50000"/>
                  </a:schemeClr>
                </a:solidFill>
              </a:rPr>
              <a:t> et al, 2007)</a:t>
            </a:r>
            <a:endParaRPr lang="en-MY" sz="2200" dirty="0" smtClean="0">
              <a:solidFill>
                <a:schemeClr val="bg1">
                  <a:lumMod val="50000"/>
                </a:schemeClr>
              </a:solidFill>
            </a:endParaRPr>
          </a:p>
          <a:p>
            <a:pPr fontAlgn="auto">
              <a:spcAft>
                <a:spcPts val="0"/>
              </a:spcAft>
              <a:buFont typeface="Arial" pitchFamily="34" charset="0"/>
              <a:buChar char="•"/>
              <a:defRPr/>
            </a:pPr>
            <a:r>
              <a:rPr lang="en-US" sz="2200" dirty="0" smtClean="0">
                <a:solidFill>
                  <a:schemeClr val="bg1">
                    <a:lumMod val="50000"/>
                  </a:schemeClr>
                </a:solidFill>
              </a:rPr>
              <a:t>Increasing energy prices</a:t>
            </a:r>
            <a:endParaRPr lang="en-MY" sz="2200" dirty="0" smtClean="0">
              <a:solidFill>
                <a:schemeClr val="bg1">
                  <a:lumMod val="50000"/>
                </a:schemeClr>
              </a:solidFill>
            </a:endParaRPr>
          </a:p>
          <a:p>
            <a:pPr fontAlgn="auto">
              <a:spcAft>
                <a:spcPts val="0"/>
              </a:spcAft>
              <a:buFont typeface="Arial" pitchFamily="34" charset="0"/>
              <a:buChar char="•"/>
              <a:defRPr/>
            </a:pPr>
            <a:r>
              <a:rPr lang="en-US" sz="2200" dirty="0" smtClean="0">
                <a:solidFill>
                  <a:schemeClr val="bg1">
                    <a:lumMod val="50000"/>
                  </a:schemeClr>
                </a:solidFill>
              </a:rPr>
              <a:t>Changing lease pattern</a:t>
            </a:r>
            <a:endParaRPr lang="en-MY" sz="2200" dirty="0" smtClean="0">
              <a:solidFill>
                <a:schemeClr val="bg1">
                  <a:lumMod val="50000"/>
                </a:schemeClr>
              </a:solidFill>
            </a:endParaRPr>
          </a:p>
          <a:p>
            <a:pPr fontAlgn="auto">
              <a:spcAft>
                <a:spcPts val="0"/>
              </a:spcAft>
              <a:buFont typeface="Arial" pitchFamily="34" charset="0"/>
              <a:buChar char="•"/>
              <a:defRPr/>
            </a:pPr>
            <a:endParaRPr lang="en-MY" sz="2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214313" y="214313"/>
            <a:ext cx="8572500" cy="892175"/>
          </a:xfrm>
          <a:prstGeom prst="rect">
            <a:avLst/>
          </a:prstGeom>
          <a:noFill/>
          <a:ln w="9525">
            <a:noFill/>
            <a:miter lim="800000"/>
            <a:headEnd/>
            <a:tailEnd/>
          </a:ln>
        </p:spPr>
        <p:txBody>
          <a:bodyPr>
            <a:spAutoFit/>
          </a:bodyPr>
          <a:lstStyle/>
          <a:p>
            <a:r>
              <a:rPr lang="en-US" sz="2800" b="1">
                <a:solidFill>
                  <a:schemeClr val="tx2"/>
                </a:solidFill>
                <a:latin typeface="Calibri" pitchFamily="34" charset="0"/>
              </a:rPr>
              <a:t>How the Property Investment is changing…</a:t>
            </a:r>
          </a:p>
          <a:p>
            <a:r>
              <a:rPr lang="en-US" sz="2400" b="1" i="1">
                <a:solidFill>
                  <a:schemeClr val="accent1"/>
                </a:solidFill>
                <a:latin typeface="Calibri" pitchFamily="34" charset="0"/>
              </a:rPr>
              <a:t>Pressures for changes..</a:t>
            </a:r>
            <a:endParaRPr lang="en-MY" sz="2400" b="1" i="1">
              <a:solidFill>
                <a:schemeClr val="accent1"/>
              </a:solidFill>
              <a:latin typeface="Calibri" pitchFamily="34" charset="0"/>
            </a:endParaRPr>
          </a:p>
        </p:txBody>
      </p:sp>
      <p:sp>
        <p:nvSpPr>
          <p:cNvPr id="10" name="TextBox 9"/>
          <p:cNvSpPr txBox="1"/>
          <p:nvPr/>
        </p:nvSpPr>
        <p:spPr>
          <a:xfrm>
            <a:off x="6000760" y="1857364"/>
            <a:ext cx="2000264"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Investors/ shareholders</a:t>
            </a:r>
            <a:endParaRPr lang="en-MY" b="1" dirty="0"/>
          </a:p>
        </p:txBody>
      </p:sp>
      <p:sp>
        <p:nvSpPr>
          <p:cNvPr id="11" name="TextBox 10"/>
          <p:cNvSpPr txBox="1"/>
          <p:nvPr/>
        </p:nvSpPr>
        <p:spPr>
          <a:xfrm>
            <a:off x="6000760" y="3000372"/>
            <a:ext cx="2000264"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Customers/ Policyholders</a:t>
            </a:r>
            <a:endParaRPr lang="en-MY" b="1" dirty="0"/>
          </a:p>
        </p:txBody>
      </p:sp>
      <p:sp>
        <p:nvSpPr>
          <p:cNvPr id="12" name="TextBox 11"/>
          <p:cNvSpPr txBox="1"/>
          <p:nvPr/>
        </p:nvSpPr>
        <p:spPr>
          <a:xfrm>
            <a:off x="6072198" y="4286256"/>
            <a:ext cx="2000264"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Employees</a:t>
            </a:r>
          </a:p>
          <a:p>
            <a:pPr algn="ctr" fontAlgn="auto">
              <a:spcBef>
                <a:spcPts val="0"/>
              </a:spcBef>
              <a:spcAft>
                <a:spcPts val="0"/>
              </a:spcAft>
              <a:defRPr/>
            </a:pPr>
            <a:endParaRPr lang="en-MY" b="1" dirty="0"/>
          </a:p>
        </p:txBody>
      </p:sp>
      <p:sp>
        <p:nvSpPr>
          <p:cNvPr id="13" name="TextBox 12"/>
          <p:cNvSpPr txBox="1"/>
          <p:nvPr/>
        </p:nvSpPr>
        <p:spPr>
          <a:xfrm>
            <a:off x="3500430" y="4714884"/>
            <a:ext cx="2071702"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Business Partners/ Suppliers</a:t>
            </a:r>
            <a:endParaRPr lang="en-MY" b="1" dirty="0"/>
          </a:p>
        </p:txBody>
      </p:sp>
      <p:sp>
        <p:nvSpPr>
          <p:cNvPr id="14" name="TextBox 13"/>
          <p:cNvSpPr txBox="1"/>
          <p:nvPr/>
        </p:nvSpPr>
        <p:spPr>
          <a:xfrm>
            <a:off x="857224" y="4214818"/>
            <a:ext cx="2000264"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NGOs</a:t>
            </a:r>
          </a:p>
          <a:p>
            <a:pPr algn="ctr" fontAlgn="auto">
              <a:spcBef>
                <a:spcPts val="0"/>
              </a:spcBef>
              <a:spcAft>
                <a:spcPts val="0"/>
              </a:spcAft>
              <a:defRPr/>
            </a:pPr>
            <a:endParaRPr lang="en-MY" b="1" dirty="0"/>
          </a:p>
        </p:txBody>
      </p:sp>
      <p:sp>
        <p:nvSpPr>
          <p:cNvPr id="15" name="TextBox 14"/>
          <p:cNvSpPr txBox="1"/>
          <p:nvPr/>
        </p:nvSpPr>
        <p:spPr>
          <a:xfrm>
            <a:off x="857224" y="3000372"/>
            <a:ext cx="2000264"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Activists/ Opinion formers</a:t>
            </a:r>
            <a:endParaRPr lang="en-MY" b="1" dirty="0"/>
          </a:p>
        </p:txBody>
      </p:sp>
      <p:sp>
        <p:nvSpPr>
          <p:cNvPr id="16" name="TextBox 15"/>
          <p:cNvSpPr txBox="1"/>
          <p:nvPr/>
        </p:nvSpPr>
        <p:spPr>
          <a:xfrm>
            <a:off x="857224" y="1857364"/>
            <a:ext cx="2000264"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Government Bodies</a:t>
            </a:r>
            <a:endParaRPr lang="en-MY" b="1" dirty="0"/>
          </a:p>
        </p:txBody>
      </p:sp>
      <p:sp>
        <p:nvSpPr>
          <p:cNvPr id="17" name="TextBox 16"/>
          <p:cNvSpPr txBox="1"/>
          <p:nvPr/>
        </p:nvSpPr>
        <p:spPr>
          <a:xfrm>
            <a:off x="3571868" y="1285860"/>
            <a:ext cx="1928826"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Communities</a:t>
            </a:r>
          </a:p>
          <a:p>
            <a:pPr algn="ctr" fontAlgn="auto">
              <a:spcBef>
                <a:spcPts val="0"/>
              </a:spcBef>
              <a:spcAft>
                <a:spcPts val="0"/>
              </a:spcAft>
              <a:defRPr/>
            </a:pPr>
            <a:endParaRPr lang="en-MY" b="1" dirty="0"/>
          </a:p>
        </p:txBody>
      </p:sp>
      <p:sp>
        <p:nvSpPr>
          <p:cNvPr id="40986" name="TextBox 17"/>
          <p:cNvSpPr txBox="1">
            <a:spLocks noChangeArrowheads="1"/>
          </p:cNvSpPr>
          <p:nvPr/>
        </p:nvSpPr>
        <p:spPr bwMode="auto">
          <a:xfrm>
            <a:off x="4857750" y="6143625"/>
            <a:ext cx="3429000" cy="307975"/>
          </a:xfrm>
          <a:prstGeom prst="rect">
            <a:avLst/>
          </a:prstGeom>
          <a:noFill/>
          <a:ln w="9525">
            <a:noFill/>
            <a:miter lim="800000"/>
            <a:headEnd/>
            <a:tailEnd/>
          </a:ln>
        </p:spPr>
        <p:txBody>
          <a:bodyPr>
            <a:spAutoFit/>
          </a:bodyPr>
          <a:lstStyle/>
          <a:p>
            <a:pPr algn="r"/>
            <a:r>
              <a:rPr lang="en-US" sz="1400" i="1">
                <a:latin typeface="Calibri" pitchFamily="34" charset="0"/>
              </a:rPr>
              <a:t>Adapted from McNamara 2005</a:t>
            </a:r>
            <a:endParaRPr lang="en-MY" sz="1400" i="1">
              <a:latin typeface="Calibri" pitchFamily="34" charset="0"/>
            </a:endParaRPr>
          </a:p>
        </p:txBody>
      </p:sp>
      <p:sp>
        <p:nvSpPr>
          <p:cNvPr id="19" name="TextBox 18"/>
          <p:cNvSpPr txBox="1"/>
          <p:nvPr/>
        </p:nvSpPr>
        <p:spPr>
          <a:xfrm>
            <a:off x="3714744" y="3000372"/>
            <a:ext cx="1643074" cy="64633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n-US" b="1" dirty="0"/>
              <a:t>PROPERTY   INVESTORS</a:t>
            </a:r>
            <a:endParaRPr lang="en-MY" b="1" dirty="0"/>
          </a:p>
        </p:txBody>
      </p:sp>
      <p:cxnSp>
        <p:nvCxnSpPr>
          <p:cNvPr id="21" name="Straight Arrow Connector 20"/>
          <p:cNvCxnSpPr>
            <a:stCxn id="0" idx="2"/>
            <a:endCxn id="0" idx="0"/>
          </p:cNvCxnSpPr>
          <p:nvPr/>
        </p:nvCxnSpPr>
        <p:spPr>
          <a:xfrm rot="5400000">
            <a:off x="4002088" y="4181475"/>
            <a:ext cx="1068388" cy="1587"/>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071938" y="2498725"/>
            <a:ext cx="1000125" cy="3175"/>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0" idx="3"/>
          </p:cNvCxnSpPr>
          <p:nvPr/>
        </p:nvCxnSpPr>
        <p:spPr>
          <a:xfrm rot="10800000" flipV="1">
            <a:off x="2857500" y="3286125"/>
            <a:ext cx="857250" cy="3810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857500" y="2214563"/>
            <a:ext cx="1714500" cy="785812"/>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0" idx="0"/>
            <a:endCxn id="0" idx="1"/>
          </p:cNvCxnSpPr>
          <p:nvPr/>
        </p:nvCxnSpPr>
        <p:spPr>
          <a:xfrm rot="5400000" flipH="1" flipV="1">
            <a:off x="4858544" y="1858169"/>
            <a:ext cx="819150" cy="1465262"/>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0" idx="3"/>
            <a:endCxn id="0" idx="1"/>
          </p:cNvCxnSpPr>
          <p:nvPr/>
        </p:nvCxnSpPr>
        <p:spPr>
          <a:xfrm>
            <a:off x="5357813" y="3324225"/>
            <a:ext cx="642937" cy="158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0" idx="1"/>
          </p:cNvCxnSpPr>
          <p:nvPr/>
        </p:nvCxnSpPr>
        <p:spPr>
          <a:xfrm>
            <a:off x="4500563" y="3643313"/>
            <a:ext cx="1571625" cy="966787"/>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0" idx="3"/>
          </p:cNvCxnSpPr>
          <p:nvPr/>
        </p:nvCxnSpPr>
        <p:spPr>
          <a:xfrm rot="10800000" flipV="1">
            <a:off x="2857500" y="3643313"/>
            <a:ext cx="1714500" cy="89535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50215" name="Slide Number Placeholder 2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C80AFB-8A37-4F95-8FBF-9D59269541C6}" type="slidenum">
              <a:rPr lang="en-US"/>
              <a:pPr fontAlgn="base">
                <a:spcBef>
                  <a:spcPct val="0"/>
                </a:spcBef>
                <a:spcAft>
                  <a:spcPct val="0"/>
                </a:spcAft>
                <a:defRPr/>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8" descr="lampu.png"/>
          <p:cNvPicPr>
            <a:picLocks noChangeAspect="1"/>
          </p:cNvPicPr>
          <p:nvPr/>
        </p:nvPicPr>
        <p:blipFill>
          <a:blip r:embed="rId3"/>
          <a:srcRect/>
          <a:stretch>
            <a:fillRect/>
          </a:stretch>
        </p:blipFill>
        <p:spPr bwMode="auto">
          <a:xfrm>
            <a:off x="0" y="2143125"/>
            <a:ext cx="3905250" cy="2600325"/>
          </a:xfrm>
          <a:prstGeom prst="rect">
            <a:avLst/>
          </a:prstGeom>
          <a:noFill/>
          <a:ln w="9525">
            <a:noFill/>
            <a:miter lim="800000"/>
            <a:headEnd/>
            <a:tailEnd/>
          </a:ln>
        </p:spPr>
      </p:pic>
      <p:grpSp>
        <p:nvGrpSpPr>
          <p:cNvPr id="43010" name="Group 16"/>
          <p:cNvGrpSpPr>
            <a:grpSpLocks/>
          </p:cNvGrpSpPr>
          <p:nvPr/>
        </p:nvGrpSpPr>
        <p:grpSpPr bwMode="auto">
          <a:xfrm>
            <a:off x="4394200" y="2000250"/>
            <a:ext cx="7035800" cy="2776538"/>
            <a:chOff x="3929058" y="2428868"/>
            <a:chExt cx="7036598" cy="2776555"/>
          </a:xfrm>
        </p:grpSpPr>
        <p:sp>
          <p:nvSpPr>
            <p:cNvPr id="6" name="TextBox 5"/>
            <p:cNvSpPr txBox="1"/>
            <p:nvPr/>
          </p:nvSpPr>
          <p:spPr>
            <a:xfrm>
              <a:off x="3929058" y="4283079"/>
              <a:ext cx="4786856" cy="646117"/>
            </a:xfrm>
            <a:prstGeom prst="rect">
              <a:avLst/>
            </a:prstGeom>
            <a:noFill/>
          </p:spPr>
          <p:txBody>
            <a:bodyPr>
              <a:spAutoFit/>
            </a:bodyPr>
            <a:lstStyle/>
            <a:p>
              <a:pPr fontAlgn="auto">
                <a:spcBef>
                  <a:spcPts val="0"/>
                </a:spcBef>
                <a:spcAft>
                  <a:spcPts val="0"/>
                </a:spcAft>
                <a:defRPr/>
              </a:pPr>
              <a:r>
                <a:rPr lang="en-US" sz="3600" b="1" dirty="0">
                  <a:solidFill>
                    <a:schemeClr val="tx1">
                      <a:lumMod val="50000"/>
                      <a:lumOff val="50000"/>
                    </a:schemeClr>
                  </a:solidFill>
                  <a:latin typeface="+mn-lt"/>
                </a:rPr>
                <a:t>16% </a:t>
              </a:r>
              <a:r>
                <a:rPr lang="en-US" sz="3600" b="1" dirty="0">
                  <a:solidFill>
                    <a:schemeClr val="tx1">
                      <a:lumMod val="50000"/>
                      <a:lumOff val="50000"/>
                    </a:schemeClr>
                  </a:solidFill>
                  <a:latin typeface="+mn-lt"/>
                </a:rPr>
                <a:t>      </a:t>
              </a:r>
              <a:r>
                <a:rPr lang="en-US" sz="1600" dirty="0">
                  <a:solidFill>
                    <a:schemeClr val="tx1">
                      <a:lumMod val="50000"/>
                      <a:lumOff val="50000"/>
                    </a:schemeClr>
                  </a:solidFill>
                  <a:latin typeface="+mn-lt"/>
                </a:rPr>
                <a:t>of </a:t>
              </a:r>
              <a:r>
                <a:rPr lang="en-US" sz="1600" dirty="0">
                  <a:solidFill>
                    <a:schemeClr val="tx1">
                      <a:lumMod val="50000"/>
                      <a:lumOff val="50000"/>
                    </a:schemeClr>
                  </a:solidFill>
                  <a:latin typeface="+mn-lt"/>
                </a:rPr>
                <a:t>global water consumption**</a:t>
              </a:r>
              <a:endParaRPr lang="en-MY" sz="1600" dirty="0">
                <a:solidFill>
                  <a:schemeClr val="tx1">
                    <a:lumMod val="50000"/>
                    <a:lumOff val="50000"/>
                  </a:schemeClr>
                </a:solidFill>
                <a:latin typeface="+mn-lt"/>
              </a:endParaRPr>
            </a:p>
          </p:txBody>
        </p:sp>
        <p:sp>
          <p:nvSpPr>
            <p:cNvPr id="7" name="TextBox 6"/>
            <p:cNvSpPr txBox="1"/>
            <p:nvPr/>
          </p:nvSpPr>
          <p:spPr>
            <a:xfrm>
              <a:off x="3929058" y="2428868"/>
              <a:ext cx="4786856" cy="769943"/>
            </a:xfrm>
            <a:prstGeom prst="rect">
              <a:avLst/>
            </a:prstGeom>
            <a:noFill/>
          </p:spPr>
          <p:txBody>
            <a:bodyPr>
              <a:spAutoFit/>
            </a:bodyPr>
            <a:lstStyle/>
            <a:p>
              <a:pPr fontAlgn="auto">
                <a:spcBef>
                  <a:spcPts val="0"/>
                </a:spcBef>
                <a:spcAft>
                  <a:spcPts val="0"/>
                </a:spcAft>
                <a:defRPr/>
              </a:pPr>
              <a:r>
                <a:rPr lang="en-US" sz="3600" b="1" dirty="0">
                  <a:solidFill>
                    <a:schemeClr val="tx1">
                      <a:lumMod val="50000"/>
                      <a:lumOff val="50000"/>
                    </a:schemeClr>
                  </a:solidFill>
                  <a:latin typeface="+mn-lt"/>
                </a:rPr>
                <a:t>25-40%</a:t>
              </a:r>
              <a:r>
                <a:rPr lang="en-US" sz="4400" b="1" dirty="0">
                  <a:solidFill>
                    <a:schemeClr val="tx1">
                      <a:lumMod val="50000"/>
                      <a:lumOff val="50000"/>
                    </a:schemeClr>
                  </a:solidFill>
                  <a:latin typeface="+mn-lt"/>
                </a:rPr>
                <a:t> </a:t>
              </a:r>
              <a:r>
                <a:rPr lang="en-US" sz="1600" dirty="0">
                  <a:solidFill>
                    <a:schemeClr val="tx1">
                      <a:lumMod val="50000"/>
                      <a:lumOff val="50000"/>
                    </a:schemeClr>
                  </a:solidFill>
                  <a:latin typeface="+mn-lt"/>
                </a:rPr>
                <a:t>total energy use*</a:t>
              </a:r>
              <a:endParaRPr lang="en-MY" sz="1600" dirty="0">
                <a:solidFill>
                  <a:schemeClr val="tx1">
                    <a:lumMod val="50000"/>
                    <a:lumOff val="50000"/>
                  </a:schemeClr>
                </a:solidFill>
                <a:latin typeface="+mn-lt"/>
              </a:endParaRPr>
            </a:p>
          </p:txBody>
        </p:sp>
        <p:sp>
          <p:nvSpPr>
            <p:cNvPr id="9" name="TextBox 8"/>
            <p:cNvSpPr txBox="1"/>
            <p:nvPr/>
          </p:nvSpPr>
          <p:spPr>
            <a:xfrm>
              <a:off x="3929058" y="3071810"/>
              <a:ext cx="5501312" cy="708029"/>
            </a:xfrm>
            <a:prstGeom prst="rect">
              <a:avLst/>
            </a:prstGeom>
            <a:noFill/>
          </p:spPr>
          <p:txBody>
            <a:bodyPr>
              <a:spAutoFit/>
            </a:bodyPr>
            <a:lstStyle/>
            <a:p>
              <a:pPr fontAlgn="auto">
                <a:spcBef>
                  <a:spcPts val="0"/>
                </a:spcBef>
                <a:spcAft>
                  <a:spcPts val="0"/>
                </a:spcAft>
                <a:defRPr/>
              </a:pPr>
              <a:r>
                <a:rPr lang="en-US" sz="3600" b="1" dirty="0">
                  <a:solidFill>
                    <a:schemeClr val="tx1">
                      <a:lumMod val="50000"/>
                      <a:lumOff val="50000"/>
                    </a:schemeClr>
                  </a:solidFill>
                  <a:latin typeface="+mn-lt"/>
                </a:rPr>
                <a:t>30-40%</a:t>
              </a:r>
              <a:r>
                <a:rPr lang="en-US" sz="4000" b="1" dirty="0">
                  <a:solidFill>
                    <a:schemeClr val="tx1">
                      <a:lumMod val="50000"/>
                      <a:lumOff val="50000"/>
                    </a:schemeClr>
                  </a:solidFill>
                  <a:latin typeface="+mn-lt"/>
                </a:rPr>
                <a:t> </a:t>
              </a:r>
              <a:r>
                <a:rPr lang="en-US" sz="1600" dirty="0">
                  <a:solidFill>
                    <a:schemeClr val="tx1">
                      <a:lumMod val="50000"/>
                      <a:lumOff val="50000"/>
                    </a:schemeClr>
                  </a:solidFill>
                  <a:latin typeface="+mn-lt"/>
                </a:rPr>
                <a:t>of solid waste generation*</a:t>
              </a:r>
              <a:endParaRPr lang="en-MY" sz="1600" dirty="0">
                <a:solidFill>
                  <a:schemeClr val="tx1">
                    <a:lumMod val="50000"/>
                    <a:lumOff val="50000"/>
                  </a:schemeClr>
                </a:solidFill>
                <a:latin typeface="+mn-lt"/>
              </a:endParaRPr>
            </a:p>
          </p:txBody>
        </p:sp>
        <p:sp>
          <p:nvSpPr>
            <p:cNvPr id="10" name="TextBox 9"/>
            <p:cNvSpPr txBox="1"/>
            <p:nvPr/>
          </p:nvSpPr>
          <p:spPr>
            <a:xfrm>
              <a:off x="7321931" y="4929196"/>
              <a:ext cx="3643725" cy="276227"/>
            </a:xfrm>
            <a:prstGeom prst="rect">
              <a:avLst/>
            </a:prstGeom>
            <a:noFill/>
          </p:spPr>
          <p:txBody>
            <a:bodyPr>
              <a:spAutoFit/>
            </a:bodyPr>
            <a:lstStyle/>
            <a:p>
              <a:pPr fontAlgn="auto">
                <a:spcBef>
                  <a:spcPts val="0"/>
                </a:spcBef>
                <a:spcAft>
                  <a:spcPts val="0"/>
                </a:spcAft>
                <a:defRPr/>
              </a:pPr>
              <a:r>
                <a:rPr lang="en-US" sz="1200" i="1" dirty="0">
                  <a:solidFill>
                    <a:schemeClr val="tx1">
                      <a:lumMod val="50000"/>
                      <a:lumOff val="50000"/>
                    </a:schemeClr>
                  </a:solidFill>
                  <a:latin typeface="+mn-lt"/>
                </a:rPr>
                <a:t>*UNEPSBCI, 2006 </a:t>
              </a:r>
              <a:endParaRPr lang="en-MY" sz="1200" i="1" dirty="0">
                <a:solidFill>
                  <a:schemeClr val="tx1">
                    <a:lumMod val="50000"/>
                    <a:lumOff val="50000"/>
                  </a:schemeClr>
                </a:solidFill>
                <a:latin typeface="+mn-lt"/>
              </a:endParaRPr>
            </a:p>
          </p:txBody>
        </p:sp>
        <p:sp>
          <p:nvSpPr>
            <p:cNvPr id="11" name="TextBox 10"/>
            <p:cNvSpPr txBox="1"/>
            <p:nvPr/>
          </p:nvSpPr>
          <p:spPr>
            <a:xfrm>
              <a:off x="3929058" y="3643313"/>
              <a:ext cx="5858539" cy="769942"/>
            </a:xfrm>
            <a:prstGeom prst="rect">
              <a:avLst/>
            </a:prstGeom>
            <a:noFill/>
          </p:spPr>
          <p:txBody>
            <a:bodyPr>
              <a:spAutoFit/>
            </a:bodyPr>
            <a:lstStyle/>
            <a:p>
              <a:pPr fontAlgn="auto">
                <a:spcBef>
                  <a:spcPts val="0"/>
                </a:spcBef>
                <a:spcAft>
                  <a:spcPts val="0"/>
                </a:spcAft>
                <a:defRPr/>
              </a:pPr>
              <a:r>
                <a:rPr lang="en-US" sz="3600" b="1" dirty="0">
                  <a:solidFill>
                    <a:schemeClr val="tx1">
                      <a:lumMod val="50000"/>
                      <a:lumOff val="50000"/>
                    </a:schemeClr>
                  </a:solidFill>
                  <a:latin typeface="+mn-lt"/>
                </a:rPr>
                <a:t>30-40%</a:t>
              </a:r>
              <a:r>
                <a:rPr lang="en-US" sz="4400" b="1" dirty="0">
                  <a:solidFill>
                    <a:schemeClr val="tx1">
                      <a:lumMod val="50000"/>
                      <a:lumOff val="50000"/>
                    </a:schemeClr>
                  </a:solidFill>
                  <a:latin typeface="+mn-lt"/>
                </a:rPr>
                <a:t> </a:t>
              </a:r>
              <a:r>
                <a:rPr lang="en-US" sz="1600" dirty="0">
                  <a:solidFill>
                    <a:schemeClr val="tx1">
                      <a:lumMod val="50000"/>
                      <a:lumOff val="50000"/>
                    </a:schemeClr>
                  </a:solidFill>
                  <a:latin typeface="+mn-lt"/>
                </a:rPr>
                <a:t>of global greenhouse emission*</a:t>
              </a:r>
              <a:endParaRPr lang="en-MY" sz="1600" dirty="0">
                <a:solidFill>
                  <a:schemeClr val="tx1">
                    <a:lumMod val="50000"/>
                    <a:lumOff val="50000"/>
                  </a:schemeClr>
                </a:solidFill>
                <a:latin typeface="+mn-lt"/>
              </a:endParaRPr>
            </a:p>
          </p:txBody>
        </p:sp>
      </p:grpSp>
      <p:sp>
        <p:nvSpPr>
          <p:cNvPr id="12" name="Title 3"/>
          <p:cNvSpPr txBox="1">
            <a:spLocks/>
          </p:cNvSpPr>
          <p:nvPr/>
        </p:nvSpPr>
        <p:spPr>
          <a:xfrm>
            <a:off x="457200" y="274638"/>
            <a:ext cx="8229600" cy="939800"/>
          </a:xfrm>
          <a:prstGeom prst="rect">
            <a:avLst/>
          </a:prstGeom>
        </p:spPr>
        <p:txBody>
          <a:bodyPr>
            <a:normAutofit/>
          </a:bodyPr>
          <a:lstStyle/>
          <a:p>
            <a:pPr fontAlgn="auto">
              <a:spcAft>
                <a:spcPts val="0"/>
              </a:spcAft>
              <a:defRPr/>
            </a:pPr>
            <a:r>
              <a:rPr lang="en-US" sz="2800" b="1" dirty="0">
                <a:solidFill>
                  <a:schemeClr val="tx2"/>
                </a:solidFill>
                <a:latin typeface="+mj-lt"/>
                <a:ea typeface="+mj-ea"/>
                <a:cs typeface="+mj-cs"/>
              </a:rPr>
              <a:t>The relevance of SRPI</a:t>
            </a:r>
            <a:endParaRPr lang="en-MY" sz="2800" dirty="0">
              <a:solidFill>
                <a:schemeClr val="tx2"/>
              </a:solidFill>
              <a:latin typeface="+mj-lt"/>
              <a:ea typeface="+mj-ea"/>
              <a:cs typeface="+mj-cs"/>
            </a:endParaRPr>
          </a:p>
        </p:txBody>
      </p:sp>
      <p:sp>
        <p:nvSpPr>
          <p:cNvPr id="14" name="Rectangle 3"/>
          <p:cNvSpPr txBox="1">
            <a:spLocks/>
          </p:cNvSpPr>
          <p:nvPr/>
        </p:nvSpPr>
        <p:spPr>
          <a:xfrm>
            <a:off x="785813" y="1785938"/>
            <a:ext cx="7705725" cy="990600"/>
          </a:xfrm>
          <a:prstGeom prst="rect">
            <a:avLst/>
          </a:prstGeom>
        </p:spPr>
        <p:txBody>
          <a:bodyPr anchor="ctr">
            <a:normAutofit/>
          </a:bodyPr>
          <a:lstStyle>
            <a:extLst/>
          </a:lstStyle>
          <a:p>
            <a:pPr marL="725488" indent="-725488" fontAlgn="auto">
              <a:spcBef>
                <a:spcPts val="0"/>
              </a:spcBef>
              <a:spcAft>
                <a:spcPts val="0"/>
              </a:spcAft>
              <a:buFont typeface="Wingdings" pitchFamily="2" charset="2"/>
              <a:buChar char="þ"/>
              <a:defRPr/>
            </a:pPr>
            <a:r>
              <a:rPr lang="en-US" sz="2400" dirty="0">
                <a:latin typeface="Corbel" pitchFamily="34" charset="0"/>
              </a:rPr>
              <a:t>Property both contributes to and is affected by many environmental and social issues.</a:t>
            </a:r>
            <a:endParaRPr lang="en-MY" sz="2400" dirty="0">
              <a:latin typeface="Corbel" pitchFamily="34" charset="0"/>
            </a:endParaRPr>
          </a:p>
          <a:p>
            <a:pPr marL="725488" indent="-725488" fontAlgn="auto">
              <a:spcBef>
                <a:spcPts val="0"/>
              </a:spcBef>
              <a:spcAft>
                <a:spcPts val="0"/>
              </a:spcAft>
              <a:buFont typeface="Wingdings" pitchFamily="2" charset="2"/>
              <a:buChar char="þ"/>
              <a:defRPr/>
            </a:pPr>
            <a:endParaRPr lang="en-US" sz="2400" dirty="0">
              <a:latin typeface="Corbel" pitchFamily="34" charset="0"/>
            </a:endParaRPr>
          </a:p>
          <a:p>
            <a:pPr marL="725488" indent="-725488" fontAlgn="auto">
              <a:spcBef>
                <a:spcPts val="0"/>
              </a:spcBef>
              <a:spcAft>
                <a:spcPts val="0"/>
              </a:spcAft>
              <a:buFont typeface="Wingdings" pitchFamily="2" charset="2"/>
              <a:buChar char="þ"/>
              <a:defRPr/>
            </a:pPr>
            <a:endParaRPr lang="en-US" sz="2400" dirty="0">
              <a:latin typeface="Corbel" pitchFamily="34" charset="0"/>
            </a:endParaRPr>
          </a:p>
          <a:p>
            <a:pPr marL="725488" indent="-725488" fontAlgn="auto">
              <a:spcBef>
                <a:spcPts val="0"/>
              </a:spcBef>
              <a:spcAft>
                <a:spcPts val="0"/>
              </a:spcAft>
              <a:buFont typeface="Wingdings" pitchFamily="2" charset="2"/>
              <a:buChar char="þ"/>
              <a:defRPr/>
            </a:pPr>
            <a:endParaRPr lang="en-US" sz="2400" dirty="0">
              <a:latin typeface="Corbel" pitchFamily="34" charset="0"/>
            </a:endParaRPr>
          </a:p>
          <a:p>
            <a:pPr marL="725488" indent="-725488" fontAlgn="auto">
              <a:spcBef>
                <a:spcPts val="0"/>
              </a:spcBef>
              <a:spcAft>
                <a:spcPts val="0"/>
              </a:spcAft>
              <a:buFont typeface="Wingdings" pitchFamily="2" charset="2"/>
              <a:buChar char="þ"/>
              <a:defRPr/>
            </a:pPr>
            <a:endParaRPr lang="en-MY" sz="1200" dirty="0">
              <a:latin typeface="Corbel" pitchFamily="34" charset="0"/>
            </a:endParaRPr>
          </a:p>
          <a:p>
            <a:pPr fontAlgn="auto">
              <a:spcBef>
                <a:spcPts val="0"/>
              </a:spcBef>
              <a:spcAft>
                <a:spcPts val="0"/>
              </a:spcAft>
              <a:buFontTx/>
              <a:buBlip>
                <a:blip r:embed="rId4"/>
              </a:buBlip>
              <a:defRPr/>
            </a:pPr>
            <a:endParaRPr lang="en-US" sz="1200" dirty="0">
              <a:latin typeface="Corbel" pitchFamily="34" charset="0"/>
            </a:endParaRPr>
          </a:p>
          <a:p>
            <a:pPr fontAlgn="auto">
              <a:spcBef>
                <a:spcPts val="0"/>
              </a:spcBef>
              <a:spcAft>
                <a:spcPts val="0"/>
              </a:spcAft>
              <a:buFontTx/>
              <a:buBlip>
                <a:blip r:embed="rId4"/>
              </a:buBlip>
              <a:defRPr/>
            </a:pPr>
            <a:endParaRPr lang="en-US" sz="1200" dirty="0">
              <a:latin typeface="Corbel" pitchFamily="34" charset="0"/>
            </a:endParaRPr>
          </a:p>
        </p:txBody>
      </p:sp>
      <p:sp>
        <p:nvSpPr>
          <p:cNvPr id="15" name="TextBox 14"/>
          <p:cNvSpPr txBox="1"/>
          <p:nvPr/>
        </p:nvSpPr>
        <p:spPr>
          <a:xfrm>
            <a:off x="285750" y="5143500"/>
            <a:ext cx="8858250" cy="1077913"/>
          </a:xfrm>
          <a:prstGeom prst="rect">
            <a:avLst/>
          </a:prstGeom>
          <a:noFill/>
        </p:spPr>
        <p:txBody>
          <a:bodyPr>
            <a:spAutoFit/>
          </a:bodyPr>
          <a:lstStyle/>
          <a:p>
            <a:pPr fontAlgn="auto">
              <a:spcBef>
                <a:spcPts val="0"/>
              </a:spcBef>
              <a:spcAft>
                <a:spcPts val="0"/>
              </a:spcAft>
              <a:defRPr/>
            </a:pPr>
            <a:r>
              <a:rPr lang="en-US" sz="2000" dirty="0">
                <a:solidFill>
                  <a:schemeClr val="tx1">
                    <a:lumMod val="50000"/>
                    <a:lumOff val="50000"/>
                  </a:schemeClr>
                </a:solidFill>
                <a:latin typeface="+mn-lt"/>
              </a:rPr>
              <a:t>Asian countries accounts for </a:t>
            </a:r>
            <a:r>
              <a:rPr lang="en-US" sz="3200" b="1" dirty="0">
                <a:solidFill>
                  <a:schemeClr val="tx1">
                    <a:lumMod val="50000"/>
                    <a:lumOff val="50000"/>
                  </a:schemeClr>
                </a:solidFill>
                <a:latin typeface="+mn-lt"/>
              </a:rPr>
              <a:t>50% </a:t>
            </a:r>
            <a:r>
              <a:rPr lang="en-US" sz="2000" dirty="0">
                <a:solidFill>
                  <a:schemeClr val="tx1">
                    <a:lumMod val="50000"/>
                    <a:lumOff val="50000"/>
                  </a:schemeClr>
                </a:solidFill>
                <a:latin typeface="+mn-lt"/>
              </a:rPr>
              <a:t>additional worldwide energy demands &amp; </a:t>
            </a:r>
            <a:r>
              <a:rPr lang="en-US" sz="3200" b="1" dirty="0">
                <a:solidFill>
                  <a:schemeClr val="tx1">
                    <a:lumMod val="50000"/>
                    <a:lumOff val="50000"/>
                  </a:schemeClr>
                </a:solidFill>
                <a:latin typeface="+mn-lt"/>
              </a:rPr>
              <a:t>50%</a:t>
            </a:r>
            <a:r>
              <a:rPr lang="en-US" sz="2000" dirty="0">
                <a:solidFill>
                  <a:schemeClr val="tx1">
                    <a:lumMod val="50000"/>
                    <a:lumOff val="50000"/>
                  </a:schemeClr>
                </a:solidFill>
                <a:latin typeface="+mn-lt"/>
              </a:rPr>
              <a:t> new buildings being in Asia</a:t>
            </a:r>
            <a:endParaRPr lang="en-MY" sz="1400" dirty="0">
              <a:solidFill>
                <a:schemeClr val="tx1">
                  <a:lumMod val="50000"/>
                  <a:lumOff val="50000"/>
                </a:schemeClr>
              </a:solidFill>
              <a:latin typeface="+mn-lt"/>
            </a:endParaRPr>
          </a:p>
        </p:txBody>
      </p:sp>
      <p:sp>
        <p:nvSpPr>
          <p:cNvPr id="16" name="TextBox 15"/>
          <p:cNvSpPr txBox="1"/>
          <p:nvPr/>
        </p:nvSpPr>
        <p:spPr>
          <a:xfrm>
            <a:off x="2857500" y="6367463"/>
            <a:ext cx="3643313" cy="276225"/>
          </a:xfrm>
          <a:prstGeom prst="rect">
            <a:avLst/>
          </a:prstGeom>
          <a:noFill/>
        </p:spPr>
        <p:txBody>
          <a:bodyPr>
            <a:spAutoFit/>
          </a:bodyPr>
          <a:lstStyle/>
          <a:p>
            <a:pPr fontAlgn="auto">
              <a:spcBef>
                <a:spcPts val="0"/>
              </a:spcBef>
              <a:spcAft>
                <a:spcPts val="0"/>
              </a:spcAft>
              <a:defRPr/>
            </a:pPr>
            <a:r>
              <a:rPr lang="en-US" sz="1200" i="1" dirty="0">
                <a:solidFill>
                  <a:schemeClr val="tx1">
                    <a:lumMod val="50000"/>
                    <a:lumOff val="50000"/>
                  </a:schemeClr>
                </a:solidFill>
                <a:latin typeface="+mn-lt"/>
              </a:rPr>
              <a:t>Asia Business Council, 2007</a:t>
            </a:r>
            <a:endParaRPr lang="en-MY" sz="1200" i="1" dirty="0">
              <a:solidFill>
                <a:schemeClr val="tx1">
                  <a:lumMod val="50000"/>
                  <a:lumOff val="50000"/>
                </a:schemeClr>
              </a:solidFill>
              <a:latin typeface="+mn-l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63" y="285750"/>
            <a:ext cx="7215187" cy="1508125"/>
          </a:xfrm>
          <a:prstGeom prst="rect">
            <a:avLst/>
          </a:prstGeom>
          <a:noFill/>
        </p:spPr>
        <p:txBody>
          <a:bodyPr>
            <a:spAutoFit/>
          </a:bodyPr>
          <a:lstStyle/>
          <a:p>
            <a:pPr fontAlgn="auto">
              <a:spcBef>
                <a:spcPts val="0"/>
              </a:spcBef>
              <a:spcAft>
                <a:spcPts val="0"/>
              </a:spcAft>
              <a:defRPr/>
            </a:pPr>
            <a:endParaRPr lang="en-US" b="1" dirty="0">
              <a:solidFill>
                <a:schemeClr val="tx1">
                  <a:lumMod val="50000"/>
                  <a:lumOff val="50000"/>
                </a:schemeClr>
              </a:solidFill>
              <a:latin typeface="+mn-lt"/>
            </a:endParaRPr>
          </a:p>
          <a:p>
            <a:pPr fontAlgn="auto">
              <a:spcBef>
                <a:spcPts val="0"/>
              </a:spcBef>
              <a:spcAft>
                <a:spcPts val="0"/>
              </a:spcAft>
              <a:defRPr/>
            </a:pPr>
            <a:r>
              <a:rPr lang="en-US" sz="2800" b="1" dirty="0">
                <a:solidFill>
                  <a:schemeClr val="tx2"/>
                </a:solidFill>
                <a:latin typeface="+mn-lt"/>
              </a:rPr>
              <a:t>Sustainable &amp; Responsible Property Investment (SRPI)</a:t>
            </a:r>
          </a:p>
          <a:p>
            <a:pPr fontAlgn="auto">
              <a:spcBef>
                <a:spcPts val="0"/>
              </a:spcBef>
              <a:spcAft>
                <a:spcPts val="0"/>
              </a:spcAft>
              <a:defRPr/>
            </a:pPr>
            <a:endParaRPr lang="en-MY" dirty="0">
              <a:latin typeface="+mn-lt"/>
            </a:endParaRPr>
          </a:p>
        </p:txBody>
      </p:sp>
      <p:sp>
        <p:nvSpPr>
          <p:cNvPr id="6" name="TextBox 5"/>
          <p:cNvSpPr txBox="1"/>
          <p:nvPr/>
        </p:nvSpPr>
        <p:spPr>
          <a:xfrm>
            <a:off x="714375" y="2786063"/>
            <a:ext cx="5715000" cy="1938337"/>
          </a:xfrm>
          <a:prstGeom prst="rect">
            <a:avLst/>
          </a:prstGeom>
          <a:noFill/>
        </p:spPr>
        <p:txBody>
          <a:bodyPr>
            <a:spAutoFit/>
          </a:bodyPr>
          <a:lstStyle/>
          <a:p>
            <a:pPr fontAlgn="auto">
              <a:spcBef>
                <a:spcPts val="0"/>
              </a:spcBef>
              <a:spcAft>
                <a:spcPts val="0"/>
              </a:spcAft>
              <a:defRPr/>
            </a:pPr>
            <a:r>
              <a:rPr lang="en-GB" sz="2000" i="1" dirty="0">
                <a:solidFill>
                  <a:schemeClr val="tx1">
                    <a:lumMod val="65000"/>
                    <a:lumOff val="35000"/>
                  </a:schemeClr>
                </a:solidFill>
                <a:latin typeface="Corbel" pitchFamily="34" charset="0"/>
              </a:rPr>
              <a:t>“maximizing the positive effects and minimizing the negative effects of property ownership, management and development, on society and the natural environment in a way that is consistent with investor goals and fiduciary responsibilities.” </a:t>
            </a:r>
            <a:endParaRPr lang="en-MY" sz="2000" i="1" dirty="0">
              <a:solidFill>
                <a:schemeClr val="tx1">
                  <a:lumMod val="65000"/>
                  <a:lumOff val="35000"/>
                </a:schemeClr>
              </a:solidFill>
              <a:latin typeface="Corbel" pitchFamily="34" charset="0"/>
            </a:endParaRPr>
          </a:p>
          <a:p>
            <a:pPr algn="r" fontAlgn="auto">
              <a:spcBef>
                <a:spcPts val="0"/>
              </a:spcBef>
              <a:spcAft>
                <a:spcPts val="0"/>
              </a:spcAft>
              <a:defRPr/>
            </a:pPr>
            <a:r>
              <a:rPr lang="en-GB" sz="2000" i="1" dirty="0">
                <a:solidFill>
                  <a:schemeClr val="tx1">
                    <a:lumMod val="65000"/>
                    <a:lumOff val="35000"/>
                  </a:schemeClr>
                </a:solidFill>
                <a:latin typeface="Corbel" pitchFamily="34" charset="0"/>
              </a:rPr>
              <a:t>(</a:t>
            </a:r>
            <a:r>
              <a:rPr lang="en-GB" sz="2000" i="1" dirty="0" err="1">
                <a:solidFill>
                  <a:schemeClr val="tx1">
                    <a:lumMod val="65000"/>
                    <a:lumOff val="35000"/>
                  </a:schemeClr>
                </a:solidFill>
                <a:latin typeface="Corbel" pitchFamily="34" charset="0"/>
              </a:rPr>
              <a:t>Pivo</a:t>
            </a:r>
            <a:r>
              <a:rPr lang="en-GB" sz="2000" i="1" dirty="0">
                <a:solidFill>
                  <a:schemeClr val="tx1">
                    <a:lumMod val="65000"/>
                    <a:lumOff val="35000"/>
                  </a:schemeClr>
                </a:solidFill>
                <a:latin typeface="Corbel" pitchFamily="34" charset="0"/>
              </a:rPr>
              <a:t> &amp; McNamara,2008) </a:t>
            </a:r>
            <a:r>
              <a:rPr lang="en-GB" sz="2000" i="1" baseline="30000" dirty="0">
                <a:solidFill>
                  <a:schemeClr val="tx1">
                    <a:lumMod val="65000"/>
                    <a:lumOff val="35000"/>
                  </a:schemeClr>
                </a:solidFill>
                <a:latin typeface="Corbel" pitchFamily="34" charset="0"/>
              </a:rPr>
              <a:t>1</a:t>
            </a:r>
            <a:endParaRPr lang="en-MY" sz="2000" i="1" baseline="30000" dirty="0">
              <a:solidFill>
                <a:schemeClr val="tx1">
                  <a:lumMod val="65000"/>
                  <a:lumOff val="35000"/>
                </a:schemeClr>
              </a:solidFill>
              <a:latin typeface="Corbel" pitchFamily="34" charset="0"/>
            </a:endParaRPr>
          </a:p>
        </p:txBody>
      </p:sp>
      <p:pic>
        <p:nvPicPr>
          <p:cNvPr id="45059" name="Picture 3"/>
          <p:cNvPicPr>
            <a:picLocks noChangeAspect="1" noChangeArrowheads="1"/>
          </p:cNvPicPr>
          <p:nvPr/>
        </p:nvPicPr>
        <p:blipFill>
          <a:blip r:embed="rId3"/>
          <a:srcRect/>
          <a:stretch>
            <a:fillRect/>
          </a:stretch>
        </p:blipFill>
        <p:spPr bwMode="auto">
          <a:xfrm>
            <a:off x="6686550" y="1714500"/>
            <a:ext cx="2457450" cy="4533900"/>
          </a:xfrm>
          <a:prstGeom prst="rect">
            <a:avLst/>
          </a:prstGeom>
          <a:noFill/>
          <a:ln w="9525">
            <a:noFill/>
            <a:miter lim="800000"/>
            <a:headEnd/>
            <a:tailEnd/>
          </a:ln>
        </p:spPr>
      </p:pic>
      <p:sp>
        <p:nvSpPr>
          <p:cNvPr id="7" name="TextBox 6"/>
          <p:cNvSpPr txBox="1"/>
          <p:nvPr/>
        </p:nvSpPr>
        <p:spPr>
          <a:xfrm>
            <a:off x="642938" y="6072188"/>
            <a:ext cx="5857875" cy="276225"/>
          </a:xfrm>
          <a:prstGeom prst="rect">
            <a:avLst/>
          </a:prstGeom>
          <a:noFill/>
        </p:spPr>
        <p:txBody>
          <a:bodyPr>
            <a:spAutoFit/>
          </a:bodyPr>
          <a:lstStyle/>
          <a:p>
            <a:pPr fontAlgn="auto">
              <a:spcBef>
                <a:spcPts val="0"/>
              </a:spcBef>
              <a:spcAft>
                <a:spcPts val="0"/>
              </a:spcAft>
              <a:defRPr/>
            </a:pPr>
            <a:r>
              <a:rPr lang="en-GB" sz="1200" i="1" dirty="0">
                <a:solidFill>
                  <a:schemeClr val="tx1">
                    <a:lumMod val="65000"/>
                    <a:lumOff val="35000"/>
                  </a:schemeClr>
                </a:solidFill>
                <a:latin typeface="Corbel" pitchFamily="34" charset="0"/>
              </a:rPr>
              <a:t>1 In </a:t>
            </a:r>
            <a:r>
              <a:rPr lang="en-GB" sz="1200" i="1" dirty="0" err="1">
                <a:solidFill>
                  <a:schemeClr val="tx1">
                    <a:lumMod val="65000"/>
                    <a:lumOff val="35000"/>
                  </a:schemeClr>
                </a:solidFill>
                <a:latin typeface="Corbel" pitchFamily="34" charset="0"/>
              </a:rPr>
              <a:t>Pivo</a:t>
            </a:r>
            <a:r>
              <a:rPr lang="en-GB" sz="1200" i="1" dirty="0">
                <a:solidFill>
                  <a:schemeClr val="tx1">
                    <a:lumMod val="65000"/>
                    <a:lumOff val="35000"/>
                  </a:schemeClr>
                </a:solidFill>
                <a:latin typeface="Corbel" pitchFamily="34" charset="0"/>
              </a:rPr>
              <a:t> &amp; McNamara (2005, p.129), used the term Socially Responsible Property Investment</a:t>
            </a:r>
            <a:endParaRPr lang="en-MY" sz="1200" dirty="0">
              <a:latin typeface="+mn-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srcRect/>
          <a:stretch>
            <a:fillRect/>
          </a:stretch>
        </p:blipFill>
        <p:spPr bwMode="auto">
          <a:xfrm>
            <a:off x="571500" y="1285875"/>
            <a:ext cx="8067675" cy="4686300"/>
          </a:xfrm>
          <a:prstGeom prst="rect">
            <a:avLst/>
          </a:prstGeom>
          <a:noFill/>
          <a:ln w="9525">
            <a:noFill/>
            <a:miter lim="800000"/>
            <a:headEnd/>
            <a:tailEnd/>
          </a:ln>
        </p:spPr>
      </p:pic>
      <p:sp>
        <p:nvSpPr>
          <p:cNvPr id="47106" name="TextBox 2"/>
          <p:cNvSpPr txBox="1">
            <a:spLocks noChangeArrowheads="1"/>
          </p:cNvSpPr>
          <p:nvPr/>
        </p:nvSpPr>
        <p:spPr bwMode="auto">
          <a:xfrm>
            <a:off x="214313" y="285750"/>
            <a:ext cx="7000875" cy="523875"/>
          </a:xfrm>
          <a:prstGeom prst="rect">
            <a:avLst/>
          </a:prstGeom>
          <a:noFill/>
          <a:ln w="9525">
            <a:noFill/>
            <a:miter lim="800000"/>
            <a:headEnd/>
            <a:tailEnd/>
          </a:ln>
        </p:spPr>
        <p:txBody>
          <a:bodyPr>
            <a:spAutoFit/>
          </a:bodyPr>
          <a:lstStyle/>
          <a:p>
            <a:r>
              <a:rPr lang="en-US" sz="2800" b="1">
                <a:solidFill>
                  <a:schemeClr val="tx2"/>
                </a:solidFill>
                <a:latin typeface="Calibri" pitchFamily="34" charset="0"/>
              </a:rPr>
              <a:t>WHY SRPI NOT YET A MAINSTREAM? ……</a:t>
            </a:r>
            <a:endParaRPr lang="en-MY" sz="2800" b="1">
              <a:solidFill>
                <a:schemeClr val="tx2"/>
              </a:solidFill>
              <a:latin typeface="Calibri" pitchFamily="34" charset="0"/>
            </a:endParaRPr>
          </a:p>
        </p:txBody>
      </p:sp>
      <p:sp>
        <p:nvSpPr>
          <p:cNvPr id="4" name="Rectangle 3"/>
          <p:cNvSpPr/>
          <p:nvPr/>
        </p:nvSpPr>
        <p:spPr>
          <a:xfrm>
            <a:off x="2571750" y="6286500"/>
            <a:ext cx="5786438" cy="307975"/>
          </a:xfrm>
          <a:prstGeom prst="rect">
            <a:avLst/>
          </a:prstGeom>
        </p:spPr>
        <p:txBody>
          <a:bodyPr>
            <a:spAutoFit/>
          </a:bodyPr>
          <a:lstStyle/>
          <a:p>
            <a:pPr algn="r" fontAlgn="auto">
              <a:spcBef>
                <a:spcPts val="0"/>
              </a:spcBef>
              <a:spcAft>
                <a:spcPts val="0"/>
              </a:spcAft>
              <a:defRPr/>
            </a:pPr>
            <a:r>
              <a:rPr lang="en-MY" sz="1400" i="1" dirty="0">
                <a:solidFill>
                  <a:schemeClr val="tx1">
                    <a:lumMod val="50000"/>
                    <a:lumOff val="50000"/>
                  </a:schemeClr>
                </a:solidFill>
                <a:latin typeface="+mn-lt"/>
              </a:rPr>
              <a:t>Source: UPSTREAM</a:t>
            </a:r>
            <a:endParaRPr lang="en-MY" sz="1400" i="1" dirty="0">
              <a:solidFill>
                <a:schemeClr val="tx1">
                  <a:lumMod val="50000"/>
                  <a:lumOff val="50000"/>
                </a:schemeClr>
              </a:solidFill>
              <a:latin typeface="+mn-lt"/>
            </a:endParaRPr>
          </a:p>
        </p:txBody>
      </p:sp>
      <p:sp>
        <p:nvSpPr>
          <p:cNvPr id="5" name="Rectangle 4"/>
          <p:cNvSpPr/>
          <p:nvPr/>
        </p:nvSpPr>
        <p:spPr>
          <a:xfrm>
            <a:off x="285750" y="2500313"/>
            <a:ext cx="2857500" cy="1857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cxnSp>
        <p:nvCxnSpPr>
          <p:cNvPr id="6" name="Straight Connector 5"/>
          <p:cNvCxnSpPr/>
          <p:nvPr/>
        </p:nvCxnSpPr>
        <p:spPr>
          <a:xfrm>
            <a:off x="0" y="928688"/>
            <a:ext cx="7143750" cy="1587"/>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43042" y="1214422"/>
          <a:ext cx="7286676" cy="5643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4" name="TextBox 2"/>
          <p:cNvSpPr txBox="1">
            <a:spLocks noChangeArrowheads="1"/>
          </p:cNvSpPr>
          <p:nvPr/>
        </p:nvSpPr>
        <p:spPr bwMode="auto">
          <a:xfrm>
            <a:off x="428625" y="357188"/>
            <a:ext cx="5643563" cy="523875"/>
          </a:xfrm>
          <a:prstGeom prst="rect">
            <a:avLst/>
          </a:prstGeom>
          <a:noFill/>
          <a:ln w="9525">
            <a:noFill/>
            <a:miter lim="800000"/>
            <a:headEnd/>
            <a:tailEnd/>
          </a:ln>
        </p:spPr>
        <p:txBody>
          <a:bodyPr>
            <a:spAutoFit/>
          </a:bodyPr>
          <a:lstStyle/>
          <a:p>
            <a:r>
              <a:rPr lang="en-US" sz="2800" b="1">
                <a:solidFill>
                  <a:schemeClr val="tx2"/>
                </a:solidFill>
                <a:latin typeface="Calibri" pitchFamily="34" charset="0"/>
              </a:rPr>
              <a:t>RPI lies in the nexus of…</a:t>
            </a:r>
            <a:endParaRPr lang="en-MY" sz="2800" b="1">
              <a:solidFill>
                <a:schemeClr val="tx2"/>
              </a:solidFill>
              <a:latin typeface="Calibri" pitchFamily="34" charset="0"/>
            </a:endParaRPr>
          </a:p>
        </p:txBody>
      </p:sp>
      <p:sp>
        <p:nvSpPr>
          <p:cNvPr id="4" name="TextBox 3"/>
          <p:cNvSpPr txBox="1"/>
          <p:nvPr/>
        </p:nvSpPr>
        <p:spPr>
          <a:xfrm>
            <a:off x="0" y="6581775"/>
            <a:ext cx="3857625" cy="276225"/>
          </a:xfrm>
          <a:prstGeom prst="rect">
            <a:avLst/>
          </a:prstGeom>
          <a:noFill/>
        </p:spPr>
        <p:txBody>
          <a:bodyPr>
            <a:spAutoFit/>
          </a:bodyPr>
          <a:lstStyle/>
          <a:p>
            <a:pPr fontAlgn="auto">
              <a:spcBef>
                <a:spcPts val="0"/>
              </a:spcBef>
              <a:spcAft>
                <a:spcPts val="0"/>
              </a:spcAft>
              <a:defRPr/>
            </a:pPr>
            <a:r>
              <a:rPr lang="en-US" sz="1200" i="1" dirty="0">
                <a:solidFill>
                  <a:schemeClr val="bg1">
                    <a:lumMod val="50000"/>
                  </a:schemeClr>
                </a:solidFill>
                <a:latin typeface="+mn-lt"/>
              </a:rPr>
              <a:t>Source: </a:t>
            </a:r>
            <a:r>
              <a:rPr lang="en-US" sz="1200" i="1" dirty="0" err="1">
                <a:solidFill>
                  <a:schemeClr val="bg1">
                    <a:lumMod val="50000"/>
                  </a:schemeClr>
                </a:solidFill>
                <a:latin typeface="+mn-lt"/>
              </a:rPr>
              <a:t>Pivo</a:t>
            </a:r>
            <a:r>
              <a:rPr lang="en-US" sz="1200" i="1" dirty="0">
                <a:solidFill>
                  <a:schemeClr val="bg1">
                    <a:lumMod val="50000"/>
                  </a:schemeClr>
                </a:solidFill>
                <a:latin typeface="+mn-lt"/>
              </a:rPr>
              <a:t>, 2007</a:t>
            </a:r>
            <a:endParaRPr lang="en-MY" sz="1200" i="1" dirty="0">
              <a:solidFill>
                <a:schemeClr val="bg1">
                  <a:lumMod val="50000"/>
                </a:schemeClr>
              </a:solidFill>
              <a:latin typeface="+mn-lt"/>
            </a:endParaRPr>
          </a:p>
        </p:txBody>
      </p:sp>
      <p:sp>
        <p:nvSpPr>
          <p:cNvPr id="49156" name="AutoShape 2"/>
          <p:cNvSpPr>
            <a:spLocks noChangeArrowheads="1"/>
          </p:cNvSpPr>
          <p:nvPr/>
        </p:nvSpPr>
        <p:spPr bwMode="auto">
          <a:xfrm>
            <a:off x="0" y="4143375"/>
            <a:ext cx="1857375" cy="1000125"/>
          </a:xfrm>
          <a:prstGeom prst="foldedCorner">
            <a:avLst>
              <a:gd name="adj" fmla="val 12500"/>
            </a:avLst>
          </a:prstGeom>
          <a:noFill/>
          <a:ln w="6350">
            <a:solidFill>
              <a:srgbClr val="969696"/>
            </a:solidFill>
            <a:prstDash val="dash"/>
            <a:round/>
            <a:headEnd/>
            <a:tailEnd/>
          </a:ln>
        </p:spPr>
        <p:txBody>
          <a:bodyPr lIns="137160" tIns="91440" rIns="137160"/>
          <a:lstStyle/>
          <a:p>
            <a:r>
              <a:rPr lang="en-MY" sz="1200" i="1">
                <a:solidFill>
                  <a:srgbClr val="5A5A5A"/>
                </a:solidFill>
                <a:latin typeface="Cambria" pitchFamily="18" charset="0"/>
                <a:cs typeface="Arial" charset="0"/>
              </a:rPr>
              <a:t>Rosen et al (1991) CSR has strong links with SRI &amp; CG</a:t>
            </a:r>
            <a:endParaRPr lang="en-US">
              <a:cs typeface="Arial" charset="0"/>
            </a:endParaRPr>
          </a:p>
        </p:txBody>
      </p:sp>
      <p:sp>
        <p:nvSpPr>
          <p:cNvPr id="49157" name="AutoShape 3"/>
          <p:cNvSpPr>
            <a:spLocks noChangeArrowheads="1"/>
          </p:cNvSpPr>
          <p:nvPr/>
        </p:nvSpPr>
        <p:spPr bwMode="auto">
          <a:xfrm>
            <a:off x="0" y="2643188"/>
            <a:ext cx="1928813" cy="566737"/>
          </a:xfrm>
          <a:prstGeom prst="foldedCorner">
            <a:avLst>
              <a:gd name="adj" fmla="val 12500"/>
            </a:avLst>
          </a:prstGeom>
          <a:solidFill>
            <a:srgbClr val="FFFFFF">
              <a:alpha val="30196"/>
            </a:srgbClr>
          </a:solidFill>
          <a:ln w="12700">
            <a:solidFill>
              <a:srgbClr val="4BACC6"/>
            </a:solidFill>
            <a:prstDash val="dash"/>
            <a:round/>
            <a:headEnd/>
            <a:tailEnd/>
          </a:ln>
        </p:spPr>
        <p:txBody>
          <a:bodyPr lIns="137160" tIns="91440" rIns="137160"/>
          <a:lstStyle/>
          <a:p>
            <a:r>
              <a:rPr lang="en-MY" sz="1200" i="1">
                <a:solidFill>
                  <a:srgbClr val="5A5A5A"/>
                </a:solidFill>
                <a:latin typeface="Cambria" pitchFamily="18" charset="0"/>
                <a:cs typeface="Arial" charset="0"/>
              </a:rPr>
              <a:t>Pivo (2007)  RPI has roots in CSR &amp; SRI</a:t>
            </a:r>
            <a:endParaRPr lang="en-US">
              <a:cs typeface="Arial" charset="0"/>
            </a:endParaRPr>
          </a:p>
        </p:txBody>
      </p:sp>
      <p:cxnSp>
        <p:nvCxnSpPr>
          <p:cNvPr id="8" name="Straight Connector 7"/>
          <p:cNvCxnSpPr/>
          <p:nvPr/>
        </p:nvCxnSpPr>
        <p:spPr>
          <a:xfrm>
            <a:off x="0" y="928688"/>
            <a:ext cx="4572000" cy="1587"/>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818</Words>
  <Application>Microsoft Office PowerPoint</Application>
  <PresentationFormat>On-screen Show (4:3)</PresentationFormat>
  <Paragraphs>186</Paragraphs>
  <Slides>18</Slides>
  <Notes>17</Notes>
  <HiddenSlides>0</HiddenSlides>
  <MMClips>0</MMClips>
  <ScaleCrop>false</ScaleCrop>
  <HeadingPairs>
    <vt:vector size="6" baseType="variant">
      <vt:variant>
        <vt:lpstr>Fonts Used</vt:lpstr>
      </vt:variant>
      <vt:variant>
        <vt:i4>7</vt:i4>
      </vt:variant>
      <vt:variant>
        <vt:lpstr>Design Template</vt:lpstr>
      </vt:variant>
      <vt:variant>
        <vt:i4>6</vt:i4>
      </vt:variant>
      <vt:variant>
        <vt:lpstr>Slide Titles</vt:lpstr>
      </vt:variant>
      <vt:variant>
        <vt:i4>18</vt:i4>
      </vt:variant>
    </vt:vector>
  </HeadingPairs>
  <TitlesOfParts>
    <vt:vector size="31" baseType="lpstr">
      <vt:lpstr>Calibri</vt:lpstr>
      <vt:lpstr>Arial</vt:lpstr>
      <vt:lpstr>Bell Gothic Std Black</vt:lpstr>
      <vt:lpstr>Times New Roman</vt:lpstr>
      <vt:lpstr>Corbel</vt:lpstr>
      <vt:lpstr>Wingdings</vt:lpstr>
      <vt:lpstr>Cambria</vt:lpstr>
      <vt:lpstr>Office Theme</vt:lpstr>
      <vt:lpstr>Custom Design</vt:lpstr>
      <vt:lpstr>Office Theme</vt:lpstr>
      <vt:lpstr>Office Theme</vt:lpstr>
      <vt:lpstr>Office Theme</vt:lpstr>
      <vt:lpstr>Office Theme</vt:lpstr>
      <vt:lpstr>Sustainable &amp; Responsible Property Investment in Malaysia: Setting the research agenda </vt:lpstr>
      <vt:lpstr>Presentation Outline</vt:lpstr>
      <vt:lpstr>Slide 3</vt:lpstr>
      <vt:lpstr>Slide 4</vt:lpstr>
      <vt:lpstr>Slide 5</vt:lpstr>
      <vt:lpstr>Slide 6</vt:lpstr>
      <vt:lpstr>Slide 7</vt:lpstr>
      <vt:lpstr>Slide 8</vt:lpstr>
      <vt:lpstr>Slide 9</vt:lpstr>
      <vt:lpstr>Literature Map</vt:lpstr>
      <vt:lpstr>10 Dimensions of RPI</vt:lpstr>
      <vt:lpstr>Slide 12</vt:lpstr>
      <vt:lpstr>Why Malaysia?   Why Not Malaysia?</vt:lpstr>
      <vt:lpstr>Main Research Questions</vt:lpstr>
      <vt:lpstr>Research Objectives</vt:lpstr>
      <vt:lpstr>Contribution To Knowledge</vt:lpstr>
      <vt:lpstr>Proposed Research Design</vt:lpstr>
      <vt:lpstr>Slide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&amp;  responsible property investment: Setting the research agenda</dc:title>
  <dc:creator>ainor</dc:creator>
  <cp:lastModifiedBy>andersh</cp:lastModifiedBy>
  <cp:revision>102</cp:revision>
  <dcterms:created xsi:type="dcterms:W3CDTF">2009-01-24T00:04:53Z</dcterms:created>
  <dcterms:modified xsi:type="dcterms:W3CDTF">2009-06-22T06:25:38Z</dcterms:modified>
</cp:coreProperties>
</file>