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7" r:id="rId3"/>
    <p:sldId id="258" r:id="rId4"/>
    <p:sldId id="259" r:id="rId5"/>
    <p:sldId id="260" r:id="rId6"/>
    <p:sldId id="272" r:id="rId7"/>
    <p:sldId id="268" r:id="rId8"/>
    <p:sldId id="283" r:id="rId9"/>
    <p:sldId id="275" r:id="rId10"/>
    <p:sldId id="273" r:id="rId11"/>
    <p:sldId id="284" r:id="rId12"/>
    <p:sldId id="285" r:id="rId13"/>
    <p:sldId id="286" r:id="rId14"/>
    <p:sldId id="266" r:id="rId15"/>
    <p:sldId id="288" r:id="rId16"/>
    <p:sldId id="279" r:id="rId17"/>
    <p:sldId id="281" r:id="rId18"/>
    <p:sldId id="262" r:id="rId19"/>
    <p:sldId id="282" r:id="rId20"/>
    <p:sldId id="263" r:id="rId21"/>
    <p:sldId id="264" r:id="rId22"/>
    <p:sldId id="271" r:id="rId23"/>
    <p:sldId id="270" r:id="rId24"/>
  </p:sldIdLst>
  <p:sldSz cx="9144000" cy="6858000" type="screen4x3"/>
  <p:notesSz cx="6645275" cy="9777413"/>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9900"/>
    </p:penClr>
  </p:showPr>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53529-54AD-431C-B777-7DB7BB6AA77A}" type="doc">
      <dgm:prSet loTypeId="urn:microsoft.com/office/officeart/2005/8/layout/orgChart1" loCatId="hierarchy" qsTypeId="urn:microsoft.com/office/officeart/2005/8/quickstyle/simple1#1" qsCatId="simple" csTypeId="urn:microsoft.com/office/officeart/2005/8/colors/accent1_2#1" csCatId="accent1" phldr="1"/>
      <dgm:spPr/>
    </dgm:pt>
    <dgm:pt modelId="{42CD3FE0-BFB5-4EB5-A208-30C13B35F4A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sz="2400" b="1" i="0" u="none" strike="noStrike" cap="none" normalizeH="0" baseline="0" dirty="0" smtClean="0">
              <a:ln>
                <a:noFill/>
              </a:ln>
              <a:solidFill>
                <a:schemeClr val="tx1"/>
              </a:solidFill>
              <a:effectLst/>
              <a:latin typeface="+mn-lt"/>
            </a:rPr>
            <a:t>Property </a:t>
          </a:r>
          <a:br>
            <a:rPr kumimoji="0" lang="en-NZ" sz="2400" b="1" i="0" u="none" strike="noStrike" cap="none" normalizeH="0" baseline="0" dirty="0" smtClean="0">
              <a:ln>
                <a:noFill/>
              </a:ln>
              <a:solidFill>
                <a:schemeClr val="tx1"/>
              </a:solidFill>
              <a:effectLst/>
              <a:latin typeface="+mn-lt"/>
            </a:rPr>
          </a:br>
          <a:r>
            <a:rPr kumimoji="0" lang="en-NZ" sz="2400" b="1" i="0" u="none" strike="noStrike" cap="none" normalizeH="0" baseline="0" dirty="0" smtClean="0">
              <a:ln>
                <a:noFill/>
              </a:ln>
              <a:solidFill>
                <a:schemeClr val="tx1"/>
              </a:solidFill>
              <a:effectLst/>
              <a:latin typeface="+mn-lt"/>
            </a:rPr>
            <a:t>Investment Valuation </a:t>
          </a:r>
          <a:br>
            <a:rPr kumimoji="0" lang="en-NZ" sz="2400" b="1" i="0" u="none" strike="noStrike" cap="none" normalizeH="0" baseline="0" dirty="0" smtClean="0">
              <a:ln>
                <a:noFill/>
              </a:ln>
              <a:solidFill>
                <a:schemeClr val="tx1"/>
              </a:solidFill>
              <a:effectLst/>
              <a:latin typeface="+mn-lt"/>
            </a:rPr>
          </a:br>
          <a:r>
            <a:rPr kumimoji="0" lang="en-NZ" sz="2400" b="1" i="0" u="none" strike="noStrike" cap="none" normalizeH="0" baseline="0" dirty="0" smtClean="0">
              <a:ln>
                <a:noFill/>
              </a:ln>
              <a:solidFill>
                <a:schemeClr val="tx1"/>
              </a:solidFill>
              <a:effectLst/>
              <a:latin typeface="+mn-lt"/>
            </a:rPr>
            <a:t>Models</a:t>
          </a:r>
        </a:p>
      </dgm:t>
    </dgm:pt>
    <dgm:pt modelId="{3AE9AD73-15AF-4945-92D0-4424A1B38260}" type="parTrans" cxnId="{DBE4F53A-7B13-45A8-AF97-EA89C8A4001A}">
      <dgm:prSet/>
      <dgm:spPr/>
      <dgm:t>
        <a:bodyPr/>
        <a:lstStyle/>
        <a:p>
          <a:endParaRPr lang="en-NZ"/>
        </a:p>
      </dgm:t>
    </dgm:pt>
    <dgm:pt modelId="{7BDCBED2-C1C6-4916-87E4-2FB906F55244}" type="sibTrans" cxnId="{DBE4F53A-7B13-45A8-AF97-EA89C8A4001A}">
      <dgm:prSet/>
      <dgm:spPr/>
      <dgm:t>
        <a:bodyPr/>
        <a:lstStyle/>
        <a:p>
          <a:endParaRPr lang="en-NZ"/>
        </a:p>
      </dgm:t>
    </dgm:pt>
    <dgm:pt modelId="{B8271D10-B946-4BAB-A3E7-34024D1A34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United Kingdom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1617 – Clay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1667 – Phillips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1811 – Inwood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1972 – Wood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1976 – Marshall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1985 – Crosby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charset="0"/>
          </a:endParaRPr>
        </a:p>
      </dgm:t>
    </dgm:pt>
    <dgm:pt modelId="{8A8DFEEE-ABC9-496C-B248-7DDF4BFB2C55}" type="parTrans" cxnId="{4B8EB769-CA03-402A-81EE-13F40016EA99}">
      <dgm:prSet/>
      <dgm:spPr/>
      <dgm:t>
        <a:bodyPr/>
        <a:lstStyle/>
        <a:p>
          <a:endParaRPr lang="en-NZ"/>
        </a:p>
      </dgm:t>
    </dgm:pt>
    <dgm:pt modelId="{9FDEBA8D-464D-4C4E-853C-21B033ED7182}" type="sibTrans" cxnId="{4B8EB769-CA03-402A-81EE-13F40016EA99}">
      <dgm:prSet/>
      <dgm:spPr/>
      <dgm:t>
        <a:bodyPr/>
        <a:lstStyle/>
        <a:p>
          <a:endParaRPr lang="en-NZ"/>
        </a:p>
      </dgm:t>
    </dgm:pt>
    <dgm:pt modelId="{3AE23BC5-F504-442A-8616-89E7F81B65A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Australia/NZ</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1985 – Robinson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1993</a:t>
          </a:r>
          <a:r>
            <a:rPr kumimoji="0" lang="en-NZ" sz="1800" b="0" i="0" u="none" strike="noStrike" cap="none" normalizeH="0" baseline="0" dirty="0" smtClean="0">
              <a:ln>
                <a:noFill/>
              </a:ln>
              <a:solidFill>
                <a:schemeClr val="tx1"/>
              </a:solidFill>
              <a:effectLst/>
              <a:latin typeface="Arial" charset="0"/>
            </a:rPr>
            <a:t> </a:t>
          </a:r>
          <a:r>
            <a:rPr kumimoji="0" lang="en-NZ" sz="1800" b="1" i="0" u="none" strike="noStrike" cap="none" normalizeH="0" baseline="0" dirty="0" smtClean="0">
              <a:ln>
                <a:noFill/>
              </a:ln>
              <a:solidFill>
                <a:schemeClr val="tx1"/>
              </a:solidFill>
              <a:effectLst/>
              <a:latin typeface="Arial" charset="0"/>
            </a:rPr>
            <a:t>–</a:t>
          </a:r>
          <a:r>
            <a:rPr kumimoji="0" lang="en-NZ" sz="1800" b="0" i="0" u="none" strike="noStrike" cap="none" normalizeH="0" baseline="0" dirty="0" smtClean="0">
              <a:ln>
                <a:noFill/>
              </a:ln>
              <a:solidFill>
                <a:schemeClr val="tx1"/>
              </a:solidFill>
              <a:effectLst/>
              <a:latin typeface="Arial" charset="0"/>
            </a:rPr>
            <a:t> </a:t>
          </a:r>
          <a:r>
            <a:rPr kumimoji="0" lang="en-NZ" sz="1800" b="1" i="0" u="none" strike="noStrike" cap="none" normalizeH="0" baseline="0" dirty="0" smtClean="0">
              <a:ln>
                <a:noFill/>
              </a:ln>
              <a:solidFill>
                <a:schemeClr val="tx1"/>
              </a:solidFill>
              <a:effectLst/>
              <a:latin typeface="Arial" charset="0"/>
            </a:rPr>
            <a:t>Rowland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1995 – Whipple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1995 – Jefferies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2004 – Fischer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charset="0"/>
          </a:endParaRPr>
        </a:p>
      </dgm:t>
    </dgm:pt>
    <dgm:pt modelId="{95AF4DDA-2E44-4920-870E-6B38EC47CD97}" type="parTrans" cxnId="{BF2D1CC0-8E73-4CBC-A651-318E085E8266}">
      <dgm:prSet/>
      <dgm:spPr/>
      <dgm:t>
        <a:bodyPr/>
        <a:lstStyle/>
        <a:p>
          <a:endParaRPr lang="en-NZ"/>
        </a:p>
      </dgm:t>
    </dgm:pt>
    <dgm:pt modelId="{C9C858C7-BA78-4119-AD05-92844F5280E3}" type="sibTrans" cxnId="{BF2D1CC0-8E73-4CBC-A651-318E085E8266}">
      <dgm:prSet/>
      <dgm:spPr/>
      <dgm:t>
        <a:bodyPr/>
        <a:lstStyle/>
        <a:p>
          <a:endParaRPr lang="en-NZ"/>
        </a:p>
      </dgm:t>
    </dgm:pt>
    <dgm:pt modelId="{9E129A26-6170-40E2-9D79-426FFA3642A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United States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1924 – Ely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1933 – Babcock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1937 – Ross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1967 – Ellwood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1972 – Ratcliff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1974</a:t>
          </a:r>
          <a:r>
            <a:rPr kumimoji="0" lang="en-NZ" sz="1800" b="0" i="0" u="none" strike="noStrike" cap="none" normalizeH="0" baseline="0" dirty="0" smtClean="0">
              <a:ln>
                <a:noFill/>
              </a:ln>
              <a:solidFill>
                <a:schemeClr val="tx1"/>
              </a:solidFill>
              <a:effectLst/>
              <a:latin typeface="Arial" charset="0"/>
            </a:rPr>
            <a:t> </a:t>
          </a:r>
          <a:r>
            <a:rPr kumimoji="0" lang="en-NZ" sz="1800" b="1" i="0" u="none" strike="noStrike" cap="none" normalizeH="0" baseline="0" dirty="0" smtClean="0">
              <a:ln>
                <a:noFill/>
              </a:ln>
              <a:solidFill>
                <a:schemeClr val="tx1"/>
              </a:solidFill>
              <a:effectLst/>
              <a:latin typeface="Arial" charset="0"/>
            </a:rPr>
            <a:t>–</a:t>
          </a:r>
          <a:r>
            <a:rPr kumimoji="0" lang="en-NZ" sz="1800" b="0" i="0" u="none" strike="noStrike" cap="none" normalizeH="0" baseline="0" dirty="0" smtClean="0">
              <a:ln>
                <a:noFill/>
              </a:ln>
              <a:solidFill>
                <a:schemeClr val="tx1"/>
              </a:solidFill>
              <a:effectLst/>
              <a:latin typeface="Arial" charset="0"/>
            </a:rPr>
            <a:t> </a:t>
          </a:r>
          <a:r>
            <a:rPr kumimoji="0" lang="en-NZ" sz="1800" b="1" i="0" u="none" strike="noStrike" cap="none" normalizeH="0" baseline="0" dirty="0" smtClean="0">
              <a:ln>
                <a:noFill/>
              </a:ln>
              <a:solidFill>
                <a:schemeClr val="tx1"/>
              </a:solidFill>
              <a:effectLst/>
              <a:latin typeface="Arial" charset="0"/>
            </a:rPr>
            <a:t>Graaskamp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smtClean="0">
              <a:ln>
                <a:noFill/>
              </a:ln>
              <a:solidFill>
                <a:schemeClr val="tx1"/>
              </a:solidFill>
              <a:effectLst/>
              <a:latin typeface="Arial" charset="0"/>
            </a:rPr>
            <a:t>1983 – Blackadar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smtClean="0">
            <a:ln>
              <a:noFill/>
            </a:ln>
            <a:solidFill>
              <a:schemeClr val="tx1"/>
            </a:solidFill>
            <a:effectLst/>
            <a:latin typeface="Arial" charset="0"/>
          </a:endParaRPr>
        </a:p>
      </dgm:t>
    </dgm:pt>
    <dgm:pt modelId="{67C741E5-6159-426F-B895-398714D5D07B}" type="parTrans" cxnId="{B5E8D54E-7358-4B71-8409-C699EC092825}">
      <dgm:prSet/>
      <dgm:spPr/>
      <dgm:t>
        <a:bodyPr/>
        <a:lstStyle/>
        <a:p>
          <a:endParaRPr lang="en-NZ"/>
        </a:p>
      </dgm:t>
    </dgm:pt>
    <dgm:pt modelId="{1217AD8B-418F-4520-BDE3-249BDE8D1F61}" type="sibTrans" cxnId="{B5E8D54E-7358-4B71-8409-C699EC092825}">
      <dgm:prSet/>
      <dgm:spPr/>
      <dgm:t>
        <a:bodyPr/>
        <a:lstStyle/>
        <a:p>
          <a:endParaRPr lang="en-NZ"/>
        </a:p>
      </dgm:t>
    </dgm:pt>
    <dgm:pt modelId="{523BFD12-525A-4C19-92AB-5F280CC78CB6}" type="pres">
      <dgm:prSet presAssocID="{F1453529-54AD-431C-B777-7DB7BB6AA77A}" presName="hierChild1" presStyleCnt="0">
        <dgm:presLayoutVars>
          <dgm:orgChart val="1"/>
          <dgm:chPref val="1"/>
          <dgm:dir/>
          <dgm:animOne val="branch"/>
          <dgm:animLvl val="lvl"/>
          <dgm:resizeHandles/>
        </dgm:presLayoutVars>
      </dgm:prSet>
      <dgm:spPr/>
    </dgm:pt>
    <dgm:pt modelId="{206F30BE-983D-4B9F-9276-B18269D3398E}" type="pres">
      <dgm:prSet presAssocID="{42CD3FE0-BFB5-4EB5-A208-30C13B35F4A8}" presName="hierRoot1" presStyleCnt="0">
        <dgm:presLayoutVars>
          <dgm:hierBranch/>
        </dgm:presLayoutVars>
      </dgm:prSet>
      <dgm:spPr/>
    </dgm:pt>
    <dgm:pt modelId="{A8C47DF1-3590-4EBE-A263-7329A8B5D403}" type="pres">
      <dgm:prSet presAssocID="{42CD3FE0-BFB5-4EB5-A208-30C13B35F4A8}" presName="rootComposite1" presStyleCnt="0"/>
      <dgm:spPr/>
    </dgm:pt>
    <dgm:pt modelId="{58A9E619-825A-459C-BC5B-E04586291B2C}" type="pres">
      <dgm:prSet presAssocID="{42CD3FE0-BFB5-4EB5-A208-30C13B35F4A8}" presName="rootText1" presStyleLbl="node0" presStyleIdx="0" presStyleCnt="1" custScaleX="129864" custScaleY="109897" custLinFactNeighborX="-598" custLinFactNeighborY="-8431">
        <dgm:presLayoutVars>
          <dgm:chPref val="3"/>
        </dgm:presLayoutVars>
      </dgm:prSet>
      <dgm:spPr/>
      <dgm:t>
        <a:bodyPr/>
        <a:lstStyle/>
        <a:p>
          <a:endParaRPr lang="en-NZ"/>
        </a:p>
      </dgm:t>
    </dgm:pt>
    <dgm:pt modelId="{79384CFF-0ED5-4DE1-86C2-2D618CF5DB13}" type="pres">
      <dgm:prSet presAssocID="{42CD3FE0-BFB5-4EB5-A208-30C13B35F4A8}" presName="rootConnector1" presStyleLbl="node1" presStyleIdx="0" presStyleCnt="0"/>
      <dgm:spPr/>
      <dgm:t>
        <a:bodyPr/>
        <a:lstStyle/>
        <a:p>
          <a:endParaRPr lang="en-NZ"/>
        </a:p>
      </dgm:t>
    </dgm:pt>
    <dgm:pt modelId="{C2D6A6A2-0E29-4DEE-AA15-01D3100B9BA1}" type="pres">
      <dgm:prSet presAssocID="{42CD3FE0-BFB5-4EB5-A208-30C13B35F4A8}" presName="hierChild2" presStyleCnt="0"/>
      <dgm:spPr/>
    </dgm:pt>
    <dgm:pt modelId="{0F7897F3-C79D-42CD-9666-AE0E98781EB0}" type="pres">
      <dgm:prSet presAssocID="{8A8DFEEE-ABC9-496C-B248-7DDF4BFB2C55}" presName="Name35" presStyleLbl="parChTrans1D2" presStyleIdx="0" presStyleCnt="3"/>
      <dgm:spPr/>
      <dgm:t>
        <a:bodyPr/>
        <a:lstStyle/>
        <a:p>
          <a:endParaRPr lang="en-NZ"/>
        </a:p>
      </dgm:t>
    </dgm:pt>
    <dgm:pt modelId="{C483FF33-A0A3-4495-9188-E1171E646F91}" type="pres">
      <dgm:prSet presAssocID="{B8271D10-B946-4BAB-A3E7-34024D1A3467}" presName="hierRoot2" presStyleCnt="0">
        <dgm:presLayoutVars>
          <dgm:hierBranch/>
        </dgm:presLayoutVars>
      </dgm:prSet>
      <dgm:spPr/>
    </dgm:pt>
    <dgm:pt modelId="{C915217D-9D1A-4AF9-8B1C-A2A102124B4C}" type="pres">
      <dgm:prSet presAssocID="{B8271D10-B946-4BAB-A3E7-34024D1A3467}" presName="rootComposite" presStyleCnt="0"/>
      <dgm:spPr/>
    </dgm:pt>
    <dgm:pt modelId="{9B9B0331-4E30-4406-B6B6-589DDFD655F4}" type="pres">
      <dgm:prSet presAssocID="{B8271D10-B946-4BAB-A3E7-34024D1A3467}" presName="rootText" presStyleLbl="node2" presStyleIdx="0" presStyleCnt="3" custScaleX="100816" custScaleY="184380">
        <dgm:presLayoutVars>
          <dgm:chPref val="3"/>
        </dgm:presLayoutVars>
      </dgm:prSet>
      <dgm:spPr/>
      <dgm:t>
        <a:bodyPr/>
        <a:lstStyle/>
        <a:p>
          <a:endParaRPr lang="en-NZ"/>
        </a:p>
      </dgm:t>
    </dgm:pt>
    <dgm:pt modelId="{7DE7ED65-A0E7-43B5-9707-CCC98B0A7BEE}" type="pres">
      <dgm:prSet presAssocID="{B8271D10-B946-4BAB-A3E7-34024D1A3467}" presName="rootConnector" presStyleLbl="node2" presStyleIdx="0" presStyleCnt="3"/>
      <dgm:spPr/>
      <dgm:t>
        <a:bodyPr/>
        <a:lstStyle/>
        <a:p>
          <a:endParaRPr lang="en-NZ"/>
        </a:p>
      </dgm:t>
    </dgm:pt>
    <dgm:pt modelId="{D5E86CAD-16D9-4C5E-9C25-A5ECB7617475}" type="pres">
      <dgm:prSet presAssocID="{B8271D10-B946-4BAB-A3E7-34024D1A3467}" presName="hierChild4" presStyleCnt="0"/>
      <dgm:spPr/>
    </dgm:pt>
    <dgm:pt modelId="{0296548E-9AC3-4188-B411-DEEFE3BB9787}" type="pres">
      <dgm:prSet presAssocID="{B8271D10-B946-4BAB-A3E7-34024D1A3467}" presName="hierChild5" presStyleCnt="0"/>
      <dgm:spPr/>
    </dgm:pt>
    <dgm:pt modelId="{54F63CAD-9011-427C-A9BD-7B7F427B09D0}" type="pres">
      <dgm:prSet presAssocID="{95AF4DDA-2E44-4920-870E-6B38EC47CD97}" presName="Name35" presStyleLbl="parChTrans1D2" presStyleIdx="1" presStyleCnt="3"/>
      <dgm:spPr/>
      <dgm:t>
        <a:bodyPr/>
        <a:lstStyle/>
        <a:p>
          <a:endParaRPr lang="en-NZ"/>
        </a:p>
      </dgm:t>
    </dgm:pt>
    <dgm:pt modelId="{D042E90A-F2A3-43CF-9EFE-469EB0D8AFB5}" type="pres">
      <dgm:prSet presAssocID="{3AE23BC5-F504-442A-8616-89E7F81B65A6}" presName="hierRoot2" presStyleCnt="0">
        <dgm:presLayoutVars>
          <dgm:hierBranch/>
        </dgm:presLayoutVars>
      </dgm:prSet>
      <dgm:spPr/>
    </dgm:pt>
    <dgm:pt modelId="{F315617E-2134-4A28-816E-9580904DDA6A}" type="pres">
      <dgm:prSet presAssocID="{3AE23BC5-F504-442A-8616-89E7F81B65A6}" presName="rootComposite" presStyleCnt="0"/>
      <dgm:spPr/>
    </dgm:pt>
    <dgm:pt modelId="{CF72F618-3C0A-4104-8E16-D2E400EF5CD2}" type="pres">
      <dgm:prSet presAssocID="{3AE23BC5-F504-442A-8616-89E7F81B65A6}" presName="rootText" presStyleLbl="node2" presStyleIdx="1" presStyleCnt="3" custScaleX="74252" custScaleY="185466" custLinFactNeighborX="1329" custLinFactNeighborY="8">
        <dgm:presLayoutVars>
          <dgm:chPref val="3"/>
        </dgm:presLayoutVars>
      </dgm:prSet>
      <dgm:spPr/>
      <dgm:t>
        <a:bodyPr/>
        <a:lstStyle/>
        <a:p>
          <a:endParaRPr lang="en-NZ"/>
        </a:p>
      </dgm:t>
    </dgm:pt>
    <dgm:pt modelId="{561326E5-9A01-4B84-A41B-54C9FC29C3D8}" type="pres">
      <dgm:prSet presAssocID="{3AE23BC5-F504-442A-8616-89E7F81B65A6}" presName="rootConnector" presStyleLbl="node2" presStyleIdx="1" presStyleCnt="3"/>
      <dgm:spPr/>
      <dgm:t>
        <a:bodyPr/>
        <a:lstStyle/>
        <a:p>
          <a:endParaRPr lang="en-NZ"/>
        </a:p>
      </dgm:t>
    </dgm:pt>
    <dgm:pt modelId="{C93368B1-7ACC-41C3-A386-18202915A424}" type="pres">
      <dgm:prSet presAssocID="{3AE23BC5-F504-442A-8616-89E7F81B65A6}" presName="hierChild4" presStyleCnt="0"/>
      <dgm:spPr/>
    </dgm:pt>
    <dgm:pt modelId="{21E4CDBD-15A4-49E5-A0A7-D40A7E995FD1}" type="pres">
      <dgm:prSet presAssocID="{3AE23BC5-F504-442A-8616-89E7F81B65A6}" presName="hierChild5" presStyleCnt="0"/>
      <dgm:spPr/>
    </dgm:pt>
    <dgm:pt modelId="{5C4C0380-8706-4638-B3FE-C3E6E5A1CD36}" type="pres">
      <dgm:prSet presAssocID="{67C741E5-6159-426F-B895-398714D5D07B}" presName="Name35" presStyleLbl="parChTrans1D2" presStyleIdx="2" presStyleCnt="3"/>
      <dgm:spPr/>
      <dgm:t>
        <a:bodyPr/>
        <a:lstStyle/>
        <a:p>
          <a:endParaRPr lang="en-NZ"/>
        </a:p>
      </dgm:t>
    </dgm:pt>
    <dgm:pt modelId="{0E0190DE-0CF0-4626-82D9-6879D1ECE74B}" type="pres">
      <dgm:prSet presAssocID="{9E129A26-6170-40E2-9D79-426FFA3642AF}" presName="hierRoot2" presStyleCnt="0">
        <dgm:presLayoutVars>
          <dgm:hierBranch/>
        </dgm:presLayoutVars>
      </dgm:prSet>
      <dgm:spPr/>
    </dgm:pt>
    <dgm:pt modelId="{AA18AD14-E9CD-43BB-83AF-36035FF10241}" type="pres">
      <dgm:prSet presAssocID="{9E129A26-6170-40E2-9D79-426FFA3642AF}" presName="rootComposite" presStyleCnt="0"/>
      <dgm:spPr/>
    </dgm:pt>
    <dgm:pt modelId="{43F2CD5B-5D01-4F13-853C-84BEE9D7AEE6}" type="pres">
      <dgm:prSet presAssocID="{9E129A26-6170-40E2-9D79-426FFA3642AF}" presName="rootText" presStyleLbl="node2" presStyleIdx="2" presStyleCnt="3" custScaleY="204438">
        <dgm:presLayoutVars>
          <dgm:chPref val="3"/>
        </dgm:presLayoutVars>
      </dgm:prSet>
      <dgm:spPr/>
      <dgm:t>
        <a:bodyPr/>
        <a:lstStyle/>
        <a:p>
          <a:endParaRPr lang="en-NZ"/>
        </a:p>
      </dgm:t>
    </dgm:pt>
    <dgm:pt modelId="{D1EB1ECB-FE92-4B12-9DF2-5C4814208552}" type="pres">
      <dgm:prSet presAssocID="{9E129A26-6170-40E2-9D79-426FFA3642AF}" presName="rootConnector" presStyleLbl="node2" presStyleIdx="2" presStyleCnt="3"/>
      <dgm:spPr/>
      <dgm:t>
        <a:bodyPr/>
        <a:lstStyle/>
        <a:p>
          <a:endParaRPr lang="en-NZ"/>
        </a:p>
      </dgm:t>
    </dgm:pt>
    <dgm:pt modelId="{816976CC-7CB6-4200-BAEA-C5237F6157C6}" type="pres">
      <dgm:prSet presAssocID="{9E129A26-6170-40E2-9D79-426FFA3642AF}" presName="hierChild4" presStyleCnt="0"/>
      <dgm:spPr/>
    </dgm:pt>
    <dgm:pt modelId="{3E92A06B-12AE-4514-9D36-5CD0A8B4744A}" type="pres">
      <dgm:prSet presAssocID="{9E129A26-6170-40E2-9D79-426FFA3642AF}" presName="hierChild5" presStyleCnt="0"/>
      <dgm:spPr/>
    </dgm:pt>
    <dgm:pt modelId="{A621AC70-9B5C-4C3C-9A4C-6DA870767707}" type="pres">
      <dgm:prSet presAssocID="{42CD3FE0-BFB5-4EB5-A208-30C13B35F4A8}" presName="hierChild3" presStyleCnt="0"/>
      <dgm:spPr/>
    </dgm:pt>
  </dgm:ptLst>
  <dgm:cxnLst>
    <dgm:cxn modelId="{29F12ACC-9D5D-49D2-AE3E-0A483887CBAD}" type="presOf" srcId="{9E129A26-6170-40E2-9D79-426FFA3642AF}" destId="{D1EB1ECB-FE92-4B12-9DF2-5C4814208552}" srcOrd="1" destOrd="0" presId="urn:microsoft.com/office/officeart/2005/8/layout/orgChart1"/>
    <dgm:cxn modelId="{367AA8B5-8F24-4252-A836-13FD39078ADD}" type="presOf" srcId="{9E129A26-6170-40E2-9D79-426FFA3642AF}" destId="{43F2CD5B-5D01-4F13-853C-84BEE9D7AEE6}" srcOrd="0" destOrd="0" presId="urn:microsoft.com/office/officeart/2005/8/layout/orgChart1"/>
    <dgm:cxn modelId="{E29E2164-8522-4274-AF48-F24461C7ECB9}" type="presOf" srcId="{B8271D10-B946-4BAB-A3E7-34024D1A3467}" destId="{7DE7ED65-A0E7-43B5-9707-CCC98B0A7BEE}" srcOrd="1" destOrd="0" presId="urn:microsoft.com/office/officeart/2005/8/layout/orgChart1"/>
    <dgm:cxn modelId="{984DFB49-96C6-4B81-93D8-EE52ED591301}" type="presOf" srcId="{3AE23BC5-F504-442A-8616-89E7F81B65A6}" destId="{CF72F618-3C0A-4104-8E16-D2E400EF5CD2}" srcOrd="0" destOrd="0" presId="urn:microsoft.com/office/officeart/2005/8/layout/orgChart1"/>
    <dgm:cxn modelId="{F1F46A33-D16D-49EB-BFC6-B4A681FAFA61}" type="presOf" srcId="{3AE23BC5-F504-442A-8616-89E7F81B65A6}" destId="{561326E5-9A01-4B84-A41B-54C9FC29C3D8}" srcOrd="1" destOrd="0" presId="urn:microsoft.com/office/officeart/2005/8/layout/orgChart1"/>
    <dgm:cxn modelId="{DB32B2DF-3E2F-475A-AFFE-E4A74485C06C}" type="presOf" srcId="{42CD3FE0-BFB5-4EB5-A208-30C13B35F4A8}" destId="{79384CFF-0ED5-4DE1-86C2-2D618CF5DB13}" srcOrd="1" destOrd="0" presId="urn:microsoft.com/office/officeart/2005/8/layout/orgChart1"/>
    <dgm:cxn modelId="{B5E8D54E-7358-4B71-8409-C699EC092825}" srcId="{42CD3FE0-BFB5-4EB5-A208-30C13B35F4A8}" destId="{9E129A26-6170-40E2-9D79-426FFA3642AF}" srcOrd="2" destOrd="0" parTransId="{67C741E5-6159-426F-B895-398714D5D07B}" sibTransId="{1217AD8B-418F-4520-BDE3-249BDE8D1F61}"/>
    <dgm:cxn modelId="{B3B64056-16CB-40D7-8A70-E194DB6F96BC}" type="presOf" srcId="{95AF4DDA-2E44-4920-870E-6B38EC47CD97}" destId="{54F63CAD-9011-427C-A9BD-7B7F427B09D0}" srcOrd="0" destOrd="0" presId="urn:microsoft.com/office/officeart/2005/8/layout/orgChart1"/>
    <dgm:cxn modelId="{BC2C708E-3991-40BC-A95B-0B5210AE4C0C}" type="presOf" srcId="{8A8DFEEE-ABC9-496C-B248-7DDF4BFB2C55}" destId="{0F7897F3-C79D-42CD-9666-AE0E98781EB0}" srcOrd="0" destOrd="0" presId="urn:microsoft.com/office/officeart/2005/8/layout/orgChart1"/>
    <dgm:cxn modelId="{840553E4-8CC5-45F7-AD3F-29DBF7F0ABBB}" type="presOf" srcId="{42CD3FE0-BFB5-4EB5-A208-30C13B35F4A8}" destId="{58A9E619-825A-459C-BC5B-E04586291B2C}" srcOrd="0" destOrd="0" presId="urn:microsoft.com/office/officeart/2005/8/layout/orgChart1"/>
    <dgm:cxn modelId="{12A80DE6-EC4B-417C-AB9B-EB6F6AC30393}" type="presOf" srcId="{67C741E5-6159-426F-B895-398714D5D07B}" destId="{5C4C0380-8706-4638-B3FE-C3E6E5A1CD36}" srcOrd="0" destOrd="0" presId="urn:microsoft.com/office/officeart/2005/8/layout/orgChart1"/>
    <dgm:cxn modelId="{7A65BA88-C9A7-42DA-9758-251D18BD2AF7}" type="presOf" srcId="{F1453529-54AD-431C-B777-7DB7BB6AA77A}" destId="{523BFD12-525A-4C19-92AB-5F280CC78CB6}" srcOrd="0" destOrd="0" presId="urn:microsoft.com/office/officeart/2005/8/layout/orgChart1"/>
    <dgm:cxn modelId="{5ED2BEB7-3489-4807-868D-6D6E3730C4A0}" type="presOf" srcId="{B8271D10-B946-4BAB-A3E7-34024D1A3467}" destId="{9B9B0331-4E30-4406-B6B6-589DDFD655F4}" srcOrd="0" destOrd="0" presId="urn:microsoft.com/office/officeart/2005/8/layout/orgChart1"/>
    <dgm:cxn modelId="{DBE4F53A-7B13-45A8-AF97-EA89C8A4001A}" srcId="{F1453529-54AD-431C-B777-7DB7BB6AA77A}" destId="{42CD3FE0-BFB5-4EB5-A208-30C13B35F4A8}" srcOrd="0" destOrd="0" parTransId="{3AE9AD73-15AF-4945-92D0-4424A1B38260}" sibTransId="{7BDCBED2-C1C6-4916-87E4-2FB906F55244}"/>
    <dgm:cxn modelId="{4B8EB769-CA03-402A-81EE-13F40016EA99}" srcId="{42CD3FE0-BFB5-4EB5-A208-30C13B35F4A8}" destId="{B8271D10-B946-4BAB-A3E7-34024D1A3467}" srcOrd="0" destOrd="0" parTransId="{8A8DFEEE-ABC9-496C-B248-7DDF4BFB2C55}" sibTransId="{9FDEBA8D-464D-4C4E-853C-21B033ED7182}"/>
    <dgm:cxn modelId="{BF2D1CC0-8E73-4CBC-A651-318E085E8266}" srcId="{42CD3FE0-BFB5-4EB5-A208-30C13B35F4A8}" destId="{3AE23BC5-F504-442A-8616-89E7F81B65A6}" srcOrd="1" destOrd="0" parTransId="{95AF4DDA-2E44-4920-870E-6B38EC47CD97}" sibTransId="{C9C858C7-BA78-4119-AD05-92844F5280E3}"/>
    <dgm:cxn modelId="{CD4E4B82-29A7-4586-BA5C-8ED40EA3F0C8}" type="presParOf" srcId="{523BFD12-525A-4C19-92AB-5F280CC78CB6}" destId="{206F30BE-983D-4B9F-9276-B18269D3398E}" srcOrd="0" destOrd="0" presId="urn:microsoft.com/office/officeart/2005/8/layout/orgChart1"/>
    <dgm:cxn modelId="{E96435DE-2D61-4B17-88B5-3597978D5059}" type="presParOf" srcId="{206F30BE-983D-4B9F-9276-B18269D3398E}" destId="{A8C47DF1-3590-4EBE-A263-7329A8B5D403}" srcOrd="0" destOrd="0" presId="urn:microsoft.com/office/officeart/2005/8/layout/orgChart1"/>
    <dgm:cxn modelId="{E78B757C-F5C4-4FFE-B31F-CEC4090C6C30}" type="presParOf" srcId="{A8C47DF1-3590-4EBE-A263-7329A8B5D403}" destId="{58A9E619-825A-459C-BC5B-E04586291B2C}" srcOrd="0" destOrd="0" presId="urn:microsoft.com/office/officeart/2005/8/layout/orgChart1"/>
    <dgm:cxn modelId="{39111F0A-D7D7-4AEA-8C12-465B296D4954}" type="presParOf" srcId="{A8C47DF1-3590-4EBE-A263-7329A8B5D403}" destId="{79384CFF-0ED5-4DE1-86C2-2D618CF5DB13}" srcOrd="1" destOrd="0" presId="urn:microsoft.com/office/officeart/2005/8/layout/orgChart1"/>
    <dgm:cxn modelId="{CCAB67BC-8386-4177-8F42-7D2D9A86C2A8}" type="presParOf" srcId="{206F30BE-983D-4B9F-9276-B18269D3398E}" destId="{C2D6A6A2-0E29-4DEE-AA15-01D3100B9BA1}" srcOrd="1" destOrd="0" presId="urn:microsoft.com/office/officeart/2005/8/layout/orgChart1"/>
    <dgm:cxn modelId="{B111A29D-216A-46C1-8555-712BE924886E}" type="presParOf" srcId="{C2D6A6A2-0E29-4DEE-AA15-01D3100B9BA1}" destId="{0F7897F3-C79D-42CD-9666-AE0E98781EB0}" srcOrd="0" destOrd="0" presId="urn:microsoft.com/office/officeart/2005/8/layout/orgChart1"/>
    <dgm:cxn modelId="{D68E2F4D-A353-4499-B30B-924921B82E47}" type="presParOf" srcId="{C2D6A6A2-0E29-4DEE-AA15-01D3100B9BA1}" destId="{C483FF33-A0A3-4495-9188-E1171E646F91}" srcOrd="1" destOrd="0" presId="urn:microsoft.com/office/officeart/2005/8/layout/orgChart1"/>
    <dgm:cxn modelId="{EF1AA819-755D-47AE-83F3-2D48D254BDAE}" type="presParOf" srcId="{C483FF33-A0A3-4495-9188-E1171E646F91}" destId="{C915217D-9D1A-4AF9-8B1C-A2A102124B4C}" srcOrd="0" destOrd="0" presId="urn:microsoft.com/office/officeart/2005/8/layout/orgChart1"/>
    <dgm:cxn modelId="{F425BE15-E3F6-4931-A042-F080EFB6B755}" type="presParOf" srcId="{C915217D-9D1A-4AF9-8B1C-A2A102124B4C}" destId="{9B9B0331-4E30-4406-B6B6-589DDFD655F4}" srcOrd="0" destOrd="0" presId="urn:microsoft.com/office/officeart/2005/8/layout/orgChart1"/>
    <dgm:cxn modelId="{158DCC4B-82B9-488A-984A-9939E3EE81FB}" type="presParOf" srcId="{C915217D-9D1A-4AF9-8B1C-A2A102124B4C}" destId="{7DE7ED65-A0E7-43B5-9707-CCC98B0A7BEE}" srcOrd="1" destOrd="0" presId="urn:microsoft.com/office/officeart/2005/8/layout/orgChart1"/>
    <dgm:cxn modelId="{7BCB83C5-304D-472D-9801-77B02A9021F1}" type="presParOf" srcId="{C483FF33-A0A3-4495-9188-E1171E646F91}" destId="{D5E86CAD-16D9-4C5E-9C25-A5ECB7617475}" srcOrd="1" destOrd="0" presId="urn:microsoft.com/office/officeart/2005/8/layout/orgChart1"/>
    <dgm:cxn modelId="{D728D233-EF36-4BD2-8864-ED4772E58763}" type="presParOf" srcId="{C483FF33-A0A3-4495-9188-E1171E646F91}" destId="{0296548E-9AC3-4188-B411-DEEFE3BB9787}" srcOrd="2" destOrd="0" presId="urn:microsoft.com/office/officeart/2005/8/layout/orgChart1"/>
    <dgm:cxn modelId="{92F15342-4089-4AB5-B631-0592730C751C}" type="presParOf" srcId="{C2D6A6A2-0E29-4DEE-AA15-01D3100B9BA1}" destId="{54F63CAD-9011-427C-A9BD-7B7F427B09D0}" srcOrd="2" destOrd="0" presId="urn:microsoft.com/office/officeart/2005/8/layout/orgChart1"/>
    <dgm:cxn modelId="{861A822A-D134-47CD-BC7C-73E24CBE305F}" type="presParOf" srcId="{C2D6A6A2-0E29-4DEE-AA15-01D3100B9BA1}" destId="{D042E90A-F2A3-43CF-9EFE-469EB0D8AFB5}" srcOrd="3" destOrd="0" presId="urn:microsoft.com/office/officeart/2005/8/layout/orgChart1"/>
    <dgm:cxn modelId="{D3394ACE-C8C3-43BE-9EDB-EDFAF7C51CDD}" type="presParOf" srcId="{D042E90A-F2A3-43CF-9EFE-469EB0D8AFB5}" destId="{F315617E-2134-4A28-816E-9580904DDA6A}" srcOrd="0" destOrd="0" presId="urn:microsoft.com/office/officeart/2005/8/layout/orgChart1"/>
    <dgm:cxn modelId="{A35C5953-2ED2-463F-B721-7585F8A7F03A}" type="presParOf" srcId="{F315617E-2134-4A28-816E-9580904DDA6A}" destId="{CF72F618-3C0A-4104-8E16-D2E400EF5CD2}" srcOrd="0" destOrd="0" presId="urn:microsoft.com/office/officeart/2005/8/layout/orgChart1"/>
    <dgm:cxn modelId="{5ADF99D7-E40A-4339-B894-2A01F592179B}" type="presParOf" srcId="{F315617E-2134-4A28-816E-9580904DDA6A}" destId="{561326E5-9A01-4B84-A41B-54C9FC29C3D8}" srcOrd="1" destOrd="0" presId="urn:microsoft.com/office/officeart/2005/8/layout/orgChart1"/>
    <dgm:cxn modelId="{5FD8703B-1C9C-4F34-B662-874C728A71E9}" type="presParOf" srcId="{D042E90A-F2A3-43CF-9EFE-469EB0D8AFB5}" destId="{C93368B1-7ACC-41C3-A386-18202915A424}" srcOrd="1" destOrd="0" presId="urn:microsoft.com/office/officeart/2005/8/layout/orgChart1"/>
    <dgm:cxn modelId="{1DF1ED00-3198-426F-BF75-8D42817CA6D7}" type="presParOf" srcId="{D042E90A-F2A3-43CF-9EFE-469EB0D8AFB5}" destId="{21E4CDBD-15A4-49E5-A0A7-D40A7E995FD1}" srcOrd="2" destOrd="0" presId="urn:microsoft.com/office/officeart/2005/8/layout/orgChart1"/>
    <dgm:cxn modelId="{606ECC51-D407-44E0-8416-B35A5E9789F7}" type="presParOf" srcId="{C2D6A6A2-0E29-4DEE-AA15-01D3100B9BA1}" destId="{5C4C0380-8706-4638-B3FE-C3E6E5A1CD36}" srcOrd="4" destOrd="0" presId="urn:microsoft.com/office/officeart/2005/8/layout/orgChart1"/>
    <dgm:cxn modelId="{73517182-33D8-4902-A565-55C7A8D63A47}" type="presParOf" srcId="{C2D6A6A2-0E29-4DEE-AA15-01D3100B9BA1}" destId="{0E0190DE-0CF0-4626-82D9-6879D1ECE74B}" srcOrd="5" destOrd="0" presId="urn:microsoft.com/office/officeart/2005/8/layout/orgChart1"/>
    <dgm:cxn modelId="{5F1A2994-24B8-4FC1-ABD5-0ABB4AEF8164}" type="presParOf" srcId="{0E0190DE-0CF0-4626-82D9-6879D1ECE74B}" destId="{AA18AD14-E9CD-43BB-83AF-36035FF10241}" srcOrd="0" destOrd="0" presId="urn:microsoft.com/office/officeart/2005/8/layout/orgChart1"/>
    <dgm:cxn modelId="{6DE91841-AFBC-4284-A97B-B8B751CAE4FD}" type="presParOf" srcId="{AA18AD14-E9CD-43BB-83AF-36035FF10241}" destId="{43F2CD5B-5D01-4F13-853C-84BEE9D7AEE6}" srcOrd="0" destOrd="0" presId="urn:microsoft.com/office/officeart/2005/8/layout/orgChart1"/>
    <dgm:cxn modelId="{97D23EF1-5708-4FFF-9649-0A3AE05CEE24}" type="presParOf" srcId="{AA18AD14-E9CD-43BB-83AF-36035FF10241}" destId="{D1EB1ECB-FE92-4B12-9DF2-5C4814208552}" srcOrd="1" destOrd="0" presId="urn:microsoft.com/office/officeart/2005/8/layout/orgChart1"/>
    <dgm:cxn modelId="{00BE071A-9787-4CAB-BF07-D787A0E91D34}" type="presParOf" srcId="{0E0190DE-0CF0-4626-82D9-6879D1ECE74B}" destId="{816976CC-7CB6-4200-BAEA-C5237F6157C6}" srcOrd="1" destOrd="0" presId="urn:microsoft.com/office/officeart/2005/8/layout/orgChart1"/>
    <dgm:cxn modelId="{3CDBFBB7-0675-4A2F-A883-22DDA9ACB8BE}" type="presParOf" srcId="{0E0190DE-0CF0-4626-82D9-6879D1ECE74B}" destId="{3E92A06B-12AE-4514-9D36-5CD0A8B4744A}" srcOrd="2" destOrd="0" presId="urn:microsoft.com/office/officeart/2005/8/layout/orgChart1"/>
    <dgm:cxn modelId="{55CD665D-E53E-4BCB-82C6-972400174AF3}" type="presParOf" srcId="{206F30BE-983D-4B9F-9276-B18269D3398E}" destId="{A621AC70-9B5C-4C3C-9A4C-6DA870767707}" srcOrd="2" destOrd="0" presId="urn:microsoft.com/office/officeart/2005/8/layout/orgChar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88950"/>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sz="quarter" idx="1"/>
          </p:nvPr>
        </p:nvSpPr>
        <p:spPr>
          <a:xfrm>
            <a:off x="3763963" y="0"/>
            <a:ext cx="2879725" cy="488950"/>
          </a:xfrm>
          <a:prstGeom prst="rect">
            <a:avLst/>
          </a:prstGeom>
        </p:spPr>
        <p:txBody>
          <a:bodyPr vert="horz" lIns="91440" tIns="45720" rIns="91440" bIns="45720" rtlCol="0"/>
          <a:lstStyle>
            <a:lvl1pPr algn="r">
              <a:defRPr sz="1200" smtClean="0"/>
            </a:lvl1pPr>
          </a:lstStyle>
          <a:p>
            <a:pPr>
              <a:defRPr/>
            </a:pPr>
            <a:fld id="{4106D49D-2D52-4A33-A9C4-3FF9992EE8F7}" type="datetimeFigureOut">
              <a:rPr lang="en-US"/>
              <a:pPr>
                <a:defRPr/>
              </a:pPr>
              <a:t>6/22/2009</a:t>
            </a:fld>
            <a:endParaRPr lang="en-NZ"/>
          </a:p>
        </p:txBody>
      </p:sp>
      <p:sp>
        <p:nvSpPr>
          <p:cNvPr id="4" name="Footer Placeholder 3"/>
          <p:cNvSpPr>
            <a:spLocks noGrp="1"/>
          </p:cNvSpPr>
          <p:nvPr>
            <p:ph type="ftr" sz="quarter" idx="2"/>
          </p:nvPr>
        </p:nvSpPr>
        <p:spPr>
          <a:xfrm>
            <a:off x="0" y="9286875"/>
            <a:ext cx="2879725" cy="488950"/>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p:cNvSpPr>
            <a:spLocks noGrp="1"/>
          </p:cNvSpPr>
          <p:nvPr>
            <p:ph type="sldNum" sz="quarter" idx="3"/>
          </p:nvPr>
        </p:nvSpPr>
        <p:spPr>
          <a:xfrm>
            <a:off x="3763963" y="9286875"/>
            <a:ext cx="2879725" cy="488950"/>
          </a:xfrm>
          <a:prstGeom prst="rect">
            <a:avLst/>
          </a:prstGeom>
        </p:spPr>
        <p:txBody>
          <a:bodyPr vert="horz" lIns="91440" tIns="45720" rIns="91440" bIns="45720" rtlCol="0" anchor="b"/>
          <a:lstStyle>
            <a:lvl1pPr algn="r">
              <a:defRPr sz="1200" smtClean="0"/>
            </a:lvl1pPr>
          </a:lstStyle>
          <a:p>
            <a:pPr>
              <a:defRPr/>
            </a:pPr>
            <a:fld id="{2A1C0095-AEBC-42F9-94D0-88F7E7E445C2}" type="slidenum">
              <a:rPr lang="en-NZ"/>
              <a:pPr>
                <a:defRPr/>
              </a:pPr>
              <a:t>‹#›</a:t>
            </a:fld>
            <a:endParaRPr lang="en-N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NZ"/>
          </a:p>
        </p:txBody>
      </p:sp>
      <p:sp>
        <p:nvSpPr>
          <p:cNvPr id="13315" name="Rectangle 3"/>
          <p:cNvSpPr>
            <a:spLocks noGrp="1" noChangeArrowheads="1"/>
          </p:cNvSpPr>
          <p:nvPr>
            <p:ph type="dt" idx="1"/>
          </p:nvPr>
        </p:nvSpPr>
        <p:spPr bwMode="auto">
          <a:xfrm>
            <a:off x="3763963" y="0"/>
            <a:ext cx="2879725"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NZ"/>
          </a:p>
        </p:txBody>
      </p:sp>
      <p:sp>
        <p:nvSpPr>
          <p:cNvPr id="14340" name="Rectangle 4"/>
          <p:cNvSpPr>
            <a:spLocks noGrp="1" noRot="1" noChangeAspect="1"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65163" y="4645025"/>
            <a:ext cx="5314950" cy="439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p>
        </p:txBody>
      </p:sp>
      <p:sp>
        <p:nvSpPr>
          <p:cNvPr id="13318" name="Rectangle 6"/>
          <p:cNvSpPr>
            <a:spLocks noGrp="1" noChangeArrowheads="1"/>
          </p:cNvSpPr>
          <p:nvPr>
            <p:ph type="ftr" sz="quarter" idx="4"/>
          </p:nvPr>
        </p:nvSpPr>
        <p:spPr bwMode="auto">
          <a:xfrm>
            <a:off x="0" y="9286875"/>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NZ"/>
          </a:p>
        </p:txBody>
      </p:sp>
      <p:sp>
        <p:nvSpPr>
          <p:cNvPr id="13319" name="Rectangle 7"/>
          <p:cNvSpPr>
            <a:spLocks noGrp="1" noChangeArrowheads="1"/>
          </p:cNvSpPr>
          <p:nvPr>
            <p:ph type="sldNum" sz="quarter" idx="5"/>
          </p:nvPr>
        </p:nvSpPr>
        <p:spPr bwMode="auto">
          <a:xfrm>
            <a:off x="3763963" y="9286875"/>
            <a:ext cx="2879725"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7F8139-6FC3-4118-BFAE-3E7A6189D694}"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DF768E1A-718A-4E16-9A51-8BEAEFAD1F56}" type="slidenum">
              <a:rPr lang="en-NZ" smtClean="0"/>
              <a:pPr/>
              <a:t>4</a:t>
            </a:fld>
            <a:endParaRPr lang="en-NZ"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4BA263E4-1DD7-449F-9EF7-23D9F7A45E99}"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2D5CF0D1-FEEB-434D-AE34-FCC1F423A38B}"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046F531A-5B45-4C58-94CD-6EC639B9CCCD}" type="slidenum">
              <a:rPr lang="en-NZ"/>
              <a:pPr>
                <a:defRPr/>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83C86BBD-EBDB-458C-AA84-B125337040F1}"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AB220155-67C7-4E74-BBB4-69A5C93B3849}"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NZ"/>
          </a:p>
        </p:txBody>
      </p:sp>
      <p:sp>
        <p:nvSpPr>
          <p:cNvPr id="5" name="Rectangle 5"/>
          <p:cNvSpPr>
            <a:spLocks noGrp="1" noChangeArrowheads="1"/>
          </p:cNvSpPr>
          <p:nvPr>
            <p:ph type="ftr" sz="quarter" idx="11"/>
          </p:nvPr>
        </p:nvSpPr>
        <p:spPr>
          <a:ln/>
        </p:spPr>
        <p:txBody>
          <a:bodyPr/>
          <a:lstStyle>
            <a:lvl1pPr>
              <a:defRPr/>
            </a:lvl1pPr>
          </a:lstStyle>
          <a:p>
            <a:pPr>
              <a:defRPr/>
            </a:pPr>
            <a:endParaRPr lang="en-NZ"/>
          </a:p>
        </p:txBody>
      </p:sp>
      <p:sp>
        <p:nvSpPr>
          <p:cNvPr id="6" name="Rectangle 6"/>
          <p:cNvSpPr>
            <a:spLocks noGrp="1" noChangeArrowheads="1"/>
          </p:cNvSpPr>
          <p:nvPr>
            <p:ph type="sldNum" sz="quarter" idx="12"/>
          </p:nvPr>
        </p:nvSpPr>
        <p:spPr>
          <a:ln/>
        </p:spPr>
        <p:txBody>
          <a:bodyPr/>
          <a:lstStyle>
            <a:lvl1pPr>
              <a:defRPr/>
            </a:lvl1pPr>
          </a:lstStyle>
          <a:p>
            <a:pPr>
              <a:defRPr/>
            </a:pPr>
            <a:fld id="{9B012D58-CB99-4AFC-B24E-9051CA3A0082}"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98C4806F-BE01-414C-A421-FEB0A7D2D46E}"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NZ"/>
          </a:p>
        </p:txBody>
      </p:sp>
      <p:sp>
        <p:nvSpPr>
          <p:cNvPr id="8" name="Rectangle 5"/>
          <p:cNvSpPr>
            <a:spLocks noGrp="1" noChangeArrowheads="1"/>
          </p:cNvSpPr>
          <p:nvPr>
            <p:ph type="ftr" sz="quarter" idx="11"/>
          </p:nvPr>
        </p:nvSpPr>
        <p:spPr>
          <a:ln/>
        </p:spPr>
        <p:txBody>
          <a:bodyPr/>
          <a:lstStyle>
            <a:lvl1pPr>
              <a:defRPr/>
            </a:lvl1pPr>
          </a:lstStyle>
          <a:p>
            <a:pPr>
              <a:defRPr/>
            </a:pPr>
            <a:endParaRPr lang="en-NZ"/>
          </a:p>
        </p:txBody>
      </p:sp>
      <p:sp>
        <p:nvSpPr>
          <p:cNvPr id="9" name="Rectangle 6"/>
          <p:cNvSpPr>
            <a:spLocks noGrp="1" noChangeArrowheads="1"/>
          </p:cNvSpPr>
          <p:nvPr>
            <p:ph type="sldNum" sz="quarter" idx="12"/>
          </p:nvPr>
        </p:nvSpPr>
        <p:spPr>
          <a:ln/>
        </p:spPr>
        <p:txBody>
          <a:bodyPr/>
          <a:lstStyle>
            <a:lvl1pPr>
              <a:defRPr/>
            </a:lvl1pPr>
          </a:lstStyle>
          <a:p>
            <a:pPr>
              <a:defRPr/>
            </a:pPr>
            <a:fld id="{95A2104B-4881-473D-B130-9FFD2C5BED3D}"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NZ"/>
          </a:p>
        </p:txBody>
      </p:sp>
      <p:sp>
        <p:nvSpPr>
          <p:cNvPr id="4" name="Rectangle 5"/>
          <p:cNvSpPr>
            <a:spLocks noGrp="1" noChangeArrowheads="1"/>
          </p:cNvSpPr>
          <p:nvPr>
            <p:ph type="ftr" sz="quarter" idx="11"/>
          </p:nvPr>
        </p:nvSpPr>
        <p:spPr>
          <a:ln/>
        </p:spPr>
        <p:txBody>
          <a:bodyPr/>
          <a:lstStyle>
            <a:lvl1pPr>
              <a:defRPr/>
            </a:lvl1pPr>
          </a:lstStyle>
          <a:p>
            <a:pPr>
              <a:defRPr/>
            </a:pPr>
            <a:endParaRPr lang="en-NZ"/>
          </a:p>
        </p:txBody>
      </p:sp>
      <p:sp>
        <p:nvSpPr>
          <p:cNvPr id="5" name="Rectangle 6"/>
          <p:cNvSpPr>
            <a:spLocks noGrp="1" noChangeArrowheads="1"/>
          </p:cNvSpPr>
          <p:nvPr>
            <p:ph type="sldNum" sz="quarter" idx="12"/>
          </p:nvPr>
        </p:nvSpPr>
        <p:spPr>
          <a:ln/>
        </p:spPr>
        <p:txBody>
          <a:bodyPr/>
          <a:lstStyle>
            <a:lvl1pPr>
              <a:defRPr/>
            </a:lvl1pPr>
          </a:lstStyle>
          <a:p>
            <a:pPr>
              <a:defRPr/>
            </a:pPr>
            <a:fld id="{2921653F-F689-48BA-9A4F-78532EAA3C2E}"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NZ"/>
          </a:p>
        </p:txBody>
      </p:sp>
      <p:sp>
        <p:nvSpPr>
          <p:cNvPr id="3" name="Rectangle 5"/>
          <p:cNvSpPr>
            <a:spLocks noGrp="1" noChangeArrowheads="1"/>
          </p:cNvSpPr>
          <p:nvPr>
            <p:ph type="ftr" sz="quarter" idx="11"/>
          </p:nvPr>
        </p:nvSpPr>
        <p:spPr>
          <a:ln/>
        </p:spPr>
        <p:txBody>
          <a:bodyPr/>
          <a:lstStyle>
            <a:lvl1pPr>
              <a:defRPr/>
            </a:lvl1pPr>
          </a:lstStyle>
          <a:p>
            <a:pPr>
              <a:defRPr/>
            </a:pPr>
            <a:endParaRPr lang="en-NZ"/>
          </a:p>
        </p:txBody>
      </p:sp>
      <p:sp>
        <p:nvSpPr>
          <p:cNvPr id="4" name="Rectangle 6"/>
          <p:cNvSpPr>
            <a:spLocks noGrp="1" noChangeArrowheads="1"/>
          </p:cNvSpPr>
          <p:nvPr>
            <p:ph type="sldNum" sz="quarter" idx="12"/>
          </p:nvPr>
        </p:nvSpPr>
        <p:spPr>
          <a:ln/>
        </p:spPr>
        <p:txBody>
          <a:bodyPr/>
          <a:lstStyle>
            <a:lvl1pPr>
              <a:defRPr/>
            </a:lvl1pPr>
          </a:lstStyle>
          <a:p>
            <a:pPr>
              <a:defRPr/>
            </a:pPr>
            <a:fld id="{A318ACFD-8B17-4706-A28B-6EC915C7F941}"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A7A4A3D0-8347-4190-B28A-FDFD051AAFF0}"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NZ"/>
          </a:p>
        </p:txBody>
      </p:sp>
      <p:sp>
        <p:nvSpPr>
          <p:cNvPr id="6" name="Rectangle 5"/>
          <p:cNvSpPr>
            <a:spLocks noGrp="1" noChangeArrowheads="1"/>
          </p:cNvSpPr>
          <p:nvPr>
            <p:ph type="ftr" sz="quarter" idx="11"/>
          </p:nvPr>
        </p:nvSpPr>
        <p:spPr>
          <a:ln/>
        </p:spPr>
        <p:txBody>
          <a:bodyPr/>
          <a:lstStyle>
            <a:lvl1pPr>
              <a:defRPr/>
            </a:lvl1pPr>
          </a:lstStyle>
          <a:p>
            <a:pPr>
              <a:defRPr/>
            </a:pPr>
            <a:endParaRPr lang="en-NZ"/>
          </a:p>
        </p:txBody>
      </p:sp>
      <p:sp>
        <p:nvSpPr>
          <p:cNvPr id="7" name="Rectangle 6"/>
          <p:cNvSpPr>
            <a:spLocks noGrp="1" noChangeArrowheads="1"/>
          </p:cNvSpPr>
          <p:nvPr>
            <p:ph type="sldNum" sz="quarter" idx="12"/>
          </p:nvPr>
        </p:nvSpPr>
        <p:spPr>
          <a:ln/>
        </p:spPr>
        <p:txBody>
          <a:bodyPr/>
          <a:lstStyle>
            <a:lvl1pPr>
              <a:defRPr/>
            </a:lvl1pPr>
          </a:lstStyle>
          <a:p>
            <a:pPr>
              <a:defRPr/>
            </a:pPr>
            <a:fld id="{5341AD84-750E-4DB7-B9F2-07EB5CE8AE7D}"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NZ"/>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lvl1pPr>
          </a:lstStyle>
          <a:p>
            <a:pPr>
              <a:defRPr/>
            </a:pPr>
            <a:fld id="{7EEDE0FE-08DD-4DCF-8270-8CD9A24210D4}" type="slidenum">
              <a:rPr lang="en-NZ"/>
              <a:pPr>
                <a:defRPr/>
              </a:pPr>
              <a:t>‹#›</a:t>
            </a:fld>
            <a:endParaRPr lang="en-NZ"/>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rres.net/papers/Jefferies_A_Brief_History_And_Development_Of.pdf" TargetMode="External"/><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a:noFill/>
        </p:spPr>
        <p:txBody>
          <a:bodyPr/>
          <a:lstStyle/>
          <a:p>
            <a:fld id="{F92188D5-9195-44C3-B2DC-8D50F5B5CE2E}" type="slidenum">
              <a:rPr lang="en-NZ" smtClean="0"/>
              <a:pPr/>
              <a:t>1</a:t>
            </a:fld>
            <a:endParaRPr lang="en-NZ" smtClean="0"/>
          </a:p>
        </p:txBody>
      </p:sp>
      <p:sp>
        <p:nvSpPr>
          <p:cNvPr id="16386" name="Rectangle 2"/>
          <p:cNvSpPr>
            <a:spLocks noGrp="1" noChangeArrowheads="1"/>
          </p:cNvSpPr>
          <p:nvPr>
            <p:ph type="ctrTitle"/>
          </p:nvPr>
        </p:nvSpPr>
        <p:spPr>
          <a:xfrm>
            <a:off x="214313" y="142875"/>
            <a:ext cx="8929687" cy="1214438"/>
          </a:xfrm>
        </p:spPr>
        <p:txBody>
          <a:bodyPr/>
          <a:lstStyle/>
          <a:p>
            <a:pPr eaLnBrk="1" hangingPunct="1">
              <a:lnSpc>
                <a:spcPct val="110000"/>
              </a:lnSpc>
            </a:pPr>
            <a:r>
              <a:rPr lang="en-NZ" sz="4000" smtClean="0"/>
              <a:t>A GENERIC PROPERTY INTEREST INVESTMENT VALUATION MODEL</a:t>
            </a:r>
          </a:p>
        </p:txBody>
      </p:sp>
      <p:sp>
        <p:nvSpPr>
          <p:cNvPr id="16387" name="Rectangle 3"/>
          <p:cNvSpPr>
            <a:spLocks noGrp="1" noChangeArrowheads="1"/>
          </p:cNvSpPr>
          <p:nvPr>
            <p:ph type="subTitle" idx="1"/>
          </p:nvPr>
        </p:nvSpPr>
        <p:spPr>
          <a:xfrm>
            <a:off x="500063" y="1428750"/>
            <a:ext cx="8286750" cy="1285875"/>
          </a:xfrm>
        </p:spPr>
        <p:txBody>
          <a:bodyPr/>
          <a:lstStyle/>
          <a:p>
            <a:pPr eaLnBrk="1" hangingPunct="1">
              <a:lnSpc>
                <a:spcPct val="80000"/>
              </a:lnSpc>
            </a:pPr>
            <a:r>
              <a:rPr lang="en-NZ" smtClean="0"/>
              <a:t>With particular applications to properties subject to leases (leased fee), leaseholds </a:t>
            </a:r>
            <a:br>
              <a:rPr lang="en-NZ" smtClean="0"/>
            </a:br>
            <a:r>
              <a:rPr lang="en-NZ" smtClean="0"/>
              <a:t>– occupational &amp; ground leased interests.</a:t>
            </a:r>
            <a:endParaRPr lang="en-AU" smtClean="0"/>
          </a:p>
        </p:txBody>
      </p:sp>
      <p:sp>
        <p:nvSpPr>
          <p:cNvPr id="16388" name="Rectangle 4"/>
          <p:cNvSpPr>
            <a:spLocks noChangeArrowheads="1"/>
          </p:cNvSpPr>
          <p:nvPr/>
        </p:nvSpPr>
        <p:spPr bwMode="auto">
          <a:xfrm>
            <a:off x="428625" y="2762250"/>
            <a:ext cx="8501063" cy="4016375"/>
          </a:xfrm>
          <a:prstGeom prst="rect">
            <a:avLst/>
          </a:prstGeom>
          <a:noFill/>
          <a:ln w="9525">
            <a:noFill/>
            <a:miter lim="800000"/>
            <a:headEnd/>
            <a:tailEnd/>
          </a:ln>
        </p:spPr>
        <p:txBody>
          <a:bodyPr anchor="ctr">
            <a:spAutoFit/>
          </a:bodyPr>
          <a:lstStyle/>
          <a:p>
            <a:pPr algn="ctr"/>
            <a:r>
              <a:rPr lang="en-NZ" sz="3200" b="1">
                <a:solidFill>
                  <a:srgbClr val="FFC000"/>
                </a:solidFill>
                <a:ea typeface="Times New Roman" pitchFamily="18" charset="0"/>
                <a:cs typeface="Arial" charset="0"/>
              </a:rPr>
              <a:t>A Doctoral Session Research Proposal</a:t>
            </a:r>
            <a:endParaRPr lang="en-GB" sz="3200">
              <a:solidFill>
                <a:srgbClr val="FFC000"/>
              </a:solidFill>
              <a:ea typeface="Times New Roman" pitchFamily="18" charset="0"/>
              <a:cs typeface="Arial" charset="0"/>
            </a:endParaRPr>
          </a:p>
          <a:p>
            <a:pPr algn="ctr" eaLnBrk="0" hangingPunct="0"/>
            <a:r>
              <a:rPr lang="en-NZ" sz="3200">
                <a:solidFill>
                  <a:srgbClr val="FFC000"/>
                </a:solidFill>
                <a:ea typeface="Times New Roman" pitchFamily="18" charset="0"/>
                <a:cs typeface="Arial" charset="0"/>
              </a:rPr>
              <a:t>Prepared for presentation at the</a:t>
            </a:r>
            <a:endParaRPr lang="en-GB" sz="3200">
              <a:solidFill>
                <a:srgbClr val="FFC000"/>
              </a:solidFill>
              <a:ea typeface="Times New Roman" pitchFamily="18" charset="0"/>
              <a:cs typeface="Arial" charset="0"/>
            </a:endParaRPr>
          </a:p>
          <a:p>
            <a:pPr algn="ctr" eaLnBrk="0" hangingPunct="0"/>
            <a:r>
              <a:rPr lang="en-NZ" sz="3200">
                <a:solidFill>
                  <a:srgbClr val="FFC000"/>
                </a:solidFill>
                <a:ea typeface="Times New Roman" pitchFamily="18" charset="0"/>
                <a:cs typeface="Arial" charset="0"/>
              </a:rPr>
              <a:t>European Real Estate Society Conference, Stockholm, Sweden,</a:t>
            </a:r>
            <a:endParaRPr lang="en-GB" sz="3200">
              <a:solidFill>
                <a:srgbClr val="FFC000"/>
              </a:solidFill>
              <a:ea typeface="Times New Roman" pitchFamily="18" charset="0"/>
              <a:cs typeface="Arial" charset="0"/>
            </a:endParaRPr>
          </a:p>
          <a:p>
            <a:pPr algn="ctr" eaLnBrk="0" hangingPunct="0"/>
            <a:r>
              <a:rPr lang="en-NZ" sz="3200">
                <a:solidFill>
                  <a:srgbClr val="FFC000"/>
                </a:solidFill>
                <a:ea typeface="Times New Roman" pitchFamily="18" charset="0"/>
                <a:cs typeface="Arial" charset="0"/>
              </a:rPr>
              <a:t>24 June 2009</a:t>
            </a:r>
            <a:endParaRPr lang="en-GB" sz="3200">
              <a:solidFill>
                <a:srgbClr val="FFC000"/>
              </a:solidFill>
              <a:ea typeface="Times New Roman" pitchFamily="18" charset="0"/>
              <a:cs typeface="Arial" charset="0"/>
            </a:endParaRPr>
          </a:p>
          <a:p>
            <a:pPr algn="ctr" eaLnBrk="0" hangingPunct="0"/>
            <a:r>
              <a:rPr lang="en-NZ" sz="2400" b="1">
                <a:solidFill>
                  <a:srgbClr val="FFC000"/>
                </a:solidFill>
                <a:ea typeface="Times New Roman" pitchFamily="18" charset="0"/>
                <a:cs typeface="Arial" charset="0"/>
              </a:rPr>
              <a:t>Rodney L Jefferies</a:t>
            </a:r>
          </a:p>
          <a:p>
            <a:pPr algn="ctr" eaLnBrk="0" hangingPunct="0"/>
            <a:endParaRPr lang="en-NZ" sz="1100">
              <a:solidFill>
                <a:srgbClr val="FFC000"/>
              </a:solidFill>
              <a:ea typeface="Times New Roman" pitchFamily="18" charset="0"/>
              <a:cs typeface="Arial" charset="0"/>
            </a:endParaRPr>
          </a:p>
          <a:p>
            <a:pPr algn="ctr" eaLnBrk="0" hangingPunct="0"/>
            <a:r>
              <a:rPr lang="en-NZ" sz="2000">
                <a:solidFill>
                  <a:srgbClr val="FFC000"/>
                </a:solidFill>
                <a:ea typeface="Times New Roman" pitchFamily="18" charset="0"/>
                <a:cs typeface="Arial" charset="0"/>
              </a:rPr>
              <a:t>Agricultural Management and Property Studies Department, </a:t>
            </a:r>
          </a:p>
          <a:p>
            <a:pPr algn="ctr" eaLnBrk="0" hangingPunct="0"/>
            <a:r>
              <a:rPr lang="en-NZ" sz="2000">
                <a:solidFill>
                  <a:srgbClr val="FFC000"/>
                </a:solidFill>
                <a:ea typeface="Times New Roman" pitchFamily="18" charset="0"/>
                <a:cs typeface="Arial" charset="0"/>
              </a:rPr>
              <a:t>Commerce Faculty,  Lincoln University, Canterbury, New Zealand</a:t>
            </a:r>
            <a:br>
              <a:rPr lang="en-NZ" sz="2000">
                <a:solidFill>
                  <a:srgbClr val="FFC000"/>
                </a:solidFill>
                <a:ea typeface="Times New Roman" pitchFamily="18" charset="0"/>
                <a:cs typeface="Arial" charset="0"/>
              </a:rPr>
            </a:br>
            <a:r>
              <a:rPr lang="en-NZ">
                <a:ea typeface="Times New Roman" pitchFamily="18" charset="0"/>
                <a:cs typeface="Arial" charset="0"/>
              </a:rPr>
              <a:t>P.O. Box 84, Lincoln University, Lincoln 7647, New Zealand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2"/>
          </p:nvPr>
        </p:nvSpPr>
        <p:spPr>
          <a:noFill/>
        </p:spPr>
        <p:txBody>
          <a:bodyPr/>
          <a:lstStyle/>
          <a:p>
            <a:fld id="{AC25ED99-1F3C-4594-8904-8E8FDCE15EB3}" type="slidenum">
              <a:rPr lang="en-NZ" smtClean="0"/>
              <a:pPr/>
              <a:t>10</a:t>
            </a:fld>
            <a:endParaRPr lang="en-NZ" smtClean="0"/>
          </a:p>
        </p:txBody>
      </p:sp>
      <p:pic>
        <p:nvPicPr>
          <p:cNvPr id="23556" name="Picture 4" descr="CircularSlideRule"/>
          <p:cNvPicPr>
            <a:picLocks noChangeAspect="1" noChangeArrowheads="1"/>
          </p:cNvPicPr>
          <p:nvPr/>
        </p:nvPicPr>
        <p:blipFill>
          <a:blip r:embed="rId2"/>
          <a:srcRect/>
          <a:stretch>
            <a:fillRect/>
          </a:stretch>
        </p:blipFill>
        <p:spPr bwMode="auto">
          <a:xfrm>
            <a:off x="287338" y="1089025"/>
            <a:ext cx="4105275" cy="3911600"/>
          </a:xfrm>
          <a:prstGeom prst="rect">
            <a:avLst/>
          </a:prstGeom>
          <a:noFill/>
          <a:ln w="28575">
            <a:solidFill>
              <a:schemeClr val="tx1"/>
            </a:solidFill>
            <a:miter lim="800000"/>
            <a:headEnd/>
            <a:tailEnd/>
          </a:ln>
        </p:spPr>
      </p:pic>
      <p:sp>
        <p:nvSpPr>
          <p:cNvPr id="23557" name="Text Box 5"/>
          <p:cNvSpPr txBox="1">
            <a:spLocks noChangeArrowheads="1"/>
          </p:cNvSpPr>
          <p:nvPr/>
        </p:nvSpPr>
        <p:spPr bwMode="auto">
          <a:xfrm>
            <a:off x="500063" y="5286375"/>
            <a:ext cx="3622675" cy="366713"/>
          </a:xfrm>
          <a:prstGeom prst="rect">
            <a:avLst/>
          </a:prstGeom>
          <a:noFill/>
          <a:ln w="9525">
            <a:noFill/>
            <a:miter lim="800000"/>
            <a:headEnd/>
            <a:tailEnd/>
          </a:ln>
        </p:spPr>
        <p:txBody>
          <a:bodyPr wrap="none">
            <a:spAutoFit/>
          </a:bodyPr>
          <a:lstStyle/>
          <a:p>
            <a:r>
              <a:rPr lang="en-US"/>
              <a:t>Author's slide rule from the 1960's</a:t>
            </a:r>
          </a:p>
        </p:txBody>
      </p:sp>
      <p:sp>
        <p:nvSpPr>
          <p:cNvPr id="26628" name="Rectangle 9"/>
          <p:cNvSpPr>
            <a:spLocks noChangeArrowheads="1"/>
          </p:cNvSpPr>
          <p:nvPr/>
        </p:nvSpPr>
        <p:spPr bwMode="auto">
          <a:xfrm>
            <a:off x="468313" y="188913"/>
            <a:ext cx="8229600" cy="561975"/>
          </a:xfrm>
          <a:prstGeom prst="rect">
            <a:avLst/>
          </a:prstGeom>
          <a:noFill/>
          <a:ln w="9525">
            <a:noFill/>
            <a:miter lim="800000"/>
            <a:headEnd/>
            <a:tailEnd/>
          </a:ln>
        </p:spPr>
        <p:txBody>
          <a:bodyPr anchor="ctr"/>
          <a:lstStyle/>
          <a:p>
            <a:pPr algn="ctr"/>
            <a:r>
              <a:rPr lang="en-NZ" sz="3600">
                <a:solidFill>
                  <a:schemeClr val="tx2"/>
                </a:solidFill>
              </a:rPr>
              <a:t>Influence of technology on progress</a:t>
            </a:r>
          </a:p>
        </p:txBody>
      </p:sp>
      <p:sp>
        <p:nvSpPr>
          <p:cNvPr id="10" name="Text Box 5"/>
          <p:cNvSpPr txBox="1">
            <a:spLocks noChangeArrowheads="1"/>
          </p:cNvSpPr>
          <p:nvPr/>
        </p:nvSpPr>
        <p:spPr bwMode="auto">
          <a:xfrm>
            <a:off x="4857750" y="5291138"/>
            <a:ext cx="3857625" cy="923925"/>
          </a:xfrm>
          <a:prstGeom prst="rect">
            <a:avLst/>
          </a:prstGeom>
          <a:noFill/>
          <a:ln w="9525">
            <a:noFill/>
            <a:miter lim="800000"/>
            <a:headEnd/>
            <a:tailEnd/>
          </a:ln>
        </p:spPr>
        <p:txBody>
          <a:bodyPr>
            <a:spAutoFit/>
          </a:bodyPr>
          <a:lstStyle/>
          <a:p>
            <a:pPr algn="ctr">
              <a:spcBef>
                <a:spcPct val="50000"/>
              </a:spcBef>
            </a:pPr>
            <a:r>
              <a:rPr lang="en-NZ"/>
              <a:t>Odhner Mechanical Calculator circa 1935-45 as used by Author in Dunedin in 1964</a:t>
            </a:r>
          </a:p>
        </p:txBody>
      </p:sp>
      <p:pic>
        <p:nvPicPr>
          <p:cNvPr id="11" name="Picture 4" descr="hist-odhner caculator1935-45"/>
          <p:cNvPicPr>
            <a:picLocks noChangeAspect="1" noChangeArrowheads="1"/>
          </p:cNvPicPr>
          <p:nvPr/>
        </p:nvPicPr>
        <p:blipFill>
          <a:blip r:embed="rId3"/>
          <a:srcRect l="3543" t="5061" r="1531" b="16340"/>
          <a:stretch>
            <a:fillRect/>
          </a:stretch>
        </p:blipFill>
        <p:spPr bwMode="auto">
          <a:xfrm>
            <a:off x="4572000" y="2000250"/>
            <a:ext cx="4429125" cy="3000375"/>
          </a:xfrm>
          <a:prstGeom prst="rect">
            <a:avLst/>
          </a:prstGeom>
          <a:noFill/>
          <a:ln w="28575">
            <a:solidFill>
              <a:schemeClr val="bg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p:spPr>
        <p:txBody>
          <a:bodyPr/>
          <a:lstStyle/>
          <a:p>
            <a:fld id="{390761C8-9327-40CB-AD69-9E08AC6920CD}" type="slidenum">
              <a:rPr lang="en-NZ" smtClean="0"/>
              <a:pPr/>
              <a:t>11</a:t>
            </a:fld>
            <a:endParaRPr lang="en-NZ" smtClean="0"/>
          </a:p>
        </p:txBody>
      </p:sp>
      <p:sp>
        <p:nvSpPr>
          <p:cNvPr id="5123" name="Rectangle 2"/>
          <p:cNvSpPr>
            <a:spLocks noGrp="1" noChangeArrowheads="1"/>
          </p:cNvSpPr>
          <p:nvPr>
            <p:ph type="title"/>
          </p:nvPr>
        </p:nvSpPr>
        <p:spPr>
          <a:xfrm>
            <a:off x="285750" y="274638"/>
            <a:ext cx="8572500" cy="1143000"/>
          </a:xfrm>
        </p:spPr>
        <p:txBody>
          <a:bodyPr/>
          <a:lstStyle/>
          <a:p>
            <a:pPr eaLnBrk="1" hangingPunct="1">
              <a:defRPr/>
            </a:pPr>
            <a:r>
              <a:rPr lang="en-NZ" sz="3600" dirty="0" smtClean="0">
                <a:latin typeface="+mn-lt"/>
              </a:rPr>
              <a:t>What is … a ‘</a:t>
            </a:r>
            <a:r>
              <a:rPr lang="en-NZ" sz="3600" u="sng" kern="1200" dirty="0" smtClean="0">
                <a:solidFill>
                  <a:schemeClr val="tx1"/>
                </a:solidFill>
                <a:effectLst>
                  <a:outerShdw blurRad="38100" dist="38100" dir="2700000" algn="tl">
                    <a:srgbClr val="000000"/>
                  </a:outerShdw>
                </a:effectLst>
                <a:latin typeface="+mn-lt"/>
                <a:ea typeface="+mn-ea"/>
                <a:cs typeface="+mn-cs"/>
                <a:hlinkMouseOver r:id="" action="ppaction://noaction">
                  <a:snd r:embed="rId2" name="suction.wav"/>
                </a:hlinkMouseOver>
              </a:rPr>
              <a:t>real value</a:t>
            </a:r>
            <a:r>
              <a:rPr lang="en-NZ" sz="3600" dirty="0" smtClean="0">
                <a:latin typeface="+mn-lt"/>
              </a:rPr>
              <a:t>’</a:t>
            </a:r>
            <a:br>
              <a:rPr lang="en-NZ" sz="3600" dirty="0" smtClean="0">
                <a:latin typeface="+mn-lt"/>
              </a:rPr>
            </a:br>
            <a:r>
              <a:rPr lang="en-NZ" sz="3600" dirty="0" smtClean="0">
                <a:latin typeface="+mn-lt"/>
              </a:rPr>
              <a:t> property investment valuation model?</a:t>
            </a:r>
          </a:p>
        </p:txBody>
      </p:sp>
      <p:sp>
        <p:nvSpPr>
          <p:cNvPr id="2" name="Rectangle 3"/>
          <p:cNvSpPr>
            <a:spLocks noGrp="1" noChangeArrowheads="1"/>
          </p:cNvSpPr>
          <p:nvPr>
            <p:ph type="body" idx="1"/>
          </p:nvPr>
        </p:nvSpPr>
        <p:spPr>
          <a:xfrm>
            <a:off x="457200" y="1571625"/>
            <a:ext cx="8362950" cy="5143500"/>
          </a:xfrm>
        </p:spPr>
        <p:txBody>
          <a:bodyPr/>
          <a:lstStyle/>
          <a:p>
            <a:pPr eaLnBrk="1" hangingPunct="1">
              <a:lnSpc>
                <a:spcPct val="90000"/>
              </a:lnSpc>
            </a:pPr>
            <a:r>
              <a:rPr lang="en-NZ" sz="2600" smtClean="0"/>
              <a:t>A ‘real value’ property investment valuation model is built on investment models emerging from conventional valuation theory, philosophies and models developed in the United Kingdom (UK) and United States of America (USA) practices over the 19th and 20th centuries.</a:t>
            </a:r>
            <a:endParaRPr lang="en-AU" sz="2600" smtClean="0"/>
          </a:p>
          <a:p>
            <a:pPr eaLnBrk="1" hangingPunct="1">
              <a:lnSpc>
                <a:spcPct val="90000"/>
              </a:lnSpc>
            </a:pPr>
            <a:r>
              <a:rPr lang="en-NZ" sz="2600" smtClean="0"/>
              <a:t>The author’s generic "real value" model was independently developed in 1996/7, but found to be similar to some UK Models (Wood 1973, Crosby 1985), but of inherent simplicity by comparison, with general application to real property where forecasting future cash flows drive estimating present values.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p:spPr>
        <p:txBody>
          <a:bodyPr/>
          <a:lstStyle/>
          <a:p>
            <a:fld id="{96964331-BADA-4FA4-B9BC-821029673A9D}" type="slidenum">
              <a:rPr lang="en-NZ" smtClean="0"/>
              <a:pPr/>
              <a:t>12</a:t>
            </a:fld>
            <a:endParaRPr lang="en-NZ" smtClean="0"/>
          </a:p>
        </p:txBody>
      </p:sp>
      <p:sp>
        <p:nvSpPr>
          <p:cNvPr id="12291" name="Rectangle 2"/>
          <p:cNvSpPr>
            <a:spLocks noGrp="1" noChangeArrowheads="1"/>
          </p:cNvSpPr>
          <p:nvPr>
            <p:ph type="title"/>
          </p:nvPr>
        </p:nvSpPr>
        <p:spPr>
          <a:xfrm>
            <a:off x="500063" y="214313"/>
            <a:ext cx="8229600" cy="785812"/>
          </a:xfrm>
        </p:spPr>
        <p:txBody>
          <a:bodyPr/>
          <a:lstStyle/>
          <a:p>
            <a:pPr eaLnBrk="1" hangingPunct="1">
              <a:defRPr/>
            </a:pPr>
            <a:r>
              <a:rPr lang="en-NZ" sz="3600" dirty="0" smtClean="0">
                <a:latin typeface="+mn-lt"/>
              </a:rPr>
              <a:t> The </a:t>
            </a:r>
            <a:r>
              <a:rPr lang="en-NZ" sz="3600" u="sng" kern="1200" dirty="0" smtClean="0">
                <a:solidFill>
                  <a:schemeClr val="tx1"/>
                </a:solidFill>
                <a:effectLst>
                  <a:outerShdw blurRad="38100" dist="38100" dir="2700000" algn="tl">
                    <a:srgbClr val="000000"/>
                  </a:outerShdw>
                </a:effectLst>
                <a:latin typeface="+mn-lt"/>
                <a:ea typeface="+mn-ea"/>
                <a:cs typeface="+mn-cs"/>
                <a:hlinkMouseOver r:id="" action="ppaction://noaction">
                  <a:snd r:embed="rId2" name="suction.wav"/>
                </a:hlinkMouseOver>
              </a:rPr>
              <a:t>real value </a:t>
            </a:r>
            <a:r>
              <a:rPr lang="en-NZ" sz="3600" dirty="0" smtClean="0">
                <a:latin typeface="+mn-lt"/>
              </a:rPr>
              <a:t>model</a:t>
            </a:r>
          </a:p>
        </p:txBody>
      </p:sp>
      <p:sp>
        <p:nvSpPr>
          <p:cNvPr id="15363" name="Rectangle 3"/>
          <p:cNvSpPr>
            <a:spLocks noGrp="1" noChangeArrowheads="1"/>
          </p:cNvSpPr>
          <p:nvPr>
            <p:ph type="body" idx="1"/>
          </p:nvPr>
        </p:nvSpPr>
        <p:spPr>
          <a:xfrm>
            <a:off x="285750" y="1214438"/>
            <a:ext cx="8715375" cy="5286375"/>
          </a:xfrm>
        </p:spPr>
        <p:txBody>
          <a:bodyPr/>
          <a:lstStyle/>
          <a:p>
            <a:pPr eaLnBrk="1" hangingPunct="1">
              <a:spcBef>
                <a:spcPts val="600"/>
              </a:spcBef>
              <a:defRPr/>
            </a:pPr>
            <a:r>
              <a:rPr lang="en-NZ" sz="2600" dirty="0" smtClean="0"/>
              <a:t>The fundamental simplification of a </a:t>
            </a:r>
            <a:r>
              <a:rPr lang="en-NZ" sz="2600" u="sng" kern="1200" dirty="0" smtClean="0">
                <a:effectLst>
                  <a:outerShdw blurRad="38100" dist="38100" dir="2700000" algn="tl">
                    <a:srgbClr val="000000"/>
                  </a:outerShdw>
                </a:effectLst>
                <a:hlinkMouseOver r:id="" action="ppaction://noaction">
                  <a:snd r:embed="rId2" name="suction.wav"/>
                </a:hlinkMouseOver>
              </a:rPr>
              <a:t>real value </a:t>
            </a:r>
            <a:r>
              <a:rPr lang="en-NZ" sz="2600" dirty="0" smtClean="0"/>
              <a:t>concept is − the </a:t>
            </a:r>
            <a:r>
              <a:rPr lang="en-NZ" sz="2600" u="sng" dirty="0" smtClean="0"/>
              <a:t>current market value </a:t>
            </a:r>
            <a:r>
              <a:rPr lang="en-NZ" sz="2600" dirty="0" smtClean="0"/>
              <a:t>of an investment property is the </a:t>
            </a:r>
            <a:r>
              <a:rPr lang="en-NZ" sz="2600" u="sng" kern="1200" dirty="0" smtClean="0">
                <a:effectLst>
                  <a:outerShdw blurRad="38100" dist="38100" dir="2700000" algn="tl">
                    <a:srgbClr val="000000"/>
                  </a:outerShdw>
                </a:effectLst>
                <a:hlinkMouseOver r:id="" action="ppaction://noaction">
                  <a:snd r:embed="rId2" name="suction.wav"/>
                </a:hlinkMouseOver>
              </a:rPr>
              <a:t>real present value </a:t>
            </a:r>
            <a:r>
              <a:rPr lang="en-NZ" sz="2600" dirty="0" smtClean="0"/>
              <a:t>of all future ownership benefits.  </a:t>
            </a:r>
          </a:p>
          <a:p>
            <a:pPr eaLnBrk="1" hangingPunct="1">
              <a:spcBef>
                <a:spcPts val="600"/>
              </a:spcBef>
              <a:defRPr/>
            </a:pPr>
            <a:r>
              <a:rPr lang="en-NZ" sz="2600" dirty="0" smtClean="0"/>
              <a:t>This basic, even trite, axiomatic doctrine is that in </a:t>
            </a:r>
            <a:r>
              <a:rPr lang="en-NZ" sz="2600" u="sng" kern="1200" dirty="0" smtClean="0">
                <a:effectLst>
                  <a:outerShdw blurRad="38100" dist="38100" dir="2700000" algn="tl">
                    <a:srgbClr val="000000"/>
                  </a:outerShdw>
                </a:effectLst>
                <a:hlinkMouseOver r:id="" action="ppaction://noaction">
                  <a:snd r:embed="rId2" name="suction.wav"/>
                </a:hlinkMouseOver>
              </a:rPr>
              <a:t>real terms </a:t>
            </a:r>
            <a:r>
              <a:rPr lang="en-NZ" sz="2600" dirty="0" smtClean="0"/>
              <a:t>the market price of an asset will represent what buyers and sellers agree to exchange that property asset interest in current dollar terms, representing what </a:t>
            </a:r>
            <a:r>
              <a:rPr lang="en-NZ" sz="2600" u="sng" kern="1200" dirty="0" smtClean="0">
                <a:effectLst>
                  <a:outerShdw blurRad="38100" dist="38100" dir="2700000" algn="tl">
                    <a:srgbClr val="000000"/>
                  </a:outerShdw>
                </a:effectLst>
                <a:hlinkMouseOver r:id="" action="ppaction://noaction">
                  <a:snd r:embed="rId2" name="suction.wav"/>
                </a:hlinkMouseOver>
              </a:rPr>
              <a:t>other real things </a:t>
            </a:r>
            <a:r>
              <a:rPr lang="en-NZ" sz="2600" dirty="0" smtClean="0"/>
              <a:t>can be exchanged for that current monetary value.</a:t>
            </a:r>
          </a:p>
          <a:p>
            <a:pPr eaLnBrk="1" hangingPunct="1">
              <a:spcBef>
                <a:spcPts val="600"/>
              </a:spcBef>
              <a:defRPr/>
            </a:pPr>
            <a:r>
              <a:rPr lang="en-NZ" sz="2000" dirty="0" smtClean="0"/>
              <a:t>A paper presented at the recent PRRES Conference at Sydney sets out a history of real value models and fully describes this generic real value model: Jefferies, R. L. (2009, 18-21 January ). </a:t>
            </a:r>
            <a:r>
              <a:rPr lang="en-NZ" sz="2000" i="1" dirty="0" smtClean="0"/>
              <a:t>A brief history and development of ‘real value’ valuation models – The last four decades. </a:t>
            </a:r>
            <a:r>
              <a:rPr lang="en-NZ" sz="1400" i="1" dirty="0" smtClean="0">
                <a:hlinkClick r:id="rId3"/>
              </a:rPr>
              <a:t>http://www.prres.net/papers/Jefferies_A_Brief_History_And_Development_Of.pdf</a:t>
            </a:r>
            <a:endParaRPr lang="en-NZ" sz="1400"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a:noFill/>
        </p:spPr>
        <p:txBody>
          <a:bodyPr/>
          <a:lstStyle/>
          <a:p>
            <a:fld id="{B7536F7D-6A81-4E51-9CFA-07C7556E2AE2}" type="slidenum">
              <a:rPr lang="en-NZ" smtClean="0"/>
              <a:pPr/>
              <a:t>13</a:t>
            </a:fld>
            <a:endParaRPr lang="en-NZ" smtClean="0"/>
          </a:p>
        </p:txBody>
      </p:sp>
      <p:sp>
        <p:nvSpPr>
          <p:cNvPr id="12291" name="Rectangle 2"/>
          <p:cNvSpPr>
            <a:spLocks noGrp="1" noChangeArrowheads="1"/>
          </p:cNvSpPr>
          <p:nvPr>
            <p:ph type="title"/>
          </p:nvPr>
        </p:nvSpPr>
        <p:spPr>
          <a:xfrm>
            <a:off x="500063" y="214313"/>
            <a:ext cx="8229600" cy="785812"/>
          </a:xfrm>
        </p:spPr>
        <p:txBody>
          <a:bodyPr/>
          <a:lstStyle/>
          <a:p>
            <a:pPr eaLnBrk="1" hangingPunct="1">
              <a:defRPr/>
            </a:pPr>
            <a:r>
              <a:rPr lang="en-NZ" sz="3600" dirty="0" smtClean="0">
                <a:latin typeface="+mn-lt"/>
              </a:rPr>
              <a:t> The </a:t>
            </a:r>
            <a:r>
              <a:rPr lang="en-NZ" sz="3600" u="sng" kern="1200" dirty="0" smtClean="0">
                <a:solidFill>
                  <a:schemeClr val="tx1"/>
                </a:solidFill>
                <a:effectLst>
                  <a:outerShdw blurRad="38100" dist="38100" dir="2700000" algn="tl">
                    <a:srgbClr val="000000"/>
                  </a:outerShdw>
                </a:effectLst>
                <a:latin typeface="+mn-lt"/>
                <a:ea typeface="+mn-ea"/>
                <a:cs typeface="+mn-cs"/>
                <a:hlinkMouseOver r:id="" action="ppaction://noaction">
                  <a:snd r:embed="rId2" name="suction.wav"/>
                </a:hlinkMouseOver>
              </a:rPr>
              <a:t>real value </a:t>
            </a:r>
            <a:r>
              <a:rPr lang="en-NZ" sz="3600" dirty="0" smtClean="0">
                <a:latin typeface="+mn-lt"/>
              </a:rPr>
              <a:t>model</a:t>
            </a:r>
          </a:p>
        </p:txBody>
      </p:sp>
      <p:sp>
        <p:nvSpPr>
          <p:cNvPr id="15363" name="Rectangle 3"/>
          <p:cNvSpPr>
            <a:spLocks noGrp="1" noChangeArrowheads="1"/>
          </p:cNvSpPr>
          <p:nvPr>
            <p:ph type="body" idx="1"/>
          </p:nvPr>
        </p:nvSpPr>
        <p:spPr>
          <a:xfrm>
            <a:off x="214313" y="1214438"/>
            <a:ext cx="9001125" cy="5429250"/>
          </a:xfrm>
        </p:spPr>
        <p:txBody>
          <a:bodyPr/>
          <a:lstStyle/>
          <a:p>
            <a:pPr eaLnBrk="1" hangingPunct="1">
              <a:spcBef>
                <a:spcPts val="600"/>
              </a:spcBef>
              <a:defRPr/>
            </a:pPr>
            <a:r>
              <a:rPr lang="en-NZ" sz="2400" dirty="0" smtClean="0"/>
              <a:t>Current market rentals will represent in </a:t>
            </a:r>
            <a:r>
              <a:rPr lang="en-NZ" sz="2400" u="sng" kern="1200" dirty="0" smtClean="0">
                <a:effectLst>
                  <a:outerShdw blurRad="38100" dist="38100" dir="2700000" algn="tl">
                    <a:srgbClr val="000000"/>
                  </a:outerShdw>
                </a:effectLst>
                <a:hlinkMouseOver r:id="" action="ppaction://noaction">
                  <a:snd r:embed="rId2" name="suction.wav"/>
                </a:hlinkMouseOver>
              </a:rPr>
              <a:t>real terms </a:t>
            </a:r>
            <a:r>
              <a:rPr lang="en-NZ" sz="2400" dirty="0" smtClean="0"/>
              <a:t>what the periodic occupancy benefits are worth both now and in the future, the latter to be discounted to present value at a </a:t>
            </a:r>
            <a:r>
              <a:rPr lang="en-NZ" sz="2400" u="sng" kern="1200" dirty="0" smtClean="0">
                <a:effectLst>
                  <a:outerShdw blurRad="38100" dist="38100" dir="2700000" algn="tl">
                    <a:srgbClr val="000000"/>
                  </a:outerShdw>
                </a:effectLst>
                <a:hlinkMouseOver r:id="" action="ppaction://noaction">
                  <a:snd r:embed="rId2" name="suction.wav"/>
                </a:hlinkMouseOver>
              </a:rPr>
              <a:t>real discount rate</a:t>
            </a:r>
            <a:r>
              <a:rPr lang="en-NZ" sz="2400" dirty="0" smtClean="0"/>
              <a:t>. </a:t>
            </a:r>
          </a:p>
          <a:p>
            <a:pPr eaLnBrk="1" hangingPunct="1">
              <a:spcBef>
                <a:spcPts val="600"/>
              </a:spcBef>
              <a:defRPr/>
            </a:pPr>
            <a:r>
              <a:rPr lang="en-NZ" sz="2400" dirty="0" smtClean="0"/>
              <a:t>Similarly, current and future expenses and capital expenditure, and any future net resale value, are expressed </a:t>
            </a:r>
            <a:r>
              <a:rPr lang="en-NZ" sz="2400" u="sng" kern="1200" dirty="0" smtClean="0">
                <a:effectLst>
                  <a:outerShdw blurRad="38100" dist="38100" dir="2700000" algn="tl">
                    <a:srgbClr val="000000"/>
                  </a:outerShdw>
                </a:effectLst>
                <a:hlinkMouseOver r:id="" action="ppaction://noaction">
                  <a:snd r:embed="rId2" name="suction.wav"/>
                </a:hlinkMouseOver>
              </a:rPr>
              <a:t>in current present ‘real value’</a:t>
            </a:r>
            <a:r>
              <a:rPr lang="en-NZ" sz="2400" dirty="0" smtClean="0"/>
              <a:t> terms.  </a:t>
            </a:r>
          </a:p>
          <a:p>
            <a:pPr eaLnBrk="1" hangingPunct="1">
              <a:spcBef>
                <a:spcPts val="600"/>
              </a:spcBef>
              <a:defRPr/>
            </a:pPr>
            <a:r>
              <a:rPr lang="en-NZ" sz="2400" dirty="0" smtClean="0"/>
              <a:t>It’s not necessary to escalate (or inflate) future rents, costs and values in nominal terms allowing for currency inflation, and then to discount those future values back to PV’s @ nominal discount rates incorporating the same expected inflation component.   SO why do it?</a:t>
            </a:r>
          </a:p>
          <a:p>
            <a:pPr eaLnBrk="1" hangingPunct="1">
              <a:spcBef>
                <a:spcPts val="600"/>
              </a:spcBef>
              <a:defRPr/>
            </a:pPr>
            <a:r>
              <a:rPr lang="en-NZ" sz="2400" dirty="0" smtClean="0"/>
              <a:t>One needs only to discount the forecast future </a:t>
            </a:r>
            <a:r>
              <a:rPr lang="en-NZ" sz="2400" u="sng" kern="1200" dirty="0" smtClean="0">
                <a:effectLst>
                  <a:outerShdw blurRad="38100" dist="38100" dir="2700000" algn="tl">
                    <a:srgbClr val="000000"/>
                  </a:outerShdw>
                </a:effectLst>
                <a:hlinkMouseOver r:id="" action="ppaction://noaction">
                  <a:snd r:embed="rId2" name="suction.wav"/>
                </a:hlinkMouseOver>
              </a:rPr>
              <a:t>real cash flows </a:t>
            </a:r>
            <a:r>
              <a:rPr lang="en-NZ" sz="2400" dirty="0" smtClean="0"/>
              <a:t>using </a:t>
            </a:r>
            <a:r>
              <a:rPr lang="en-NZ" sz="2400" u="sng" kern="1200" dirty="0" smtClean="0">
                <a:effectLst>
                  <a:outerShdw blurRad="38100" dist="38100" dir="2700000" algn="tl">
                    <a:srgbClr val="000000"/>
                  </a:outerShdw>
                </a:effectLst>
                <a:hlinkMouseOver r:id="" action="ppaction://noaction">
                  <a:snd r:embed="rId2" name="suction.wav"/>
                </a:hlinkMouseOver>
              </a:rPr>
              <a:t>real required rates of returns</a:t>
            </a:r>
            <a:r>
              <a:rPr lang="en-NZ" sz="2400" dirty="0" smtClean="0"/>
              <a:t>, allowing for relative risks.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p:spPr>
        <p:txBody>
          <a:bodyPr/>
          <a:lstStyle/>
          <a:p>
            <a:fld id="{4E251417-1A97-4815-B7ED-9763B1DD8703}" type="slidenum">
              <a:rPr lang="en-NZ" smtClean="0"/>
              <a:pPr/>
              <a:t>14</a:t>
            </a:fld>
            <a:endParaRPr lang="en-NZ" smtClean="0"/>
          </a:p>
        </p:txBody>
      </p:sp>
      <p:sp>
        <p:nvSpPr>
          <p:cNvPr id="15362" name="Rectangle 2"/>
          <p:cNvSpPr>
            <a:spLocks noGrp="1" noChangeArrowheads="1"/>
          </p:cNvSpPr>
          <p:nvPr>
            <p:ph type="title"/>
          </p:nvPr>
        </p:nvSpPr>
        <p:spPr>
          <a:xfrm>
            <a:off x="500063" y="142875"/>
            <a:ext cx="8229600" cy="796925"/>
          </a:xfrm>
        </p:spPr>
        <p:txBody>
          <a:bodyPr/>
          <a:lstStyle/>
          <a:p>
            <a:pPr eaLnBrk="1" hangingPunct="1">
              <a:defRPr/>
            </a:pPr>
            <a:r>
              <a:rPr lang="en-NZ" sz="3600" dirty="0">
                <a:latin typeface="+mn-lt"/>
              </a:rPr>
              <a:t> The generic model</a:t>
            </a:r>
          </a:p>
        </p:txBody>
      </p:sp>
      <p:sp>
        <p:nvSpPr>
          <p:cNvPr id="15363" name="Rectangle 3"/>
          <p:cNvSpPr>
            <a:spLocks noGrp="1" noChangeArrowheads="1"/>
          </p:cNvSpPr>
          <p:nvPr>
            <p:ph type="body" idx="1"/>
          </p:nvPr>
        </p:nvSpPr>
        <p:spPr>
          <a:xfrm>
            <a:off x="214313" y="928688"/>
            <a:ext cx="8786812" cy="1785937"/>
          </a:xfrm>
        </p:spPr>
        <p:txBody>
          <a:bodyPr/>
          <a:lstStyle/>
          <a:p>
            <a:pPr eaLnBrk="1" hangingPunct="1"/>
            <a:r>
              <a:rPr lang="en-NZ" sz="2400" smtClean="0"/>
              <a:t>A generic model is developed mathematically utilising universal economic and financial principles, in a short-cut discounted cash flow format and then applied in user-friendly spreadsheet template formats applicable to various tenures. </a:t>
            </a:r>
          </a:p>
          <a:p>
            <a:pPr eaLnBrk="1" hangingPunct="1"/>
            <a:r>
              <a:rPr lang="en-NZ" sz="2400" smtClean="0"/>
              <a:t>In its simplest generic form as a function: </a:t>
            </a:r>
          </a:p>
          <a:p>
            <a:pPr eaLnBrk="1" hangingPunct="1"/>
            <a:endParaRPr lang="en-NZ" sz="2400" smtClean="0"/>
          </a:p>
        </p:txBody>
      </p:sp>
      <p:sp>
        <p:nvSpPr>
          <p:cNvPr id="12" name="TextBox 11"/>
          <p:cNvSpPr txBox="1">
            <a:spLocks noChangeArrowheads="1"/>
          </p:cNvSpPr>
          <p:nvPr/>
        </p:nvSpPr>
        <p:spPr bwMode="auto">
          <a:xfrm>
            <a:off x="214313" y="3000375"/>
            <a:ext cx="8929687" cy="3170238"/>
          </a:xfrm>
          <a:prstGeom prst="rect">
            <a:avLst/>
          </a:prstGeom>
          <a:noFill/>
          <a:ln w="9525">
            <a:noFill/>
            <a:miter lim="800000"/>
            <a:headEnd/>
            <a:tailEnd/>
          </a:ln>
        </p:spPr>
        <p:txBody>
          <a:bodyPr>
            <a:spAutoFit/>
          </a:bodyPr>
          <a:lstStyle/>
          <a:p>
            <a:pPr hangingPunct="0"/>
            <a:r>
              <a:rPr lang="en-AU">
                <a:solidFill>
                  <a:srgbClr val="FFFF00"/>
                </a:solidFill>
              </a:rPr>
              <a:t>A </a:t>
            </a:r>
            <a:r>
              <a:rPr lang="en-AU" sz="2000" b="1">
                <a:solidFill>
                  <a:srgbClr val="FFFF00"/>
                </a:solidFill>
              </a:rPr>
              <a:t>simplified real value model </a:t>
            </a:r>
            <a:r>
              <a:rPr lang="en-AU">
                <a:solidFill>
                  <a:srgbClr val="FFFF00"/>
                </a:solidFill>
              </a:rPr>
              <a:t>derived from a conventional DCF valuation model.</a:t>
            </a:r>
          </a:p>
          <a:p>
            <a:pPr hangingPunct="0"/>
            <a:r>
              <a:rPr lang="en-AU">
                <a:solidFill>
                  <a:srgbClr val="FFFF00"/>
                </a:solidFill>
              </a:rPr>
              <a:t>The use of the symbol </a:t>
            </a:r>
            <a:r>
              <a:rPr lang="en-AU" b="1">
                <a:solidFill>
                  <a:srgbClr val="FFFF00"/>
                </a:solidFill>
                <a:sym typeface="Symbol" pitchFamily="18" charset="2"/>
              </a:rPr>
              <a:t></a:t>
            </a:r>
            <a:r>
              <a:rPr lang="en-AU">
                <a:solidFill>
                  <a:srgbClr val="FFFF00"/>
                </a:solidFill>
              </a:rPr>
              <a:t> indicates that investment value is derived </a:t>
            </a:r>
            <a:r>
              <a:rPr lang="en-AU" u="sng">
                <a:solidFill>
                  <a:srgbClr val="FFFF00"/>
                </a:solidFill>
              </a:rPr>
              <a:t>from</a:t>
            </a:r>
            <a:r>
              <a:rPr lang="en-AU">
                <a:solidFill>
                  <a:srgbClr val="FFFF00"/>
                </a:solidFill>
              </a:rPr>
              <a:t> cash flows and is not reversible. </a:t>
            </a:r>
          </a:p>
          <a:p>
            <a:pPr hangingPunct="0"/>
            <a:r>
              <a:rPr lang="en-AU">
                <a:solidFill>
                  <a:srgbClr val="FFFF00"/>
                </a:solidFill>
              </a:rPr>
              <a:t>“Effective investment value” at date of valuation, </a:t>
            </a:r>
            <a:r>
              <a:rPr lang="en-AU" i="1">
                <a:solidFill>
                  <a:srgbClr val="FFFF00"/>
                </a:solidFill>
              </a:rPr>
              <a:t>subject</a:t>
            </a:r>
            <a:r>
              <a:rPr lang="en-AU">
                <a:solidFill>
                  <a:srgbClr val="FFFF00"/>
                </a:solidFill>
              </a:rPr>
              <a:t> to an existing lease, is defined as </a:t>
            </a:r>
            <a:r>
              <a:rPr lang="en-AU" b="1">
                <a:solidFill>
                  <a:srgbClr val="FFFF00"/>
                </a:solidFill>
              </a:rPr>
              <a:t>V</a:t>
            </a:r>
            <a:r>
              <a:rPr lang="en-AU" b="1" baseline="-25000">
                <a:solidFill>
                  <a:srgbClr val="FFFF00"/>
                </a:solidFill>
              </a:rPr>
              <a:t>e</a:t>
            </a:r>
            <a:r>
              <a:rPr lang="en-AU">
                <a:solidFill>
                  <a:srgbClr val="FFFF00"/>
                </a:solidFill>
              </a:rPr>
              <a:t>; </a:t>
            </a:r>
          </a:p>
          <a:p>
            <a:pPr hangingPunct="0"/>
            <a:r>
              <a:rPr lang="en-AU" b="1">
                <a:solidFill>
                  <a:srgbClr val="FFFF00"/>
                </a:solidFill>
              </a:rPr>
              <a:t>PV</a:t>
            </a:r>
            <a:r>
              <a:rPr lang="en-AU">
                <a:solidFill>
                  <a:srgbClr val="FFFF00"/>
                </a:solidFill>
              </a:rPr>
              <a:t> is defined as “present value”; </a:t>
            </a:r>
            <a:r>
              <a:rPr lang="en-AU" b="1">
                <a:solidFill>
                  <a:srgbClr val="FFFF00"/>
                </a:solidFill>
              </a:rPr>
              <a:t>Y</a:t>
            </a:r>
            <a:r>
              <a:rPr lang="en-AU" b="1" baseline="-25000">
                <a:solidFill>
                  <a:srgbClr val="FFFF00"/>
                </a:solidFill>
              </a:rPr>
              <a:t>o</a:t>
            </a:r>
            <a:r>
              <a:rPr lang="en-AU">
                <a:solidFill>
                  <a:srgbClr val="FFFF00"/>
                </a:solidFill>
              </a:rPr>
              <a:t> is the overall (nominal) investment yield</a:t>
            </a:r>
          </a:p>
          <a:p>
            <a:pPr hangingPunct="0"/>
            <a:endParaRPr lang="en-NZ">
              <a:solidFill>
                <a:srgbClr val="FFFF00"/>
              </a:solidFill>
            </a:endParaRPr>
          </a:p>
          <a:p>
            <a:pPr hangingPunct="0"/>
            <a:r>
              <a:rPr lang="en-AU">
                <a:solidFill>
                  <a:srgbClr val="FFFF00"/>
                </a:solidFill>
              </a:rPr>
              <a:t>A </a:t>
            </a:r>
            <a:r>
              <a:rPr lang="en-AU" b="1">
                <a:solidFill>
                  <a:srgbClr val="FFFF00"/>
                </a:solidFill>
              </a:rPr>
              <a:t>conventional generic DCF valuation model </a:t>
            </a:r>
            <a:r>
              <a:rPr lang="en-AU">
                <a:solidFill>
                  <a:srgbClr val="FFFF00"/>
                </a:solidFill>
              </a:rPr>
              <a:t>in </a:t>
            </a:r>
            <a:r>
              <a:rPr lang="en-AU" i="1">
                <a:solidFill>
                  <a:srgbClr val="FFFF00"/>
                </a:solidFill>
              </a:rPr>
              <a:t>nominal monetary terms</a:t>
            </a:r>
            <a:r>
              <a:rPr lang="en-AU">
                <a:solidFill>
                  <a:srgbClr val="FFFF00"/>
                </a:solidFill>
              </a:rPr>
              <a:t> follows:</a:t>
            </a:r>
            <a:endParaRPr lang="en-NZ">
              <a:solidFill>
                <a:srgbClr val="FFFF00"/>
              </a:solidFill>
            </a:endParaRPr>
          </a:p>
          <a:p>
            <a:pPr hangingPunct="0"/>
            <a:r>
              <a:rPr lang="en-AU" b="1">
                <a:solidFill>
                  <a:srgbClr val="FFFF00"/>
                </a:solidFill>
              </a:rPr>
              <a:t>V</a:t>
            </a:r>
            <a:r>
              <a:rPr lang="en-AU" b="1" baseline="-25000">
                <a:solidFill>
                  <a:srgbClr val="FFFF00"/>
                </a:solidFill>
              </a:rPr>
              <a:t>e</a:t>
            </a:r>
            <a:r>
              <a:rPr lang="en-AU" b="1">
                <a:solidFill>
                  <a:srgbClr val="FFFF00"/>
                </a:solidFill>
              </a:rPr>
              <a:t> </a:t>
            </a:r>
            <a:r>
              <a:rPr lang="en-AU" b="1">
                <a:solidFill>
                  <a:srgbClr val="FFFF00"/>
                </a:solidFill>
                <a:sym typeface="Symbol" pitchFamily="18" charset="2"/>
              </a:rPr>
              <a:t> </a:t>
            </a:r>
            <a:r>
              <a:rPr lang="en-AU" b="1">
                <a:solidFill>
                  <a:srgbClr val="FFFF00"/>
                </a:solidFill>
              </a:rPr>
              <a:t>PV of future periodic cash flows + PV of reversionary or terminal value</a:t>
            </a:r>
            <a:endParaRPr lang="en-NZ">
              <a:solidFill>
                <a:srgbClr val="FFFF00"/>
              </a:solidFill>
            </a:endParaRPr>
          </a:p>
          <a:p>
            <a:pPr hangingPunct="0"/>
            <a:r>
              <a:rPr lang="en-AU">
                <a:solidFill>
                  <a:srgbClr val="FFFF00"/>
                </a:solidFill>
              </a:rPr>
              <a:t>[Discounted at a </a:t>
            </a:r>
            <a:r>
              <a:rPr lang="en-AU" i="1">
                <a:solidFill>
                  <a:srgbClr val="FFFF00"/>
                </a:solidFill>
              </a:rPr>
              <a:t>nominal or monetary</a:t>
            </a:r>
            <a:r>
              <a:rPr lang="en-AU">
                <a:solidFill>
                  <a:srgbClr val="FFFF00"/>
                </a:solidFill>
              </a:rPr>
              <a:t> rate of return i.e., investment yield rate, Y</a:t>
            </a:r>
            <a:r>
              <a:rPr lang="en-AU" baseline="-25000">
                <a:solidFill>
                  <a:srgbClr val="FFFF00"/>
                </a:solidFill>
              </a:rPr>
              <a:t>o</a:t>
            </a:r>
            <a:r>
              <a:rPr lang="en-AU">
                <a:solidFill>
                  <a:srgbClr val="FFFF00"/>
                </a:solidFill>
              </a:rPr>
              <a:t>] </a:t>
            </a:r>
          </a:p>
          <a:p>
            <a:pPr hangingPunct="0"/>
            <a:r>
              <a:rPr lang="en-AU">
                <a:solidFill>
                  <a:srgbClr val="FFFF00"/>
                </a:solidFill>
              </a:rPr>
              <a:t>{i.e. discounted @ Y</a:t>
            </a:r>
            <a:r>
              <a:rPr lang="en-AU" baseline="-25000">
                <a:solidFill>
                  <a:srgbClr val="FFFF00"/>
                </a:solidFill>
              </a:rPr>
              <a:t>o</a:t>
            </a:r>
            <a:r>
              <a:rPr lang="en-AU">
                <a:solidFill>
                  <a:srgbClr val="FFFF00"/>
                </a:solidFill>
              </a:rPr>
              <a:t> annually (p.a.); or y</a:t>
            </a:r>
            <a:r>
              <a:rPr lang="en-AU" baseline="-25000">
                <a:solidFill>
                  <a:srgbClr val="FFFF00"/>
                </a:solidFill>
              </a:rPr>
              <a:t>o</a:t>
            </a:r>
            <a:r>
              <a:rPr lang="en-AU">
                <a:solidFill>
                  <a:srgbClr val="FFFF00"/>
                </a:solidFill>
              </a:rPr>
              <a:t> per period (p.p.)}	 </a:t>
            </a:r>
            <a:endParaRPr lang="en-NZ">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71438"/>
            <a:ext cx="8229600" cy="500062"/>
          </a:xfrm>
        </p:spPr>
        <p:txBody>
          <a:bodyPr/>
          <a:lstStyle/>
          <a:p>
            <a:pPr eaLnBrk="1" hangingPunct="1">
              <a:defRPr/>
            </a:pPr>
            <a:r>
              <a:rPr lang="en-NZ" sz="3600" dirty="0" smtClean="0">
                <a:latin typeface="+mn-lt"/>
              </a:rPr>
              <a:t>The generic model cont’d</a:t>
            </a:r>
            <a:endParaRPr lang="en-NZ" sz="3600" dirty="0">
              <a:latin typeface="+mn-lt"/>
            </a:endParaRPr>
          </a:p>
        </p:txBody>
      </p:sp>
      <p:sp>
        <p:nvSpPr>
          <p:cNvPr id="3" name="Content Placeholder 2"/>
          <p:cNvSpPr>
            <a:spLocks noGrp="1"/>
          </p:cNvSpPr>
          <p:nvPr>
            <p:ph idx="1"/>
          </p:nvPr>
        </p:nvSpPr>
        <p:spPr>
          <a:xfrm>
            <a:off x="214313" y="571500"/>
            <a:ext cx="8929687" cy="6072188"/>
          </a:xfrm>
        </p:spPr>
        <p:txBody>
          <a:bodyPr/>
          <a:lstStyle/>
          <a:p>
            <a:pPr eaLnBrk="1">
              <a:buFontTx/>
              <a:buNone/>
            </a:pPr>
            <a:r>
              <a:rPr lang="en-AU" sz="1800" smtClean="0">
                <a:solidFill>
                  <a:srgbClr val="FFFF00"/>
                </a:solidFill>
              </a:rPr>
              <a:t>A </a:t>
            </a:r>
            <a:r>
              <a:rPr lang="en-AU" sz="1800" b="1" smtClean="0">
                <a:solidFill>
                  <a:srgbClr val="FFFF00"/>
                </a:solidFill>
              </a:rPr>
              <a:t>conventional</a:t>
            </a:r>
            <a:r>
              <a:rPr lang="en-AU" sz="1800" smtClean="0">
                <a:solidFill>
                  <a:srgbClr val="FFFF00"/>
                </a:solidFill>
              </a:rPr>
              <a:t> DCF valuation model re-expressed in </a:t>
            </a:r>
            <a:r>
              <a:rPr lang="en-AU" sz="1800" b="1" i="1" smtClean="0">
                <a:solidFill>
                  <a:srgbClr val="FFFF00"/>
                </a:solidFill>
              </a:rPr>
              <a:t>real terms</a:t>
            </a:r>
            <a:r>
              <a:rPr lang="en-AU" sz="1800" b="1" smtClean="0">
                <a:solidFill>
                  <a:srgbClr val="FFFF00"/>
                </a:solidFill>
              </a:rPr>
              <a:t> </a:t>
            </a:r>
            <a:r>
              <a:rPr lang="en-AU" sz="1800" smtClean="0">
                <a:solidFill>
                  <a:srgbClr val="FFFF00"/>
                </a:solidFill>
              </a:rPr>
              <a:t>where </a:t>
            </a:r>
            <a:r>
              <a:rPr lang="en-AU" sz="1800" b="1" smtClean="0">
                <a:solidFill>
                  <a:srgbClr val="FFFF00"/>
                </a:solidFill>
              </a:rPr>
              <a:t>I</a:t>
            </a:r>
            <a:r>
              <a:rPr lang="en-AU" sz="1800" smtClean="0">
                <a:solidFill>
                  <a:srgbClr val="FFFF00"/>
                </a:solidFill>
              </a:rPr>
              <a:t> is the expected inflation rate is:</a:t>
            </a:r>
            <a:endParaRPr lang="en-NZ" sz="1800" smtClean="0">
              <a:solidFill>
                <a:srgbClr val="FFFF00"/>
              </a:solidFill>
            </a:endParaRPr>
          </a:p>
          <a:p>
            <a:pPr eaLnBrk="1">
              <a:buFontTx/>
              <a:buNone/>
            </a:pPr>
            <a:r>
              <a:rPr lang="en-AU" sz="1800" b="1" smtClean="0">
                <a:solidFill>
                  <a:srgbClr val="FFFF00"/>
                </a:solidFill>
              </a:rPr>
              <a:t>V</a:t>
            </a:r>
            <a:r>
              <a:rPr lang="en-AU" sz="1800" b="1" baseline="-25000" smtClean="0">
                <a:solidFill>
                  <a:srgbClr val="FFFF00"/>
                </a:solidFill>
              </a:rPr>
              <a:t>e</a:t>
            </a:r>
            <a:r>
              <a:rPr lang="en-AU" sz="1800" b="1" smtClean="0">
                <a:solidFill>
                  <a:srgbClr val="FFFF00"/>
                </a:solidFill>
              </a:rPr>
              <a:t> </a:t>
            </a:r>
            <a:r>
              <a:rPr lang="en-AU" sz="1800" b="1" smtClean="0">
                <a:solidFill>
                  <a:srgbClr val="FFFF00"/>
                </a:solidFill>
                <a:sym typeface="Symbol" pitchFamily="18" charset="2"/>
              </a:rPr>
              <a:t> </a:t>
            </a:r>
            <a:r>
              <a:rPr lang="en-AU" sz="1800" b="1" smtClean="0">
                <a:solidFill>
                  <a:srgbClr val="FFFF00"/>
                </a:solidFill>
              </a:rPr>
              <a:t>PV of future periodic cash flows + PV of reversionary or terminal value</a:t>
            </a:r>
            <a:endParaRPr lang="en-NZ" sz="1800" smtClean="0">
              <a:solidFill>
                <a:srgbClr val="FFFF00"/>
              </a:solidFill>
            </a:endParaRPr>
          </a:p>
          <a:p>
            <a:pPr eaLnBrk="1">
              <a:buFontTx/>
              <a:buNone/>
            </a:pPr>
            <a:r>
              <a:rPr lang="en-AU" sz="1800" smtClean="0">
                <a:solidFill>
                  <a:srgbClr val="FFFF00"/>
                </a:solidFill>
              </a:rPr>
              <a:t>	    [Each cash flow is first discounted at the expected inflation rate, I ]</a:t>
            </a:r>
            <a:endParaRPr lang="en-NZ" sz="1800" smtClean="0">
              <a:solidFill>
                <a:srgbClr val="FFFF00"/>
              </a:solidFill>
            </a:endParaRPr>
          </a:p>
          <a:p>
            <a:pPr eaLnBrk="1">
              <a:buFontTx/>
              <a:buNone/>
            </a:pPr>
            <a:r>
              <a:rPr lang="en-AU" sz="1800" smtClean="0">
                <a:solidFill>
                  <a:srgbClr val="FFFF00"/>
                </a:solidFill>
              </a:rPr>
              <a:t>	    {i.e. discounted @ I annually (p.a.); or i per period (p.p.) }</a:t>
            </a:r>
            <a:endParaRPr lang="en-NZ" sz="1800" smtClean="0">
              <a:solidFill>
                <a:srgbClr val="FFFF00"/>
              </a:solidFill>
            </a:endParaRPr>
          </a:p>
          <a:p>
            <a:pPr eaLnBrk="1">
              <a:buFontTx/>
              <a:buNone/>
            </a:pPr>
            <a:r>
              <a:rPr lang="en-AU" sz="1800" smtClean="0">
                <a:solidFill>
                  <a:srgbClr val="FFFF00"/>
                </a:solidFill>
              </a:rPr>
              <a:t>	Which produces cash flows in </a:t>
            </a:r>
            <a:r>
              <a:rPr lang="en-AU" sz="1800" i="1" smtClean="0">
                <a:solidFill>
                  <a:srgbClr val="FFFF00"/>
                </a:solidFill>
              </a:rPr>
              <a:t>real</a:t>
            </a:r>
            <a:r>
              <a:rPr lang="en-AU" sz="1800" smtClean="0">
                <a:solidFill>
                  <a:srgbClr val="FFFF00"/>
                </a:solidFill>
              </a:rPr>
              <a:t> terms:</a:t>
            </a:r>
            <a:endParaRPr lang="en-NZ" sz="1800" smtClean="0">
              <a:solidFill>
                <a:srgbClr val="FFFF00"/>
              </a:solidFill>
            </a:endParaRPr>
          </a:p>
          <a:p>
            <a:pPr eaLnBrk="1">
              <a:buFontTx/>
              <a:buNone/>
            </a:pPr>
            <a:r>
              <a:rPr lang="en-AU" sz="1800" b="1" smtClean="0">
                <a:solidFill>
                  <a:srgbClr val="FFFF00"/>
                </a:solidFill>
              </a:rPr>
              <a:t>V</a:t>
            </a:r>
            <a:r>
              <a:rPr lang="en-AU" sz="1800" b="1" baseline="-25000" smtClean="0">
                <a:solidFill>
                  <a:srgbClr val="FFFF00"/>
                </a:solidFill>
              </a:rPr>
              <a:t>e</a:t>
            </a:r>
            <a:r>
              <a:rPr lang="en-AU" sz="1800" b="1" smtClean="0">
                <a:solidFill>
                  <a:srgbClr val="FFFF00"/>
                </a:solidFill>
              </a:rPr>
              <a:t> </a:t>
            </a:r>
            <a:r>
              <a:rPr lang="en-AU" sz="1800" b="1" smtClean="0">
                <a:solidFill>
                  <a:srgbClr val="FFFF00"/>
                </a:solidFill>
                <a:sym typeface="Symbol" pitchFamily="18" charset="2"/>
              </a:rPr>
              <a:t> </a:t>
            </a:r>
            <a:r>
              <a:rPr lang="en-AU" sz="1800" b="1" smtClean="0">
                <a:solidFill>
                  <a:srgbClr val="FFFF00"/>
                </a:solidFill>
              </a:rPr>
              <a:t>PV of future periodic real cash flows + PV of future real reversionary value</a:t>
            </a:r>
            <a:endParaRPr lang="en-NZ" sz="1800" smtClean="0">
              <a:solidFill>
                <a:srgbClr val="FFFF00"/>
              </a:solidFill>
            </a:endParaRPr>
          </a:p>
          <a:p>
            <a:pPr eaLnBrk="1">
              <a:buFontTx/>
              <a:buNone/>
            </a:pPr>
            <a:r>
              <a:rPr lang="en-AU" sz="1800" smtClean="0">
                <a:solidFill>
                  <a:srgbClr val="FFFF00"/>
                </a:solidFill>
              </a:rPr>
              <a:t>	    [Discounted at a </a:t>
            </a:r>
            <a:r>
              <a:rPr lang="en-AU" sz="1800" i="1" smtClean="0">
                <a:solidFill>
                  <a:srgbClr val="FFFF00"/>
                </a:solidFill>
              </a:rPr>
              <a:t>real</a:t>
            </a:r>
            <a:r>
              <a:rPr lang="en-AU" sz="1800" smtClean="0">
                <a:solidFill>
                  <a:srgbClr val="FFFF00"/>
                </a:solidFill>
              </a:rPr>
              <a:t> rate of return i.e. real yield rate, net of growth, Y</a:t>
            </a:r>
            <a:r>
              <a:rPr lang="en-AU" sz="1800" baseline="-25000" smtClean="0">
                <a:solidFill>
                  <a:srgbClr val="FFFF00"/>
                </a:solidFill>
              </a:rPr>
              <a:t>n</a:t>
            </a:r>
            <a:r>
              <a:rPr lang="en-AU" sz="1800" smtClean="0">
                <a:solidFill>
                  <a:srgbClr val="FFFF00"/>
                </a:solidFill>
              </a:rPr>
              <a:t> ]</a:t>
            </a:r>
            <a:endParaRPr lang="en-NZ" sz="1800" smtClean="0">
              <a:solidFill>
                <a:srgbClr val="FFFF00"/>
              </a:solidFill>
            </a:endParaRPr>
          </a:p>
          <a:p>
            <a:pPr eaLnBrk="1">
              <a:buFontTx/>
              <a:buNone/>
            </a:pPr>
            <a:r>
              <a:rPr lang="en-AU" sz="1800" smtClean="0">
                <a:solidFill>
                  <a:srgbClr val="FFFF00"/>
                </a:solidFill>
              </a:rPr>
              <a:t>	    {i.e. discounted @ Y</a:t>
            </a:r>
            <a:r>
              <a:rPr lang="en-AU" sz="1800" baseline="-25000" smtClean="0">
                <a:solidFill>
                  <a:srgbClr val="FFFF00"/>
                </a:solidFill>
              </a:rPr>
              <a:t>n</a:t>
            </a:r>
            <a:r>
              <a:rPr lang="en-AU" sz="1800" smtClean="0">
                <a:solidFill>
                  <a:srgbClr val="FFFF00"/>
                </a:solidFill>
              </a:rPr>
              <a:t> annually (p.a.); or y</a:t>
            </a:r>
            <a:r>
              <a:rPr lang="en-AU" sz="1800" baseline="-25000" smtClean="0">
                <a:solidFill>
                  <a:srgbClr val="FFFF00"/>
                </a:solidFill>
              </a:rPr>
              <a:t>r</a:t>
            </a:r>
            <a:r>
              <a:rPr lang="en-AU" sz="1800" smtClean="0">
                <a:solidFill>
                  <a:srgbClr val="FFFF00"/>
                </a:solidFill>
              </a:rPr>
              <a:t> per period (p.p.)}</a:t>
            </a:r>
            <a:endParaRPr lang="en-AU" sz="1000" smtClean="0">
              <a:solidFill>
                <a:srgbClr val="FFFF00"/>
              </a:solidFill>
            </a:endParaRPr>
          </a:p>
          <a:p>
            <a:pPr eaLnBrk="1">
              <a:buFontTx/>
              <a:buNone/>
            </a:pPr>
            <a:r>
              <a:rPr lang="en-AU" sz="1800" smtClean="0">
                <a:solidFill>
                  <a:srgbClr val="FFFF00"/>
                </a:solidFill>
              </a:rPr>
              <a:t>A </a:t>
            </a:r>
            <a:r>
              <a:rPr lang="en-AU" sz="1800" b="1" i="1" smtClean="0">
                <a:solidFill>
                  <a:srgbClr val="FFFF00"/>
                </a:solidFill>
              </a:rPr>
              <a:t>real value</a:t>
            </a:r>
            <a:r>
              <a:rPr lang="en-AU" sz="1800" b="1" smtClean="0">
                <a:solidFill>
                  <a:srgbClr val="FFFF00"/>
                </a:solidFill>
              </a:rPr>
              <a:t> </a:t>
            </a:r>
            <a:r>
              <a:rPr lang="en-AU" sz="1800" smtClean="0">
                <a:solidFill>
                  <a:srgbClr val="FFFF00"/>
                </a:solidFill>
              </a:rPr>
              <a:t>generic DCF valuation model, where </a:t>
            </a:r>
            <a:r>
              <a:rPr lang="en-AU" sz="1800" b="1" smtClean="0">
                <a:solidFill>
                  <a:srgbClr val="FFFF00"/>
                </a:solidFill>
              </a:rPr>
              <a:t>G</a:t>
            </a:r>
            <a:r>
              <a:rPr lang="en-AU" sz="1800" b="1" baseline="-25000" smtClean="0">
                <a:solidFill>
                  <a:srgbClr val="FFFF00"/>
                </a:solidFill>
              </a:rPr>
              <a:t>o</a:t>
            </a:r>
            <a:r>
              <a:rPr lang="en-AU" sz="1800" smtClean="0">
                <a:solidFill>
                  <a:srgbClr val="FFFF00"/>
                </a:solidFill>
              </a:rPr>
              <a:t> is the nominal growth rate made up of the real growth rate </a:t>
            </a:r>
            <a:r>
              <a:rPr lang="en-AU" sz="1800" b="1" smtClean="0">
                <a:solidFill>
                  <a:srgbClr val="FFFF00"/>
                </a:solidFill>
              </a:rPr>
              <a:t>G</a:t>
            </a:r>
            <a:r>
              <a:rPr lang="en-AU" sz="1800" b="1" baseline="-25000" smtClean="0">
                <a:solidFill>
                  <a:srgbClr val="FFFF00"/>
                </a:solidFill>
              </a:rPr>
              <a:t>r </a:t>
            </a:r>
            <a:r>
              <a:rPr lang="en-AU" sz="1800" smtClean="0">
                <a:solidFill>
                  <a:srgbClr val="FFFF00"/>
                </a:solidFill>
              </a:rPr>
              <a:t>and the inflation rate </a:t>
            </a:r>
            <a:r>
              <a:rPr lang="en-AU" sz="1800" b="1" smtClean="0">
                <a:solidFill>
                  <a:srgbClr val="FFFF00"/>
                </a:solidFill>
              </a:rPr>
              <a:t>I</a:t>
            </a:r>
            <a:r>
              <a:rPr lang="en-AU" sz="1800" smtClean="0">
                <a:solidFill>
                  <a:srgbClr val="FFFF00"/>
                </a:solidFill>
              </a:rPr>
              <a:t> as: </a:t>
            </a:r>
            <a:r>
              <a:rPr lang="en-AU" sz="1800" b="1" smtClean="0"/>
              <a:t>G</a:t>
            </a:r>
            <a:r>
              <a:rPr lang="en-AU" sz="1800" b="1" baseline="-25000" smtClean="0"/>
              <a:t>o</a:t>
            </a:r>
            <a:r>
              <a:rPr lang="en-AU" sz="1800" b="1" smtClean="0"/>
              <a:t> = [(1+ G</a:t>
            </a:r>
            <a:r>
              <a:rPr lang="en-AU" sz="1800" b="1" baseline="-25000" smtClean="0"/>
              <a:t>r</a:t>
            </a:r>
            <a:r>
              <a:rPr lang="en-AU" sz="1800" b="1" smtClean="0"/>
              <a:t>)(1+I)] -1</a:t>
            </a:r>
            <a:r>
              <a:rPr lang="en-AU" sz="1800" smtClean="0">
                <a:solidFill>
                  <a:srgbClr val="FFFF00"/>
                </a:solidFill>
              </a:rPr>
              <a:t>        </a:t>
            </a:r>
            <a:endParaRPr lang="en-NZ" sz="1800" smtClean="0">
              <a:solidFill>
                <a:srgbClr val="FFFF00"/>
              </a:solidFill>
            </a:endParaRPr>
          </a:p>
          <a:p>
            <a:pPr eaLnBrk="1">
              <a:buFontTx/>
              <a:buNone/>
            </a:pPr>
            <a:r>
              <a:rPr lang="en-AU" sz="1800" smtClean="0">
                <a:solidFill>
                  <a:srgbClr val="FFFF00"/>
                </a:solidFill>
              </a:rPr>
              <a:t>And as:    </a:t>
            </a:r>
            <a:r>
              <a:rPr lang="en-AU" sz="1800" b="1" smtClean="0"/>
              <a:t>Y</a:t>
            </a:r>
            <a:r>
              <a:rPr lang="en-AU" sz="1800" b="1" baseline="-25000" smtClean="0"/>
              <a:t>o</a:t>
            </a:r>
            <a:r>
              <a:rPr lang="en-AU" sz="1800" b="1" smtClean="0"/>
              <a:t> = [(1+ Y</a:t>
            </a:r>
            <a:r>
              <a:rPr lang="en-AU" sz="1800" b="1" baseline="-25000" smtClean="0"/>
              <a:t>n</a:t>
            </a:r>
            <a:r>
              <a:rPr lang="en-AU" sz="1800" b="1" smtClean="0"/>
              <a:t>)(1+ G</a:t>
            </a:r>
            <a:r>
              <a:rPr lang="en-AU" sz="1800" b="1" baseline="-25000" smtClean="0"/>
              <a:t>r</a:t>
            </a:r>
            <a:r>
              <a:rPr lang="en-AU" sz="1800" b="1" smtClean="0"/>
              <a:t>)(1+I)] –1; and Y</a:t>
            </a:r>
            <a:r>
              <a:rPr lang="en-AU" sz="1800" b="1" baseline="-25000" smtClean="0"/>
              <a:t>n</a:t>
            </a:r>
            <a:r>
              <a:rPr lang="en-AU" sz="1800" b="1" smtClean="0"/>
              <a:t> = [(1+ Y</a:t>
            </a:r>
            <a:r>
              <a:rPr lang="en-AU" sz="1800" b="1" baseline="-25000" smtClean="0"/>
              <a:t>o</a:t>
            </a:r>
            <a:r>
              <a:rPr lang="en-AU" sz="1800" b="1" smtClean="0"/>
              <a:t>)/(1+ G</a:t>
            </a:r>
            <a:r>
              <a:rPr lang="en-AU" sz="1800" b="1" baseline="-25000" smtClean="0"/>
              <a:t>r</a:t>
            </a:r>
            <a:r>
              <a:rPr lang="en-AU" sz="1800" b="1" smtClean="0"/>
              <a:t>)(1+I)] –1</a:t>
            </a:r>
            <a:r>
              <a:rPr lang="en-AU" sz="1800" smtClean="0"/>
              <a:t>.</a:t>
            </a:r>
            <a:endParaRPr lang="en-AU" sz="1800" smtClean="0">
              <a:solidFill>
                <a:srgbClr val="FFFF00"/>
              </a:solidFill>
            </a:endParaRPr>
          </a:p>
          <a:p>
            <a:pPr eaLnBrk="1">
              <a:buFontTx/>
              <a:buNone/>
            </a:pPr>
            <a:r>
              <a:rPr lang="en-AU" sz="1800" b="1" smtClean="0">
                <a:solidFill>
                  <a:srgbClr val="FFFF00"/>
                </a:solidFill>
              </a:rPr>
              <a:t>V</a:t>
            </a:r>
            <a:r>
              <a:rPr lang="en-AU" sz="1800" b="1" baseline="-25000" smtClean="0">
                <a:solidFill>
                  <a:srgbClr val="FFFF00"/>
                </a:solidFill>
              </a:rPr>
              <a:t>e</a:t>
            </a:r>
            <a:r>
              <a:rPr lang="en-AU" sz="1800" b="1" smtClean="0">
                <a:solidFill>
                  <a:srgbClr val="FFFF00"/>
                </a:solidFill>
              </a:rPr>
              <a:t> </a:t>
            </a:r>
            <a:r>
              <a:rPr lang="en-AU" sz="1800" b="1" smtClean="0">
                <a:solidFill>
                  <a:srgbClr val="FFFF00"/>
                </a:solidFill>
                <a:sym typeface="Symbol" pitchFamily="18" charset="2"/>
              </a:rPr>
              <a:t> </a:t>
            </a:r>
            <a:r>
              <a:rPr lang="en-AU" sz="1800" b="1" smtClean="0">
                <a:solidFill>
                  <a:srgbClr val="FFFF00"/>
                </a:solidFill>
              </a:rPr>
              <a:t>PV of future periodic known (contract rental) cash flows </a:t>
            </a:r>
            <a:endParaRPr lang="en-NZ" sz="1800" smtClean="0">
              <a:solidFill>
                <a:srgbClr val="FFFF00"/>
              </a:solidFill>
            </a:endParaRPr>
          </a:p>
          <a:p>
            <a:pPr eaLnBrk="1">
              <a:buFontTx/>
              <a:buNone/>
            </a:pPr>
            <a:r>
              <a:rPr lang="en-AU" sz="1800" smtClean="0">
                <a:solidFill>
                  <a:srgbClr val="FFFF00"/>
                </a:solidFill>
              </a:rPr>
              <a:t>	    [Discounted at a </a:t>
            </a:r>
            <a:r>
              <a:rPr lang="en-AU" sz="1800" i="1" smtClean="0">
                <a:solidFill>
                  <a:srgbClr val="FFFF00"/>
                </a:solidFill>
              </a:rPr>
              <a:t>nominal or monetary</a:t>
            </a:r>
            <a:r>
              <a:rPr lang="en-AU" sz="1800" smtClean="0">
                <a:solidFill>
                  <a:srgbClr val="FFFF00"/>
                </a:solidFill>
              </a:rPr>
              <a:t> rate of return i.e. investment yield rate, Y</a:t>
            </a:r>
            <a:r>
              <a:rPr lang="en-AU" sz="1800" baseline="-25000" smtClean="0">
                <a:solidFill>
                  <a:srgbClr val="FFFF00"/>
                </a:solidFill>
              </a:rPr>
              <a:t>o</a:t>
            </a:r>
            <a:r>
              <a:rPr lang="en-AU" sz="1800" smtClean="0">
                <a:solidFill>
                  <a:srgbClr val="FFFF00"/>
                </a:solidFill>
              </a:rPr>
              <a:t>]</a:t>
            </a:r>
            <a:endParaRPr lang="en-NZ" sz="1800" smtClean="0">
              <a:solidFill>
                <a:srgbClr val="FFFF00"/>
              </a:solidFill>
            </a:endParaRPr>
          </a:p>
          <a:p>
            <a:pPr eaLnBrk="1">
              <a:buFontTx/>
              <a:buNone/>
            </a:pPr>
            <a:r>
              <a:rPr lang="en-AU" sz="1800" b="1" smtClean="0">
                <a:solidFill>
                  <a:srgbClr val="FFFF00"/>
                </a:solidFill>
              </a:rPr>
              <a:t>+	PV of deferred current real reversionary (i.e. terminal value in real terms)</a:t>
            </a:r>
            <a:endParaRPr lang="en-NZ" sz="1800" smtClean="0">
              <a:solidFill>
                <a:srgbClr val="FFFF00"/>
              </a:solidFill>
            </a:endParaRPr>
          </a:p>
          <a:p>
            <a:pPr eaLnBrk="1">
              <a:buFontTx/>
              <a:buNone/>
            </a:pPr>
            <a:r>
              <a:rPr lang="en-AU" sz="1800" smtClean="0">
                <a:solidFill>
                  <a:srgbClr val="FFFF00"/>
                </a:solidFill>
              </a:rPr>
              <a:t>	    [Discounted at a </a:t>
            </a:r>
            <a:r>
              <a:rPr lang="en-AU" sz="1800" i="1" smtClean="0">
                <a:solidFill>
                  <a:srgbClr val="FFFF00"/>
                </a:solidFill>
              </a:rPr>
              <a:t>net</a:t>
            </a:r>
            <a:r>
              <a:rPr lang="en-AU" sz="1800" smtClean="0">
                <a:solidFill>
                  <a:srgbClr val="FFFF00"/>
                </a:solidFill>
              </a:rPr>
              <a:t> (of growth) real investment yield rate, Y</a:t>
            </a:r>
            <a:r>
              <a:rPr lang="en-AU" sz="1800" baseline="-25000" smtClean="0">
                <a:solidFill>
                  <a:srgbClr val="FFFF00"/>
                </a:solidFill>
              </a:rPr>
              <a:t>n</a:t>
            </a:r>
            <a:r>
              <a:rPr lang="en-AU" sz="1800" smtClean="0">
                <a:solidFill>
                  <a:srgbClr val="FFFF00"/>
                </a:solidFill>
              </a:rPr>
              <a:t> ]</a:t>
            </a:r>
            <a:endParaRPr lang="en-NZ" sz="1800" smtClean="0">
              <a:solidFill>
                <a:srgbClr val="FFFF00"/>
              </a:solidFill>
            </a:endParaRPr>
          </a:p>
          <a:p>
            <a:pPr eaLnBrk="1" hangingPunct="1">
              <a:buFontTx/>
              <a:buNone/>
            </a:pPr>
            <a:r>
              <a:rPr lang="en-AU" sz="1800" smtClean="0">
                <a:solidFill>
                  <a:srgbClr val="FFFF00"/>
                </a:solidFill>
              </a:rPr>
              <a:t>	    {i.e. discounted @ Y</a:t>
            </a:r>
            <a:r>
              <a:rPr lang="en-AU" sz="1800" baseline="-25000" smtClean="0">
                <a:solidFill>
                  <a:srgbClr val="FFFF00"/>
                </a:solidFill>
              </a:rPr>
              <a:t>n</a:t>
            </a:r>
            <a:r>
              <a:rPr lang="en-AU" sz="1800" smtClean="0">
                <a:solidFill>
                  <a:srgbClr val="FFFF00"/>
                </a:solidFill>
              </a:rPr>
              <a:t> annually (p.a.); or y</a:t>
            </a:r>
            <a:r>
              <a:rPr lang="en-AU" sz="1800" baseline="-25000" smtClean="0">
                <a:solidFill>
                  <a:srgbClr val="FFFF00"/>
                </a:solidFill>
              </a:rPr>
              <a:t>n</a:t>
            </a:r>
            <a:r>
              <a:rPr lang="en-AU" sz="1800" smtClean="0">
                <a:solidFill>
                  <a:srgbClr val="FFFF00"/>
                </a:solidFill>
              </a:rPr>
              <a:t> per period (p.p.)}</a:t>
            </a:r>
          </a:p>
          <a:p>
            <a:pPr eaLnBrk="1" hangingPunct="1">
              <a:buFontTx/>
              <a:buNone/>
            </a:pPr>
            <a:r>
              <a:rPr lang="en-AU" sz="1800" b="1" smtClean="0"/>
              <a:t>Where</a:t>
            </a:r>
            <a:r>
              <a:rPr lang="en-AU" sz="1800" smtClean="0"/>
              <a:t>:	C</a:t>
            </a:r>
            <a:r>
              <a:rPr lang="en-AU" sz="1800" baseline="-25000" smtClean="0"/>
              <a:t>a</a:t>
            </a:r>
            <a:r>
              <a:rPr lang="en-AU" sz="1800" smtClean="0"/>
              <a:t> = PV of the contract rental cash flow ; V</a:t>
            </a:r>
            <a:r>
              <a:rPr lang="en-AU" sz="1800" baseline="-25000" smtClean="0"/>
              <a:t>r</a:t>
            </a:r>
            <a:r>
              <a:rPr lang="en-AU" sz="1800" smtClean="0"/>
              <a:t> = real value (@ market rental)</a:t>
            </a:r>
          </a:p>
          <a:p>
            <a:pPr eaLnBrk="1" hangingPunct="1">
              <a:buFontTx/>
              <a:buNone/>
            </a:pPr>
            <a:r>
              <a:rPr lang="en-AU" sz="1800" b="1" smtClean="0"/>
              <a:t>V</a:t>
            </a:r>
            <a:r>
              <a:rPr lang="en-AU" sz="1800" b="1" baseline="-25000" smtClean="0"/>
              <a:t>e </a:t>
            </a:r>
            <a:r>
              <a:rPr lang="en-AU" sz="1800" b="1" smtClean="0">
                <a:sym typeface="Symbol" pitchFamily="18" charset="2"/>
              </a:rPr>
              <a:t></a:t>
            </a:r>
            <a:r>
              <a:rPr lang="en-AU" sz="1800" b="1" smtClean="0"/>
              <a:t> C</a:t>
            </a:r>
            <a:r>
              <a:rPr lang="en-AU" sz="1800" b="1" baseline="-25000" smtClean="0"/>
              <a:t>a</a:t>
            </a:r>
            <a:r>
              <a:rPr lang="en-AU" sz="1800" b="1" smtClean="0"/>
              <a:t> + V</a:t>
            </a:r>
            <a:r>
              <a:rPr lang="en-AU" sz="1800" b="1" baseline="-25000" smtClean="0"/>
              <a:t>r</a:t>
            </a:r>
            <a:r>
              <a:rPr lang="en-AU" sz="1800" b="1" smtClean="0"/>
              <a:t>(1+y</a:t>
            </a:r>
            <a:r>
              <a:rPr lang="en-AU" sz="1800" b="1" baseline="-25000" smtClean="0"/>
              <a:t>n</a:t>
            </a:r>
            <a:r>
              <a:rPr lang="en-AU" sz="1800" b="1" smtClean="0"/>
              <a:t>)</a:t>
            </a:r>
            <a:r>
              <a:rPr lang="en-AU" sz="1800" b="1" baseline="30000" smtClean="0"/>
              <a:t> –t</a:t>
            </a:r>
            <a:r>
              <a:rPr lang="en-AU" sz="1800" b="1" smtClean="0"/>
              <a:t> </a:t>
            </a:r>
            <a:r>
              <a:rPr lang="en-AU" sz="1800" smtClean="0"/>
              <a:t>  (Where: t = periods to run until next review)</a:t>
            </a:r>
            <a:endParaRPr lang="en-NZ" sz="1800" smtClean="0">
              <a:solidFill>
                <a:srgbClr val="FFFF00"/>
              </a:solidFill>
            </a:endParaRPr>
          </a:p>
        </p:txBody>
      </p:sp>
      <p:sp>
        <p:nvSpPr>
          <p:cNvPr id="31747" name="Slide Number Placeholder 3"/>
          <p:cNvSpPr>
            <a:spLocks noGrp="1"/>
          </p:cNvSpPr>
          <p:nvPr>
            <p:ph type="sldNum" sz="quarter" idx="12"/>
          </p:nvPr>
        </p:nvSpPr>
        <p:spPr>
          <a:noFill/>
        </p:spPr>
        <p:txBody>
          <a:bodyPr/>
          <a:lstStyle/>
          <a:p>
            <a:fld id="{3E3CBAD3-98C8-4DB3-B0BD-A062F64C1394}" type="slidenum">
              <a:rPr lang="en-NZ" smtClean="0"/>
              <a:pPr/>
              <a:t>15</a:t>
            </a:fld>
            <a:endParaRPr lang="en-N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2"/>
          </p:nvPr>
        </p:nvSpPr>
        <p:spPr>
          <a:noFill/>
        </p:spPr>
        <p:txBody>
          <a:bodyPr/>
          <a:lstStyle/>
          <a:p>
            <a:fld id="{AE974AA6-A44B-45DC-8D7C-A628B50A8231}" type="slidenum">
              <a:rPr lang="en-NZ" smtClean="0"/>
              <a:pPr/>
              <a:t>16</a:t>
            </a:fld>
            <a:endParaRPr lang="en-NZ" smtClean="0"/>
          </a:p>
        </p:txBody>
      </p:sp>
      <p:pic>
        <p:nvPicPr>
          <p:cNvPr id="32770" name="Picture 4"/>
          <p:cNvPicPr>
            <a:picLocks noChangeAspect="1" noChangeArrowheads="1"/>
          </p:cNvPicPr>
          <p:nvPr/>
        </p:nvPicPr>
        <p:blipFill>
          <a:blip r:embed="rId2"/>
          <a:srcRect/>
          <a:stretch>
            <a:fillRect/>
          </a:stretch>
        </p:blipFill>
        <p:spPr bwMode="auto">
          <a:xfrm>
            <a:off x="895350" y="714375"/>
            <a:ext cx="7319963" cy="5965825"/>
          </a:xfrm>
          <a:prstGeom prst="rect">
            <a:avLst/>
          </a:prstGeom>
          <a:solidFill>
            <a:schemeClr val="tx1"/>
          </a:solidFill>
          <a:ln w="9525">
            <a:noFill/>
            <a:miter lim="800000"/>
            <a:headEnd/>
            <a:tailEnd/>
          </a:ln>
        </p:spPr>
      </p:pic>
      <p:sp>
        <p:nvSpPr>
          <p:cNvPr id="6" name="Title 1"/>
          <p:cNvSpPr txBox="1">
            <a:spLocks/>
          </p:cNvSpPr>
          <p:nvPr/>
        </p:nvSpPr>
        <p:spPr>
          <a:xfrm>
            <a:off x="214313" y="142875"/>
            <a:ext cx="8786812" cy="582613"/>
          </a:xfrm>
          <a:prstGeom prst="rect">
            <a:avLst/>
          </a:prstGeom>
        </p:spPr>
        <p:txBody>
          <a:bodyPr/>
          <a:lstStyle/>
          <a:p>
            <a:pPr algn="ctr">
              <a:defRPr/>
            </a:pPr>
            <a:r>
              <a:rPr lang="en-NZ" sz="2800" kern="0" dirty="0">
                <a:solidFill>
                  <a:schemeClr val="tx2"/>
                </a:solidFill>
                <a:latin typeface="+mj-lt"/>
                <a:ea typeface="+mj-ea"/>
                <a:cs typeface="+mj-cs"/>
              </a:rPr>
              <a:t>The generic model in a spreadsheet model format</a:t>
            </a:r>
            <a:endParaRPr lang="en-NZ" sz="28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2"/>
          </p:nvPr>
        </p:nvSpPr>
        <p:spPr>
          <a:noFill/>
        </p:spPr>
        <p:txBody>
          <a:bodyPr/>
          <a:lstStyle/>
          <a:p>
            <a:fld id="{296E2718-DE83-4FA0-932D-684FE1D09FC6}" type="slidenum">
              <a:rPr lang="en-NZ" smtClean="0"/>
              <a:pPr/>
              <a:t>17</a:t>
            </a:fld>
            <a:endParaRPr lang="en-NZ" smtClean="0"/>
          </a:p>
        </p:txBody>
      </p:sp>
      <p:sp>
        <p:nvSpPr>
          <p:cNvPr id="33794" name="Rectangle 5"/>
          <p:cNvSpPr>
            <a:spLocks noChangeArrowheads="1"/>
          </p:cNvSpPr>
          <p:nvPr/>
        </p:nvSpPr>
        <p:spPr bwMode="auto">
          <a:xfrm>
            <a:off x="457200" y="274638"/>
            <a:ext cx="8229600" cy="1154112"/>
          </a:xfrm>
          <a:prstGeom prst="rect">
            <a:avLst/>
          </a:prstGeom>
          <a:noFill/>
          <a:ln w="9525">
            <a:noFill/>
            <a:miter lim="800000"/>
            <a:headEnd/>
            <a:tailEnd/>
          </a:ln>
        </p:spPr>
        <p:txBody>
          <a:bodyPr anchor="ctr"/>
          <a:lstStyle/>
          <a:p>
            <a:pPr algn="ctr"/>
            <a:r>
              <a:rPr lang="en-NZ" sz="3600">
                <a:solidFill>
                  <a:schemeClr val="tx2"/>
                </a:solidFill>
              </a:rPr>
              <a:t>Technology becomes – electronic </a:t>
            </a:r>
            <a:br>
              <a:rPr lang="en-NZ" sz="3600">
                <a:solidFill>
                  <a:schemeClr val="tx2"/>
                </a:solidFill>
              </a:rPr>
            </a:br>
            <a:r>
              <a:rPr lang="en-NZ" sz="3600">
                <a:solidFill>
                  <a:schemeClr val="tx2"/>
                </a:solidFill>
              </a:rPr>
              <a:t>&amp; then small and portable</a:t>
            </a:r>
          </a:p>
        </p:txBody>
      </p:sp>
      <p:sp>
        <p:nvSpPr>
          <p:cNvPr id="33799" name="Rectangle 7"/>
          <p:cNvSpPr>
            <a:spLocks noChangeArrowheads="1"/>
          </p:cNvSpPr>
          <p:nvPr/>
        </p:nvSpPr>
        <p:spPr bwMode="auto">
          <a:xfrm>
            <a:off x="4679950" y="5357813"/>
            <a:ext cx="3924300" cy="641350"/>
          </a:xfrm>
          <a:prstGeom prst="rect">
            <a:avLst/>
          </a:prstGeom>
          <a:noFill/>
          <a:ln w="9525">
            <a:noFill/>
            <a:miter lim="800000"/>
            <a:headEnd/>
            <a:tailEnd/>
          </a:ln>
        </p:spPr>
        <p:txBody>
          <a:bodyPr anchor="ctr">
            <a:spAutoFit/>
          </a:bodyPr>
          <a:lstStyle/>
          <a:p>
            <a:pPr algn="ctr"/>
            <a:r>
              <a:rPr lang="en-NZ"/>
              <a:t>Vintage Compaq Portable II -1986</a:t>
            </a:r>
            <a:br>
              <a:rPr lang="en-NZ"/>
            </a:br>
            <a:r>
              <a:rPr lang="en-NZ"/>
              <a:t> As used by Author 1986-1995</a:t>
            </a:r>
          </a:p>
        </p:txBody>
      </p:sp>
      <p:pic>
        <p:nvPicPr>
          <p:cNvPr id="33800" name="Picture 8" descr="compaqPortableII"/>
          <p:cNvPicPr>
            <a:picLocks noChangeAspect="1" noChangeArrowheads="1"/>
          </p:cNvPicPr>
          <p:nvPr/>
        </p:nvPicPr>
        <p:blipFill>
          <a:blip r:embed="rId2"/>
          <a:srcRect r="3069"/>
          <a:stretch>
            <a:fillRect/>
          </a:stretch>
        </p:blipFill>
        <p:spPr bwMode="auto">
          <a:xfrm>
            <a:off x="4786313" y="1928813"/>
            <a:ext cx="4143375" cy="3000375"/>
          </a:xfrm>
          <a:prstGeom prst="rect">
            <a:avLst/>
          </a:prstGeom>
          <a:noFill/>
          <a:ln w="9525">
            <a:noFill/>
            <a:miter lim="800000"/>
            <a:headEnd/>
            <a:tailEnd/>
          </a:ln>
        </p:spPr>
      </p:pic>
      <p:sp>
        <p:nvSpPr>
          <p:cNvPr id="11" name="Rectangle 5"/>
          <p:cNvSpPr>
            <a:spLocks noChangeArrowheads="1"/>
          </p:cNvSpPr>
          <p:nvPr/>
        </p:nvSpPr>
        <p:spPr bwMode="auto">
          <a:xfrm>
            <a:off x="214313" y="5788025"/>
            <a:ext cx="4756150" cy="641350"/>
          </a:xfrm>
          <a:prstGeom prst="rect">
            <a:avLst/>
          </a:prstGeom>
          <a:noFill/>
          <a:ln w="9525">
            <a:noFill/>
            <a:miter lim="800000"/>
            <a:headEnd/>
            <a:tailEnd/>
          </a:ln>
        </p:spPr>
        <p:txBody>
          <a:bodyPr wrap="none" anchor="ctr">
            <a:spAutoFit/>
          </a:bodyPr>
          <a:lstStyle/>
          <a:p>
            <a:r>
              <a:rPr lang="en-NZ" b="1"/>
              <a:t>Vintage Sharp Compet 364R Calculator</a:t>
            </a:r>
            <a:r>
              <a:rPr lang="en-NZ"/>
              <a:t> </a:t>
            </a:r>
          </a:p>
          <a:p>
            <a:r>
              <a:rPr lang="en-NZ"/>
              <a:t>As used by Author ex 1973 &amp; still on his desk</a:t>
            </a:r>
          </a:p>
        </p:txBody>
      </p:sp>
      <p:pic>
        <p:nvPicPr>
          <p:cNvPr id="12" name="Picture 11" descr="Sharp comp364r"/>
          <p:cNvPicPr>
            <a:picLocks noChangeAspect="1" noChangeArrowheads="1"/>
          </p:cNvPicPr>
          <p:nvPr/>
        </p:nvPicPr>
        <p:blipFill>
          <a:blip r:embed="rId3"/>
          <a:srcRect/>
          <a:stretch>
            <a:fillRect/>
          </a:stretch>
        </p:blipFill>
        <p:spPr bwMode="auto">
          <a:xfrm>
            <a:off x="285750" y="1430338"/>
            <a:ext cx="4319588" cy="4319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p:spPr>
        <p:txBody>
          <a:bodyPr/>
          <a:lstStyle/>
          <a:p>
            <a:fld id="{B8DE7B56-8A3F-43E8-8A15-9CCCACF38E06}" type="slidenum">
              <a:rPr lang="en-NZ" smtClean="0"/>
              <a:pPr/>
              <a:t>18</a:t>
            </a:fld>
            <a:endParaRPr lang="en-NZ" smtClean="0"/>
          </a:p>
        </p:txBody>
      </p:sp>
      <p:sp>
        <p:nvSpPr>
          <p:cNvPr id="9218" name="Rectangle 2"/>
          <p:cNvSpPr>
            <a:spLocks noGrp="1" noChangeArrowheads="1"/>
          </p:cNvSpPr>
          <p:nvPr>
            <p:ph type="title"/>
          </p:nvPr>
        </p:nvSpPr>
        <p:spPr>
          <a:xfrm>
            <a:off x="457200" y="274638"/>
            <a:ext cx="8229600" cy="706437"/>
          </a:xfrm>
        </p:spPr>
        <p:txBody>
          <a:bodyPr/>
          <a:lstStyle/>
          <a:p>
            <a:pPr eaLnBrk="1" hangingPunct="1">
              <a:defRPr/>
            </a:pPr>
            <a:r>
              <a:rPr lang="en-NZ" sz="3600" dirty="0">
                <a:latin typeface="+mn-lt"/>
              </a:rPr>
              <a:t>Underpinning philosophy</a:t>
            </a:r>
          </a:p>
        </p:txBody>
      </p:sp>
      <p:sp>
        <p:nvSpPr>
          <p:cNvPr id="9219" name="Rectangle 3"/>
          <p:cNvSpPr>
            <a:spLocks noGrp="1" noChangeArrowheads="1"/>
          </p:cNvSpPr>
          <p:nvPr>
            <p:ph type="body" idx="1"/>
          </p:nvPr>
        </p:nvSpPr>
        <p:spPr>
          <a:xfrm>
            <a:off x="250825" y="1196975"/>
            <a:ext cx="8569325" cy="5661025"/>
          </a:xfrm>
        </p:spPr>
        <p:txBody>
          <a:bodyPr/>
          <a:lstStyle/>
          <a:p>
            <a:pPr eaLnBrk="1" hangingPunct="1"/>
            <a:r>
              <a:rPr lang="en-NZ" sz="2600" smtClean="0"/>
              <a:t>Whilst all valuations are of either a lessor’s interest (leased fee) or of a lessee’s or sub-lessee’s interest (leasehold interest); </a:t>
            </a:r>
          </a:p>
          <a:p>
            <a:pPr eaLnBrk="1" hangingPunct="1"/>
            <a:r>
              <a:rPr lang="en-NZ" sz="2600" smtClean="0"/>
              <a:t>Each “Interest” has a </a:t>
            </a:r>
            <a:r>
              <a:rPr lang="en-NZ" sz="2600" b="1" u="sng" smtClean="0"/>
              <a:t>separate</a:t>
            </a:r>
            <a:r>
              <a:rPr lang="en-NZ" sz="2600" smtClean="0"/>
              <a:t> value.</a:t>
            </a:r>
          </a:p>
          <a:p>
            <a:pPr eaLnBrk="1" hangingPunct="1"/>
            <a:r>
              <a:rPr lang="en-NZ" sz="2600" smtClean="0"/>
              <a:t>With investment property – “freehold investment value” is an oxymoron (assuming no lease exists).  </a:t>
            </a:r>
          </a:p>
          <a:p>
            <a:pPr eaLnBrk="1" hangingPunct="1"/>
            <a:r>
              <a:rPr lang="en-NZ" sz="2600" smtClean="0"/>
              <a:t>Further, the sum of the lessor’s and lessee’s interests do not add up to the “freehold value” .</a:t>
            </a:r>
          </a:p>
          <a:p>
            <a:pPr lvl="1" eaLnBrk="1" hangingPunct="1"/>
            <a:r>
              <a:rPr lang="en-NZ" sz="2600" smtClean="0"/>
              <a:t>(Neither can a lesser interest be derived from a “freehold value” by deducting the value derived for the counter-part "interest" – i.e. by a residual method).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2"/>
          </p:nvPr>
        </p:nvSpPr>
        <p:spPr>
          <a:noFill/>
        </p:spPr>
        <p:txBody>
          <a:bodyPr/>
          <a:lstStyle/>
          <a:p>
            <a:fld id="{B3F4562A-B4E4-483A-B7EC-93A5A73E7611}" type="slidenum">
              <a:rPr lang="en-NZ" smtClean="0"/>
              <a:pPr/>
              <a:t>19</a:t>
            </a:fld>
            <a:endParaRPr lang="en-NZ" smtClean="0"/>
          </a:p>
        </p:txBody>
      </p:sp>
      <p:sp>
        <p:nvSpPr>
          <p:cNvPr id="35842" name="Rectangle 4"/>
          <p:cNvSpPr>
            <a:spLocks noChangeArrowheads="1"/>
          </p:cNvSpPr>
          <p:nvPr/>
        </p:nvSpPr>
        <p:spPr bwMode="auto">
          <a:xfrm>
            <a:off x="457200" y="274638"/>
            <a:ext cx="8229600" cy="706437"/>
          </a:xfrm>
          <a:prstGeom prst="rect">
            <a:avLst/>
          </a:prstGeom>
          <a:noFill/>
          <a:ln w="9525">
            <a:noFill/>
            <a:miter lim="800000"/>
            <a:headEnd/>
            <a:tailEnd/>
          </a:ln>
        </p:spPr>
        <p:txBody>
          <a:bodyPr anchor="ctr"/>
          <a:lstStyle/>
          <a:p>
            <a:pPr algn="ctr"/>
            <a:r>
              <a:rPr lang="en-NZ" sz="3600">
                <a:solidFill>
                  <a:schemeClr val="tx2"/>
                </a:solidFill>
              </a:rPr>
              <a:t>Technology becomes electronic </a:t>
            </a:r>
            <a:br>
              <a:rPr lang="en-NZ" sz="3600">
                <a:solidFill>
                  <a:schemeClr val="tx2"/>
                </a:solidFill>
              </a:rPr>
            </a:br>
            <a:r>
              <a:rPr lang="en-NZ" sz="3600">
                <a:solidFill>
                  <a:schemeClr val="tx2"/>
                </a:solidFill>
              </a:rPr>
              <a:t>&amp; portable</a:t>
            </a:r>
          </a:p>
        </p:txBody>
      </p:sp>
      <p:pic>
        <p:nvPicPr>
          <p:cNvPr id="34825" name="Picture 9" descr="IMG_0070"/>
          <p:cNvPicPr>
            <a:picLocks noChangeAspect="1" noChangeArrowheads="1"/>
          </p:cNvPicPr>
          <p:nvPr/>
        </p:nvPicPr>
        <p:blipFill>
          <a:blip r:embed="rId2"/>
          <a:srcRect t="6425"/>
          <a:stretch>
            <a:fillRect/>
          </a:stretch>
        </p:blipFill>
        <p:spPr bwMode="auto">
          <a:xfrm>
            <a:off x="4857750" y="1255713"/>
            <a:ext cx="3862388" cy="4405312"/>
          </a:xfrm>
          <a:prstGeom prst="rect">
            <a:avLst/>
          </a:prstGeom>
          <a:noFill/>
          <a:ln w="28575">
            <a:solidFill>
              <a:schemeClr val="tx1"/>
            </a:solidFill>
            <a:miter lim="800000"/>
            <a:headEnd/>
            <a:tailEnd/>
          </a:ln>
        </p:spPr>
      </p:pic>
      <p:sp>
        <p:nvSpPr>
          <p:cNvPr id="34826" name="Rectangle 10"/>
          <p:cNvSpPr>
            <a:spLocks noChangeArrowheads="1"/>
          </p:cNvSpPr>
          <p:nvPr/>
        </p:nvSpPr>
        <p:spPr bwMode="auto">
          <a:xfrm>
            <a:off x="5000625" y="5734050"/>
            <a:ext cx="3819525" cy="915988"/>
          </a:xfrm>
          <a:prstGeom prst="rect">
            <a:avLst/>
          </a:prstGeom>
          <a:noFill/>
          <a:ln w="9525">
            <a:noFill/>
            <a:miter lim="800000"/>
            <a:headEnd/>
            <a:tailEnd/>
          </a:ln>
        </p:spPr>
        <p:txBody>
          <a:bodyPr anchor="ctr">
            <a:spAutoFit/>
          </a:bodyPr>
          <a:lstStyle/>
          <a:p>
            <a:pPr algn="ctr"/>
            <a:r>
              <a:rPr lang="en-NZ"/>
              <a:t>Laptop technology,</a:t>
            </a:r>
          </a:p>
          <a:p>
            <a:pPr algn="ctr"/>
            <a:r>
              <a:rPr lang="en-NZ"/>
              <a:t>As used by Author to produce this proposal presentation</a:t>
            </a:r>
          </a:p>
        </p:txBody>
      </p:sp>
      <p:pic>
        <p:nvPicPr>
          <p:cNvPr id="11" name="Picture 10" descr="HP22s.jpg"/>
          <p:cNvPicPr>
            <a:picLocks noChangeAspect="1"/>
          </p:cNvPicPr>
          <p:nvPr/>
        </p:nvPicPr>
        <p:blipFill>
          <a:blip r:embed="rId3"/>
          <a:srcRect/>
          <a:stretch>
            <a:fillRect/>
          </a:stretch>
        </p:blipFill>
        <p:spPr bwMode="auto">
          <a:xfrm>
            <a:off x="536575" y="1214438"/>
            <a:ext cx="3892550" cy="4438650"/>
          </a:xfrm>
          <a:prstGeom prst="rect">
            <a:avLst/>
          </a:prstGeom>
          <a:noFill/>
          <a:ln w="9525">
            <a:noFill/>
            <a:miter lim="800000"/>
            <a:headEnd/>
            <a:tailEnd/>
          </a:ln>
        </p:spPr>
      </p:pic>
      <p:sp>
        <p:nvSpPr>
          <p:cNvPr id="12" name="Text Box 8"/>
          <p:cNvSpPr txBox="1">
            <a:spLocks noChangeArrowheads="1"/>
          </p:cNvSpPr>
          <p:nvPr/>
        </p:nvSpPr>
        <p:spPr bwMode="auto">
          <a:xfrm>
            <a:off x="325438" y="5857875"/>
            <a:ext cx="4032250" cy="646113"/>
          </a:xfrm>
          <a:prstGeom prst="rect">
            <a:avLst/>
          </a:prstGeom>
          <a:noFill/>
          <a:ln w="9525">
            <a:noFill/>
            <a:miter lim="800000"/>
            <a:headEnd/>
            <a:tailEnd/>
          </a:ln>
        </p:spPr>
        <p:txBody>
          <a:bodyPr wrap="none">
            <a:spAutoFit/>
          </a:bodyPr>
          <a:lstStyle/>
          <a:p>
            <a:pPr algn="ctr"/>
            <a:r>
              <a:rPr lang="en-US"/>
              <a:t>The Author ‘s Hewlett Packard HP22 </a:t>
            </a:r>
          </a:p>
          <a:p>
            <a:pPr algn="ctr"/>
            <a:r>
              <a:rPr lang="en-US"/>
              <a:t>Financial calculator 1974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fld id="{607CABBC-996E-417D-94CD-FEC7278D6C0C}" type="slidenum">
              <a:rPr lang="en-NZ" smtClean="0"/>
              <a:pPr/>
              <a:t>2</a:t>
            </a:fld>
            <a:endParaRPr lang="en-NZ" smtClean="0"/>
          </a:p>
        </p:txBody>
      </p:sp>
      <p:sp>
        <p:nvSpPr>
          <p:cNvPr id="17410" name="Rectangle 2"/>
          <p:cNvSpPr>
            <a:spLocks noGrp="1" noChangeArrowheads="1"/>
          </p:cNvSpPr>
          <p:nvPr>
            <p:ph type="title"/>
          </p:nvPr>
        </p:nvSpPr>
        <p:spPr>
          <a:xfrm>
            <a:off x="468313" y="188913"/>
            <a:ext cx="8229600" cy="576262"/>
          </a:xfrm>
        </p:spPr>
        <p:txBody>
          <a:bodyPr/>
          <a:lstStyle/>
          <a:p>
            <a:pPr eaLnBrk="1" hangingPunct="1"/>
            <a:r>
              <a:rPr lang="en-NZ" sz="4000" smtClean="0"/>
              <a:t>Why and where from?</a:t>
            </a:r>
          </a:p>
        </p:txBody>
      </p:sp>
      <p:sp>
        <p:nvSpPr>
          <p:cNvPr id="16387" name="Rectangle 3"/>
          <p:cNvSpPr>
            <a:spLocks noGrp="1" noChangeArrowheads="1"/>
          </p:cNvSpPr>
          <p:nvPr>
            <p:ph type="body" idx="1"/>
          </p:nvPr>
        </p:nvSpPr>
        <p:spPr>
          <a:xfrm>
            <a:off x="0" y="1341438"/>
            <a:ext cx="9144000" cy="4752975"/>
          </a:xfrm>
        </p:spPr>
        <p:txBody>
          <a:bodyPr/>
          <a:lstStyle/>
          <a:p>
            <a:pPr eaLnBrk="1" hangingPunct="1">
              <a:defRPr/>
            </a:pPr>
            <a:r>
              <a:rPr lang="en-NZ" sz="2600" dirty="0"/>
              <a:t>I’ve </a:t>
            </a:r>
            <a:r>
              <a:rPr lang="en-NZ" sz="2600" u="sng" dirty="0">
                <a:effectLst>
                  <a:outerShdw blurRad="38100" dist="38100" dir="2700000" algn="tl">
                    <a:srgbClr val="000000"/>
                  </a:outerShdw>
                </a:effectLst>
                <a:hlinkMouseOver r:id="" action="ppaction://noaction">
                  <a:snd r:embed="rId2" name="breeze.wav"/>
                </a:hlinkMouseOver>
              </a:rPr>
              <a:t>oscillated</a:t>
            </a:r>
            <a:r>
              <a:rPr lang="en-NZ" sz="2600" dirty="0">
                <a:hlinkMouseOver r:id="" action="ppaction://noaction">
                  <a:snd r:embed="rId2" name="breeze.wav"/>
                </a:hlinkMouseOver>
              </a:rPr>
              <a:t>  </a:t>
            </a:r>
            <a:r>
              <a:rPr lang="en-NZ" sz="2600" dirty="0"/>
              <a:t>between being a professional valuer &amp; an academic </a:t>
            </a:r>
            <a:r>
              <a:rPr lang="en-NZ" sz="2600" dirty="0" smtClean="0"/>
              <a:t>for </a:t>
            </a:r>
            <a:r>
              <a:rPr lang="en-NZ" sz="2600" dirty="0"/>
              <a:t>over </a:t>
            </a:r>
            <a:r>
              <a:rPr lang="en-NZ" sz="2600" dirty="0" smtClean="0"/>
              <a:t>45 </a:t>
            </a:r>
            <a:r>
              <a:rPr lang="en-NZ" sz="2600" dirty="0"/>
              <a:t>years and </a:t>
            </a:r>
            <a:r>
              <a:rPr lang="en-NZ" sz="2600" dirty="0" smtClean="0"/>
              <a:t>am doing </a:t>
            </a:r>
            <a:r>
              <a:rPr lang="en-NZ" sz="2600" dirty="0"/>
              <a:t>this PhD as a “capstone” to my career.</a:t>
            </a:r>
          </a:p>
          <a:p>
            <a:pPr eaLnBrk="1" hangingPunct="1">
              <a:defRPr/>
            </a:pPr>
            <a:r>
              <a:rPr lang="en-NZ" sz="2600" dirty="0"/>
              <a:t>I’ve had an on-going </a:t>
            </a:r>
            <a:r>
              <a:rPr lang="en-NZ" sz="2600" u="sng" dirty="0">
                <a:effectLst>
                  <a:outerShdw blurRad="38100" dist="38100" dir="2700000" algn="tl">
                    <a:srgbClr val="000000"/>
                  </a:outerShdw>
                </a:effectLst>
                <a:hlinkMouseOver r:id="" action="ppaction://noaction">
                  <a:snd r:embed="rId3" name="suction.wav"/>
                </a:hlinkMouseOver>
              </a:rPr>
              <a:t>passion</a:t>
            </a:r>
            <a:r>
              <a:rPr lang="en-NZ" sz="2600" dirty="0">
                <a:hlinkMouseOver r:id="" action="ppaction://noaction">
                  <a:snd r:embed="rId3" name="suction.wav"/>
                </a:hlinkMouseOver>
              </a:rPr>
              <a:t> </a:t>
            </a:r>
            <a:r>
              <a:rPr lang="en-NZ" sz="2600" dirty="0"/>
              <a:t>for valuation theory and developing valuation models that work in practice.</a:t>
            </a:r>
          </a:p>
          <a:p>
            <a:pPr eaLnBrk="1" hangingPunct="1">
              <a:defRPr/>
            </a:pPr>
            <a:r>
              <a:rPr lang="en-NZ" sz="2600" dirty="0"/>
              <a:t>I’ve developed “</a:t>
            </a:r>
            <a:r>
              <a:rPr lang="en-NZ" sz="2600" u="sng" dirty="0">
                <a:effectLst>
                  <a:outerShdw blurRad="38100" dist="38100" dir="2700000" algn="tl">
                    <a:srgbClr val="000000"/>
                  </a:outerShdw>
                </a:effectLst>
                <a:hlinkMouseOver r:id="" action="ppaction://noaction">
                  <a:snd r:embed="rId4" name="whoosh.wav"/>
                </a:hlinkMouseOver>
              </a:rPr>
              <a:t>real value</a:t>
            </a:r>
            <a:r>
              <a:rPr lang="en-NZ" sz="2600" dirty="0"/>
              <a:t>” </a:t>
            </a:r>
            <a:r>
              <a:rPr lang="en-NZ" sz="2600" dirty="0" smtClean="0"/>
              <a:t>valuation models </a:t>
            </a:r>
            <a:r>
              <a:rPr lang="en-NZ" sz="2600" dirty="0"/>
              <a:t>only to find others before me have done similarly and </a:t>
            </a:r>
            <a:r>
              <a:rPr lang="en-NZ" sz="2600" dirty="0" smtClean="0"/>
              <a:t>so need </a:t>
            </a:r>
            <a:r>
              <a:rPr lang="en-NZ" sz="2600" dirty="0"/>
              <a:t>to reconcile these so as to further develop the concept into the 21</a:t>
            </a:r>
            <a:r>
              <a:rPr lang="en-NZ" sz="2600" baseline="30000" dirty="0"/>
              <a:t>st</a:t>
            </a:r>
            <a:r>
              <a:rPr lang="en-NZ" sz="2600" dirty="0"/>
              <a:t>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2"/>
          </p:nvPr>
        </p:nvSpPr>
        <p:spPr>
          <a:noFill/>
        </p:spPr>
        <p:txBody>
          <a:bodyPr/>
          <a:lstStyle/>
          <a:p>
            <a:fld id="{077CA782-7DE6-49EC-B94F-19DD5EDCDDDC}" type="slidenum">
              <a:rPr lang="en-NZ" smtClean="0"/>
              <a:pPr/>
              <a:t>20</a:t>
            </a:fld>
            <a:endParaRPr lang="en-NZ" smtClean="0"/>
          </a:p>
        </p:txBody>
      </p:sp>
      <p:sp>
        <p:nvSpPr>
          <p:cNvPr id="10242" name="Rectangle 2"/>
          <p:cNvSpPr>
            <a:spLocks noGrp="1" noChangeArrowheads="1"/>
          </p:cNvSpPr>
          <p:nvPr>
            <p:ph type="title"/>
          </p:nvPr>
        </p:nvSpPr>
        <p:spPr>
          <a:xfrm>
            <a:off x="457200" y="274638"/>
            <a:ext cx="8229600" cy="1011237"/>
          </a:xfrm>
        </p:spPr>
        <p:txBody>
          <a:bodyPr/>
          <a:lstStyle/>
          <a:p>
            <a:pPr eaLnBrk="1" hangingPunct="1">
              <a:defRPr/>
            </a:pPr>
            <a:r>
              <a:rPr lang="en-NZ" sz="3600" dirty="0">
                <a:latin typeface="+mn-lt"/>
              </a:rPr>
              <a:t>Empirical testing &amp; application</a:t>
            </a:r>
          </a:p>
        </p:txBody>
      </p:sp>
      <p:sp>
        <p:nvSpPr>
          <p:cNvPr id="10243" name="Rectangle 3"/>
          <p:cNvSpPr>
            <a:spLocks noGrp="1" noChangeArrowheads="1"/>
          </p:cNvSpPr>
          <p:nvPr>
            <p:ph type="body" idx="1"/>
          </p:nvPr>
        </p:nvSpPr>
        <p:spPr>
          <a:xfrm>
            <a:off x="457200" y="1600200"/>
            <a:ext cx="8229600" cy="4852988"/>
          </a:xfrm>
        </p:spPr>
        <p:txBody>
          <a:bodyPr/>
          <a:lstStyle/>
          <a:p>
            <a:pPr eaLnBrk="1" hangingPunct="1">
              <a:lnSpc>
                <a:spcPct val="90000"/>
              </a:lnSpc>
            </a:pPr>
            <a:r>
              <a:rPr lang="en-NZ" sz="2600" smtClean="0"/>
              <a:t>The generic model is applied to commercial occupational leased properties and ground leaseholds.  </a:t>
            </a:r>
            <a:endParaRPr lang="en-AU" sz="2600" smtClean="0"/>
          </a:p>
          <a:p>
            <a:pPr eaLnBrk="1" hangingPunct="1">
              <a:lnSpc>
                <a:spcPct val="90000"/>
              </a:lnSpc>
            </a:pPr>
            <a:r>
              <a:rPr lang="en-NZ" sz="2600" smtClean="0"/>
              <a:t>Empirical research and practical testing in applications valuing ground lessor’s and ground lessee’s interests:</a:t>
            </a:r>
          </a:p>
          <a:p>
            <a:pPr eaLnBrk="1" hangingPunct="1">
              <a:lnSpc>
                <a:spcPct val="90000"/>
              </a:lnSpc>
            </a:pPr>
            <a:r>
              <a:rPr lang="en-NZ" sz="2600" smtClean="0"/>
              <a:t>In addition:</a:t>
            </a:r>
          </a:p>
          <a:p>
            <a:pPr lvl="1" eaLnBrk="1" hangingPunct="1">
              <a:lnSpc>
                <a:spcPct val="90000"/>
              </a:lnSpc>
            </a:pPr>
            <a:r>
              <a:rPr lang="en-NZ" sz="2600" smtClean="0"/>
              <a:t>Analysing investment yields, and</a:t>
            </a:r>
          </a:p>
          <a:p>
            <a:pPr lvl="1" eaLnBrk="1" hangingPunct="1">
              <a:lnSpc>
                <a:spcPct val="90000"/>
              </a:lnSpc>
            </a:pPr>
            <a:r>
              <a:rPr lang="en-NZ" sz="2600" smtClean="0"/>
              <a:t>Developing ground rental methodology as applicable in New Zealand.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p:spPr>
        <p:txBody>
          <a:bodyPr/>
          <a:lstStyle/>
          <a:p>
            <a:fld id="{D4DEF572-124F-43E5-93BD-D14881CE8370}" type="slidenum">
              <a:rPr lang="en-NZ" smtClean="0"/>
              <a:pPr/>
              <a:t>21</a:t>
            </a:fld>
            <a:endParaRPr lang="en-NZ" smtClean="0"/>
          </a:p>
        </p:txBody>
      </p:sp>
      <p:sp>
        <p:nvSpPr>
          <p:cNvPr id="11266" name="Rectangle 2"/>
          <p:cNvSpPr>
            <a:spLocks noGrp="1" noChangeArrowheads="1"/>
          </p:cNvSpPr>
          <p:nvPr>
            <p:ph type="title"/>
          </p:nvPr>
        </p:nvSpPr>
        <p:spPr/>
        <p:txBody>
          <a:bodyPr/>
          <a:lstStyle/>
          <a:p>
            <a:pPr eaLnBrk="1" hangingPunct="1">
              <a:defRPr/>
            </a:pPr>
            <a:r>
              <a:rPr lang="en-NZ" sz="3600" dirty="0">
                <a:latin typeface="+mn-lt"/>
              </a:rPr>
              <a:t>Conclusions (Hopefully!)</a:t>
            </a:r>
          </a:p>
        </p:txBody>
      </p:sp>
      <p:sp>
        <p:nvSpPr>
          <p:cNvPr id="11267" name="Rectangle 3"/>
          <p:cNvSpPr>
            <a:spLocks noGrp="1" noChangeArrowheads="1"/>
          </p:cNvSpPr>
          <p:nvPr>
            <p:ph type="body" idx="1"/>
          </p:nvPr>
        </p:nvSpPr>
        <p:spPr/>
        <p:txBody>
          <a:bodyPr/>
          <a:lstStyle/>
          <a:p>
            <a:pPr eaLnBrk="1" hangingPunct="1">
              <a:lnSpc>
                <a:spcPct val="80000"/>
              </a:lnSpc>
            </a:pPr>
            <a:r>
              <a:rPr lang="en-NZ" sz="2600" smtClean="0"/>
              <a:t>That the generic valuation model is both economically and financially valid, based on this empirical research and practical testing.  </a:t>
            </a:r>
            <a:endParaRPr lang="en-AU" sz="2600" smtClean="0"/>
          </a:p>
          <a:p>
            <a:pPr eaLnBrk="1" hangingPunct="1">
              <a:lnSpc>
                <a:spcPct val="80000"/>
              </a:lnSpc>
            </a:pPr>
            <a:r>
              <a:rPr lang="en-NZ" sz="2600" smtClean="0"/>
              <a:t>The model's versatility and practical relevance in market analysis and valuation applications are intended to be universally and internationally applicable.</a:t>
            </a:r>
          </a:p>
          <a:p>
            <a:pPr eaLnBrk="1" hangingPunct="1">
              <a:lnSpc>
                <a:spcPct val="80000"/>
              </a:lnSpc>
            </a:pPr>
            <a:r>
              <a:rPr lang="en-NZ" sz="2600" smtClean="0"/>
              <a:t>Will meet and enhance current International Valuation Standards and  practice.</a:t>
            </a:r>
          </a:p>
          <a:p>
            <a:pPr eaLnBrk="1" hangingPunct="1">
              <a:lnSpc>
                <a:spcPct val="80000"/>
              </a:lnSpc>
            </a:pPr>
            <a:r>
              <a:rPr lang="en-NZ" sz="2600" i="1" smtClean="0"/>
              <a:t>Limitations</a:t>
            </a:r>
            <a:r>
              <a:rPr lang="en-NZ" sz="2600" smtClean="0"/>
              <a:t> of the examples reflecting the author's base of experience in New Zealand.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2"/>
          </p:nvPr>
        </p:nvSpPr>
        <p:spPr>
          <a:noFill/>
        </p:spPr>
        <p:txBody>
          <a:bodyPr/>
          <a:lstStyle/>
          <a:p>
            <a:fld id="{E76B113C-6468-4591-BBD2-AEA25939DF30}" type="slidenum">
              <a:rPr lang="en-NZ" smtClean="0"/>
              <a:pPr/>
              <a:t>22</a:t>
            </a:fld>
            <a:endParaRPr lang="en-NZ" smtClean="0"/>
          </a:p>
        </p:txBody>
      </p:sp>
      <p:pic>
        <p:nvPicPr>
          <p:cNvPr id="21508" name="Picture 4" descr="Photograph (2)"/>
          <p:cNvPicPr>
            <a:picLocks noChangeAspect="1" noChangeArrowheads="1"/>
          </p:cNvPicPr>
          <p:nvPr/>
        </p:nvPicPr>
        <p:blipFill>
          <a:blip r:embed="rId2"/>
          <a:srcRect/>
          <a:stretch>
            <a:fillRect/>
          </a:stretch>
        </p:blipFill>
        <p:spPr bwMode="auto">
          <a:xfrm>
            <a:off x="0" y="0"/>
            <a:ext cx="9144000" cy="682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p:spPr>
        <p:txBody>
          <a:bodyPr/>
          <a:lstStyle/>
          <a:p>
            <a:fld id="{A21684E8-8101-421B-B9F1-68E27CCD8A28}" type="slidenum">
              <a:rPr lang="en-NZ" smtClean="0"/>
              <a:pPr/>
              <a:t>23</a:t>
            </a:fld>
            <a:endParaRPr lang="en-NZ" smtClean="0"/>
          </a:p>
        </p:txBody>
      </p:sp>
      <p:sp>
        <p:nvSpPr>
          <p:cNvPr id="39938" name="Rectangle 2"/>
          <p:cNvSpPr>
            <a:spLocks noGrp="1" noChangeArrowheads="1"/>
          </p:cNvSpPr>
          <p:nvPr>
            <p:ph type="title"/>
          </p:nvPr>
        </p:nvSpPr>
        <p:spPr/>
        <p:txBody>
          <a:bodyPr/>
          <a:lstStyle/>
          <a:p>
            <a:pPr eaLnBrk="1" hangingPunct="1"/>
            <a:r>
              <a:rPr lang="en-NZ" smtClean="0"/>
              <a:t>The End</a:t>
            </a:r>
          </a:p>
        </p:txBody>
      </p:sp>
      <p:sp>
        <p:nvSpPr>
          <p:cNvPr id="20483" name="Rectangle 3"/>
          <p:cNvSpPr>
            <a:spLocks noGrp="1" noChangeArrowheads="1"/>
          </p:cNvSpPr>
          <p:nvPr>
            <p:ph type="body" idx="1"/>
          </p:nvPr>
        </p:nvSpPr>
        <p:spPr>
          <a:xfrm>
            <a:off x="889000" y="1600200"/>
            <a:ext cx="6851650" cy="4525963"/>
          </a:xfrm>
        </p:spPr>
        <p:txBody>
          <a:bodyPr/>
          <a:lstStyle/>
          <a:p>
            <a:pPr eaLnBrk="1" hangingPunct="1"/>
            <a:r>
              <a:rPr lang="en-NZ" smtClean="0"/>
              <a:t>Questions</a:t>
            </a:r>
          </a:p>
          <a:p>
            <a:pPr eaLnBrk="1" hangingPunct="1"/>
            <a:r>
              <a:rPr lang="en-NZ" smtClean="0"/>
              <a:t>Suggestions</a:t>
            </a:r>
          </a:p>
          <a:p>
            <a:pPr eaLnBrk="1" hangingPunct="1"/>
            <a:r>
              <a:rPr lang="en-NZ" smtClean="0"/>
              <a:t>Thankyou</a:t>
            </a:r>
          </a:p>
          <a:p>
            <a:pPr eaLnBrk="1" hangingPunct="1"/>
            <a:endParaRPr lang="en-N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noFill/>
        </p:spPr>
        <p:txBody>
          <a:bodyPr/>
          <a:lstStyle/>
          <a:p>
            <a:fld id="{3C832DA3-6F4A-4380-BF6F-23BE4E5F789A}" type="slidenum">
              <a:rPr lang="en-NZ" smtClean="0"/>
              <a:pPr/>
              <a:t>3</a:t>
            </a:fld>
            <a:endParaRPr lang="en-NZ" smtClean="0"/>
          </a:p>
        </p:txBody>
      </p:sp>
      <p:sp>
        <p:nvSpPr>
          <p:cNvPr id="18434" name="Rectangle 2"/>
          <p:cNvSpPr>
            <a:spLocks noGrp="1" noChangeArrowheads="1"/>
          </p:cNvSpPr>
          <p:nvPr>
            <p:ph type="title"/>
          </p:nvPr>
        </p:nvSpPr>
        <p:spPr>
          <a:xfrm>
            <a:off x="457200" y="214313"/>
            <a:ext cx="8229600" cy="1143000"/>
          </a:xfrm>
        </p:spPr>
        <p:txBody>
          <a:bodyPr/>
          <a:lstStyle/>
          <a:p>
            <a:pPr eaLnBrk="1" hangingPunct="1"/>
            <a:r>
              <a:rPr lang="en-NZ" sz="3600" smtClean="0"/>
              <a:t>What is … a generic property interest investment model?</a:t>
            </a:r>
          </a:p>
        </p:txBody>
      </p:sp>
      <p:sp>
        <p:nvSpPr>
          <p:cNvPr id="5123" name="Rectangle 3"/>
          <p:cNvSpPr>
            <a:spLocks noGrp="1" noChangeArrowheads="1"/>
          </p:cNvSpPr>
          <p:nvPr>
            <p:ph type="body" idx="1"/>
          </p:nvPr>
        </p:nvSpPr>
        <p:spPr>
          <a:xfrm>
            <a:off x="428625" y="1285875"/>
            <a:ext cx="8362950" cy="4997450"/>
          </a:xfrm>
        </p:spPr>
        <p:txBody>
          <a:bodyPr/>
          <a:lstStyle/>
          <a:p>
            <a:pPr eaLnBrk="1" hangingPunct="1">
              <a:lnSpc>
                <a:spcPct val="90000"/>
              </a:lnSpc>
            </a:pPr>
            <a:r>
              <a:rPr lang="en-NZ" sz="2600" smtClean="0"/>
              <a:t>A generic property interest investment model is built on investment models emerging from conventional valuation theory, philosophies and models developed in the United Kingdom (UK) and United States of America (USA) and Australasian (AU) practices over the 19th and 20th centuries.</a:t>
            </a:r>
            <a:endParaRPr lang="en-AU" sz="2600" smtClean="0"/>
          </a:p>
          <a:p>
            <a:pPr eaLnBrk="1" hangingPunct="1">
              <a:lnSpc>
                <a:spcPct val="90000"/>
              </a:lnSpc>
            </a:pPr>
            <a:r>
              <a:rPr lang="en-NZ" sz="2400" smtClean="0"/>
              <a:t>The generic model developed is a "real value" one, being a variant of some of the older models, but of inherent simplicity with general application to real property where forecasted future cash flows drive estimating present values.</a:t>
            </a:r>
          </a:p>
          <a:p>
            <a:pPr eaLnBrk="1" hangingPunct="1">
              <a:lnSpc>
                <a:spcPct val="90000"/>
              </a:lnSpc>
            </a:pPr>
            <a:r>
              <a:rPr lang="en-NZ" sz="2400" smtClean="0"/>
              <a:t>It is </a:t>
            </a:r>
            <a:r>
              <a:rPr lang="en-NZ" sz="2400" i="1" smtClean="0"/>
              <a:t>generic</a:t>
            </a:r>
            <a:r>
              <a:rPr lang="en-NZ" sz="2400" smtClean="0"/>
              <a:t> in that it is seminal in essence, so that it can adapt to all situations, tenures, and countries with simple modifications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fld id="{2E3098E7-870A-438A-8EAB-CA9024F14357}" type="slidenum">
              <a:rPr lang="en-NZ" smtClean="0"/>
              <a:pPr/>
              <a:t>4</a:t>
            </a:fld>
            <a:endParaRPr lang="en-NZ" smtClean="0"/>
          </a:p>
        </p:txBody>
      </p:sp>
      <p:sp>
        <p:nvSpPr>
          <p:cNvPr id="19458" name="Rectangle 2"/>
          <p:cNvSpPr>
            <a:spLocks noGrp="1" noChangeArrowheads="1"/>
          </p:cNvSpPr>
          <p:nvPr>
            <p:ph type="title"/>
          </p:nvPr>
        </p:nvSpPr>
        <p:spPr>
          <a:xfrm>
            <a:off x="468313" y="188913"/>
            <a:ext cx="8229600" cy="561975"/>
          </a:xfrm>
        </p:spPr>
        <p:txBody>
          <a:bodyPr/>
          <a:lstStyle/>
          <a:p>
            <a:pPr eaLnBrk="1" hangingPunct="1"/>
            <a:r>
              <a:rPr lang="en-NZ" sz="4000" smtClean="0"/>
              <a:t>The basic research questions</a:t>
            </a:r>
          </a:p>
        </p:txBody>
      </p:sp>
      <p:sp>
        <p:nvSpPr>
          <p:cNvPr id="6147" name="Rectangle 3"/>
          <p:cNvSpPr>
            <a:spLocks noGrp="1" noChangeArrowheads="1"/>
          </p:cNvSpPr>
          <p:nvPr>
            <p:ph type="body" idx="1"/>
          </p:nvPr>
        </p:nvSpPr>
        <p:spPr>
          <a:xfrm>
            <a:off x="0" y="908050"/>
            <a:ext cx="9144000" cy="5689600"/>
          </a:xfrm>
        </p:spPr>
        <p:txBody>
          <a:bodyPr/>
          <a:lstStyle/>
          <a:p>
            <a:pPr marL="722313" indent="-722313" eaLnBrk="1" hangingPunct="1">
              <a:lnSpc>
                <a:spcPct val="90000"/>
              </a:lnSpc>
              <a:tabLst>
                <a:tab pos="1082675" algn="l"/>
              </a:tabLst>
            </a:pPr>
            <a:r>
              <a:rPr lang="en-NZ" sz="2600" smtClean="0"/>
              <a:t>Are exploratory in nature:</a:t>
            </a:r>
            <a:endParaRPr lang="en-AU" sz="2600" smtClean="0"/>
          </a:p>
          <a:p>
            <a:pPr marL="722313" indent="-722313" eaLnBrk="1" hangingPunct="1">
              <a:lnSpc>
                <a:spcPct val="90000"/>
              </a:lnSpc>
              <a:tabLst>
                <a:tab pos="1082675" algn="l"/>
              </a:tabLst>
            </a:pPr>
            <a:r>
              <a:rPr lang="en-NZ" sz="2600" smtClean="0"/>
              <a:t>A.	To what extent are established and historic property investment valuation models valid and/or appropriate in the 21st Century?</a:t>
            </a:r>
            <a:endParaRPr lang="en-AU" sz="2600" smtClean="0"/>
          </a:p>
          <a:p>
            <a:pPr marL="722313" indent="-722313" eaLnBrk="1" hangingPunct="1">
              <a:lnSpc>
                <a:spcPct val="90000"/>
              </a:lnSpc>
              <a:tabLst>
                <a:tab pos="1082675" algn="l"/>
              </a:tabLst>
            </a:pPr>
            <a:r>
              <a:rPr lang="en-NZ" sz="2600" smtClean="0"/>
              <a:t>B.	If not, is there a better, more logical, generically applicable "modern" model that could "or should" be applied under modern property market conditions?</a:t>
            </a:r>
            <a:endParaRPr lang="en-AU" sz="2600" smtClean="0"/>
          </a:p>
          <a:p>
            <a:pPr marL="722313" indent="-722313" eaLnBrk="1" hangingPunct="1">
              <a:lnSpc>
                <a:spcPct val="90000"/>
              </a:lnSpc>
              <a:tabLst>
                <a:tab pos="1082675" algn="l"/>
              </a:tabLst>
            </a:pPr>
            <a:r>
              <a:rPr lang="en-NZ" sz="2600" smtClean="0"/>
              <a:t>C.	If so, how widely applicable is such a model to all types of property tenure (freehold, fee simple, leasehold, partial interests, etc.); and how internationally applicable and transportable under shifting conditions of uncertainty and globalisation of the property industry? </a:t>
            </a:r>
          </a:p>
          <a:p>
            <a:pPr marL="722313" indent="-722313" eaLnBrk="1" hangingPunct="1">
              <a:lnSpc>
                <a:spcPct val="90000"/>
              </a:lnSpc>
              <a:tabLst>
                <a:tab pos="1082675" algn="l"/>
              </a:tabLst>
            </a:pPr>
            <a:r>
              <a:rPr lang="en-NZ" sz="2600" smtClean="0"/>
              <a:t>D.	Can such a model comply with and/or further develop or“mould” international valuation standards?   </a:t>
            </a:r>
          </a:p>
        </p:txBody>
      </p:sp>
      <p:sp>
        <p:nvSpPr>
          <p:cNvPr id="6148" name="Text Box 4"/>
          <p:cNvSpPr txBox="1">
            <a:spLocks noChangeArrowheads="1"/>
          </p:cNvSpPr>
          <p:nvPr/>
        </p:nvSpPr>
        <p:spPr bwMode="auto">
          <a:xfrm>
            <a:off x="1285875" y="6315075"/>
            <a:ext cx="6572250" cy="400050"/>
          </a:xfrm>
          <a:prstGeom prst="rect">
            <a:avLst/>
          </a:prstGeom>
          <a:solidFill>
            <a:srgbClr val="FFFF00"/>
          </a:solidFill>
          <a:ln w="9525">
            <a:solidFill>
              <a:srgbClr val="FFFF00"/>
            </a:solidFill>
            <a:miter lim="800000"/>
            <a:headEnd/>
            <a:tailEnd/>
          </a:ln>
        </p:spPr>
        <p:txBody>
          <a:bodyPr>
            <a:spAutoFit/>
          </a:bodyPr>
          <a:lstStyle/>
          <a:p>
            <a:pPr>
              <a:spcBef>
                <a:spcPct val="50000"/>
              </a:spcBef>
            </a:pPr>
            <a:r>
              <a:rPr lang="en-NZ" sz="2000" b="1">
                <a:solidFill>
                  <a:schemeClr val="bg2"/>
                </a:solidFill>
              </a:rPr>
              <a:t>Does such an exploratory Thesis need hypotheses?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box(in)">
                                      <p:cBhvr>
                                        <p:cTn id="2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p:spPr>
        <p:txBody>
          <a:bodyPr/>
          <a:lstStyle/>
          <a:p>
            <a:fld id="{919F9202-B4C3-4017-9B66-0CBC0EC4EBCD}" type="slidenum">
              <a:rPr lang="en-NZ" smtClean="0"/>
              <a:pPr/>
              <a:t>5</a:t>
            </a:fld>
            <a:endParaRPr lang="en-NZ" smtClean="0"/>
          </a:p>
        </p:txBody>
      </p:sp>
      <p:sp>
        <p:nvSpPr>
          <p:cNvPr id="21506" name="Rectangle 2"/>
          <p:cNvSpPr>
            <a:spLocks noGrp="1" noChangeArrowheads="1"/>
          </p:cNvSpPr>
          <p:nvPr>
            <p:ph type="title"/>
          </p:nvPr>
        </p:nvSpPr>
        <p:spPr>
          <a:xfrm>
            <a:off x="457200" y="274638"/>
            <a:ext cx="8229600" cy="706437"/>
          </a:xfrm>
        </p:spPr>
        <p:txBody>
          <a:bodyPr/>
          <a:lstStyle/>
          <a:p>
            <a:pPr eaLnBrk="1" hangingPunct="1"/>
            <a:r>
              <a:rPr lang="en-NZ" sz="4000" smtClean="0"/>
              <a:t>Firstly - Literature is reviewed</a:t>
            </a:r>
          </a:p>
        </p:txBody>
      </p:sp>
      <p:sp>
        <p:nvSpPr>
          <p:cNvPr id="7171" name="Rectangle 3"/>
          <p:cNvSpPr>
            <a:spLocks noGrp="1" noChangeArrowheads="1"/>
          </p:cNvSpPr>
          <p:nvPr>
            <p:ph type="body" idx="1"/>
          </p:nvPr>
        </p:nvSpPr>
        <p:spPr>
          <a:xfrm>
            <a:off x="250825" y="1052513"/>
            <a:ext cx="8497888" cy="5805487"/>
          </a:xfrm>
        </p:spPr>
        <p:txBody>
          <a:bodyPr/>
          <a:lstStyle/>
          <a:p>
            <a:pPr marL="722313" indent="-722313" eaLnBrk="1" hangingPunct="1">
              <a:lnSpc>
                <a:spcPct val="90000"/>
              </a:lnSpc>
              <a:tabLst>
                <a:tab pos="1082675" algn="l"/>
              </a:tabLst>
              <a:defRPr/>
            </a:pPr>
            <a:r>
              <a:rPr lang="en-NZ" sz="2600" dirty="0"/>
              <a:t>The literature is reviewed and critiqued, providing an extensive history of the development of property investment valuation models – primarily capitalisation methodologies.</a:t>
            </a:r>
          </a:p>
          <a:p>
            <a:pPr marL="722313" indent="-722313" eaLnBrk="1" hangingPunct="1">
              <a:lnSpc>
                <a:spcPct val="90000"/>
              </a:lnSpc>
              <a:tabLst>
                <a:tab pos="1082675" algn="l"/>
              </a:tabLst>
              <a:defRPr/>
            </a:pPr>
            <a:r>
              <a:rPr lang="en-NZ" sz="2600" dirty="0"/>
              <a:t>Over </a:t>
            </a:r>
            <a:r>
              <a:rPr lang="en-NZ" sz="2600" b="1" dirty="0" smtClean="0">
                <a:effectLst>
                  <a:outerShdw blurRad="38100" dist="38100" dir="2700000" algn="tl">
                    <a:srgbClr val="000000"/>
                  </a:outerShdw>
                </a:effectLst>
                <a:hlinkMouseOver r:id="" action="ppaction://noaction">
                  <a:snd r:embed="rId2" name="drumroll.wav"/>
                </a:hlinkMouseOver>
              </a:rPr>
              <a:t>730</a:t>
            </a:r>
            <a:r>
              <a:rPr lang="en-NZ" sz="2600" dirty="0" smtClean="0"/>
              <a:t> articles and texts </a:t>
            </a:r>
            <a:r>
              <a:rPr lang="en-NZ" sz="2600" dirty="0"/>
              <a:t>have been sourced and perused (so far) and theses obtained from overseas (UK &amp; Aus) and being </a:t>
            </a:r>
            <a:r>
              <a:rPr lang="en-NZ" sz="2600" dirty="0" smtClean="0"/>
              <a:t>indexed read </a:t>
            </a:r>
            <a:r>
              <a:rPr lang="en-NZ" sz="2600" dirty="0"/>
              <a:t>and studied.</a:t>
            </a:r>
          </a:p>
          <a:p>
            <a:pPr marL="722313" indent="-722313" eaLnBrk="1" hangingPunct="1">
              <a:lnSpc>
                <a:spcPct val="90000"/>
              </a:lnSpc>
              <a:tabLst>
                <a:tab pos="1082675" algn="l"/>
              </a:tabLst>
              <a:defRPr/>
            </a:pPr>
            <a:r>
              <a:rPr lang="en-NZ" sz="2600" dirty="0"/>
              <a:t>No New Zealand academic work has been done on “real value” models (except myself).</a:t>
            </a:r>
          </a:p>
          <a:p>
            <a:pPr marL="722313" indent="-722313" eaLnBrk="1" hangingPunct="1">
              <a:lnSpc>
                <a:spcPct val="90000"/>
              </a:lnSpc>
              <a:tabLst>
                <a:tab pos="1082675" algn="l"/>
              </a:tabLst>
              <a:defRPr/>
            </a:pPr>
            <a:r>
              <a:rPr lang="en-NZ" sz="2600" dirty="0"/>
              <a:t>Little academic work has been done on “real value” models in the USA, where nominal value mortgage-equity and DCF investment valuation models have dominated.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a:noFill/>
        </p:spPr>
        <p:txBody>
          <a:bodyPr/>
          <a:lstStyle/>
          <a:p>
            <a:fld id="{E29F34BB-CF28-43B9-9C9D-3B5787EA675A}" type="slidenum">
              <a:rPr lang="en-NZ" smtClean="0"/>
              <a:pPr/>
              <a:t>6</a:t>
            </a:fld>
            <a:endParaRPr lang="en-NZ" smtClean="0"/>
          </a:p>
        </p:txBody>
      </p:sp>
      <p:pic>
        <p:nvPicPr>
          <p:cNvPr id="22540" name="Picture 12" descr="Wood 1985 B+W"/>
          <p:cNvPicPr>
            <a:picLocks noChangeAspect="1" noChangeArrowheads="1"/>
          </p:cNvPicPr>
          <p:nvPr/>
        </p:nvPicPr>
        <p:blipFill>
          <a:blip r:embed="rId2"/>
          <a:srcRect l="2977" r="-2977"/>
          <a:stretch>
            <a:fillRect/>
          </a:stretch>
        </p:blipFill>
        <p:spPr bwMode="auto">
          <a:xfrm>
            <a:off x="-36513" y="0"/>
            <a:ext cx="4892676" cy="6858000"/>
          </a:xfrm>
          <a:prstGeom prst="rect">
            <a:avLst/>
          </a:prstGeom>
          <a:noFill/>
          <a:ln w="12700">
            <a:solidFill>
              <a:schemeClr val="bg1"/>
            </a:solidFill>
            <a:miter lim="800000"/>
            <a:headEnd/>
            <a:tailEnd/>
          </a:ln>
        </p:spPr>
      </p:pic>
      <p:pic>
        <p:nvPicPr>
          <p:cNvPr id="22532" name="Picture 4" descr="crosby"/>
          <p:cNvPicPr>
            <a:picLocks noChangeAspect="1" noChangeArrowheads="1"/>
          </p:cNvPicPr>
          <p:nvPr/>
        </p:nvPicPr>
        <p:blipFill>
          <a:blip r:embed="rId3"/>
          <a:srcRect l="1671"/>
          <a:stretch>
            <a:fillRect/>
          </a:stretch>
        </p:blipFill>
        <p:spPr bwMode="auto">
          <a:xfrm>
            <a:off x="4754563" y="0"/>
            <a:ext cx="4425950" cy="6858000"/>
          </a:xfrm>
          <a:prstGeom prst="rect">
            <a:avLst/>
          </a:prstGeom>
          <a:noFill/>
          <a:ln w="12700">
            <a:solidFill>
              <a:schemeClr val="bg1"/>
            </a:solidFill>
            <a:miter lim="800000"/>
            <a:headEnd/>
            <a:tailEnd/>
          </a:ln>
        </p:spPr>
      </p:pic>
      <p:sp>
        <p:nvSpPr>
          <p:cNvPr id="2" name="Text Box 6"/>
          <p:cNvSpPr txBox="1">
            <a:spLocks noChangeArrowheads="1"/>
          </p:cNvSpPr>
          <p:nvPr/>
        </p:nvSpPr>
        <p:spPr bwMode="auto">
          <a:xfrm>
            <a:off x="8027988" y="6508750"/>
            <a:ext cx="1081087" cy="304800"/>
          </a:xfrm>
          <a:prstGeom prst="rect">
            <a:avLst/>
          </a:prstGeom>
          <a:noFill/>
          <a:ln w="9525">
            <a:noFill/>
            <a:miter lim="800000"/>
            <a:headEnd/>
            <a:tailEnd/>
          </a:ln>
        </p:spPr>
        <p:txBody>
          <a:bodyPr>
            <a:spAutoFit/>
          </a:bodyPr>
          <a:lstStyle/>
          <a:p>
            <a:pPr>
              <a:spcBef>
                <a:spcPct val="50000"/>
              </a:spcBef>
            </a:pPr>
            <a:r>
              <a:rPr lang="en-NZ" sz="1400" b="1">
                <a:solidFill>
                  <a:schemeClr val="bg2"/>
                </a:solidFill>
              </a:rPr>
              <a:t>1048pp!</a:t>
            </a:r>
          </a:p>
        </p:txBody>
      </p:sp>
      <p:sp>
        <p:nvSpPr>
          <p:cNvPr id="22533" name="Text Box 13"/>
          <p:cNvSpPr txBox="1">
            <a:spLocks noChangeArrowheads="1"/>
          </p:cNvSpPr>
          <p:nvPr/>
        </p:nvSpPr>
        <p:spPr bwMode="auto">
          <a:xfrm>
            <a:off x="2263775" y="765175"/>
            <a:ext cx="2339975" cy="1155700"/>
          </a:xfrm>
          <a:prstGeom prst="rect">
            <a:avLst/>
          </a:prstGeom>
          <a:noFill/>
          <a:ln w="9525">
            <a:noFill/>
            <a:miter lim="800000"/>
            <a:headEnd/>
            <a:tailEnd/>
          </a:ln>
        </p:spPr>
        <p:txBody>
          <a:bodyPr>
            <a:spAutoFit/>
          </a:bodyPr>
          <a:lstStyle/>
          <a:p>
            <a:pPr>
              <a:spcBef>
                <a:spcPct val="50000"/>
              </a:spcBef>
            </a:pPr>
            <a:r>
              <a:rPr lang="en-NZ" sz="1400">
                <a:solidFill>
                  <a:schemeClr val="bg1"/>
                </a:solidFill>
              </a:rPr>
              <a:t>Based on Wood E. (1972) ‘Property Investment : A Real Value Approach’, Unpublished PhD Thesis, Reading University.</a:t>
            </a:r>
          </a:p>
        </p:txBody>
      </p:sp>
      <p:sp>
        <p:nvSpPr>
          <p:cNvPr id="22534" name="Text Box 14"/>
          <p:cNvSpPr txBox="1">
            <a:spLocks noChangeArrowheads="1"/>
          </p:cNvSpPr>
          <p:nvPr/>
        </p:nvSpPr>
        <p:spPr bwMode="auto">
          <a:xfrm>
            <a:off x="3492500" y="6524625"/>
            <a:ext cx="863600" cy="304800"/>
          </a:xfrm>
          <a:prstGeom prst="rect">
            <a:avLst/>
          </a:prstGeom>
          <a:noFill/>
          <a:ln w="9525">
            <a:noFill/>
            <a:miter lim="800000"/>
            <a:headEnd/>
            <a:tailEnd/>
          </a:ln>
        </p:spPr>
        <p:txBody>
          <a:bodyPr>
            <a:spAutoFit/>
          </a:bodyPr>
          <a:lstStyle/>
          <a:p>
            <a:pPr>
              <a:spcBef>
                <a:spcPct val="50000"/>
              </a:spcBef>
            </a:pPr>
            <a:r>
              <a:rPr lang="en-NZ" sz="1400" b="1">
                <a:solidFill>
                  <a:schemeClr val="bg1"/>
                </a:solidFill>
              </a:rPr>
              <a:t>1985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fld id="{BAC7B24F-D295-4AEE-9636-1B9A9DDB5DE3}" type="slidenum">
              <a:rPr lang="en-NZ" smtClean="0"/>
              <a:pPr/>
              <a:t>7</a:t>
            </a:fld>
            <a:endParaRPr lang="en-NZ" smtClean="0"/>
          </a:p>
        </p:txBody>
      </p:sp>
      <p:sp>
        <p:nvSpPr>
          <p:cNvPr id="17412" name="Rectangle 4"/>
          <p:cNvSpPr>
            <a:spLocks noGrp="1" noChangeArrowheads="1"/>
          </p:cNvSpPr>
          <p:nvPr>
            <p:ph type="title"/>
          </p:nvPr>
        </p:nvSpPr>
        <p:spPr>
          <a:xfrm>
            <a:off x="0" y="71438"/>
            <a:ext cx="8964613" cy="1143000"/>
          </a:xfrm>
        </p:spPr>
        <p:txBody>
          <a:bodyPr/>
          <a:lstStyle/>
          <a:p>
            <a:pPr eaLnBrk="1" hangingPunct="1">
              <a:defRPr/>
            </a:pPr>
            <a:r>
              <a:rPr lang="en-NZ" sz="3600" dirty="0"/>
              <a:t>Historical literature </a:t>
            </a:r>
            <a:r>
              <a:rPr lang="en-NZ" sz="3600" i="1" dirty="0">
                <a:solidFill>
                  <a:srgbClr val="FF9900"/>
                </a:solidFill>
                <a:effectLst>
                  <a:outerShdw blurRad="38100" dist="38100" dir="2700000" algn="tl">
                    <a:srgbClr val="000000"/>
                  </a:outerShdw>
                </a:effectLst>
              </a:rPr>
              <a:t>milestones</a:t>
            </a:r>
            <a:r>
              <a:rPr lang="en-NZ" sz="3600" dirty="0"/>
              <a:t> in investment property valuation modelling</a:t>
            </a:r>
          </a:p>
        </p:txBody>
      </p:sp>
      <p:graphicFrame>
        <p:nvGraphicFramePr>
          <p:cNvPr id="5" name="Diagram 4"/>
          <p:cNvGraphicFramePr/>
          <p:nvPr/>
        </p:nvGraphicFramePr>
        <p:xfrm>
          <a:off x="214282" y="1285860"/>
          <a:ext cx="8634413"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a:spLocks noChangeArrowheads="1"/>
          </p:cNvSpPr>
          <p:nvPr/>
        </p:nvSpPr>
        <p:spPr bwMode="auto">
          <a:xfrm>
            <a:off x="214313" y="6099175"/>
            <a:ext cx="8786812" cy="615950"/>
          </a:xfrm>
          <a:prstGeom prst="rect">
            <a:avLst/>
          </a:prstGeom>
          <a:noFill/>
          <a:ln w="9525">
            <a:noFill/>
            <a:miter lim="800000"/>
            <a:headEnd/>
            <a:tailEnd/>
          </a:ln>
        </p:spPr>
        <p:txBody>
          <a:bodyPr>
            <a:spAutoFit/>
          </a:bodyPr>
          <a:lstStyle/>
          <a:p>
            <a:r>
              <a:rPr lang="en-NZ" sz="1600"/>
              <a:t>This history is expanded upon in my paper to be presented in Session 7-H at this Conference </a:t>
            </a:r>
            <a:r>
              <a:rPr lang="en-NZ"/>
              <a:t/>
            </a:r>
            <a:br>
              <a:rPr lang="en-NZ"/>
            </a:br>
            <a:r>
              <a:rPr lang="en-NZ"/>
              <a:t>“A short history of income capitalisation valuation models – The 17</a:t>
            </a:r>
            <a:r>
              <a:rPr lang="en-NZ" baseline="30000"/>
              <a:t>th</a:t>
            </a:r>
            <a:r>
              <a:rPr lang="en-NZ"/>
              <a:t> to 21</a:t>
            </a:r>
            <a:r>
              <a:rPr lang="en-NZ" baseline="30000"/>
              <a:t>st</a:t>
            </a:r>
            <a:r>
              <a:rPr lang="en-NZ"/>
              <a:t>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8A9E619-825A-459C-BC5B-E04586291B2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0F7897F3-C79D-42CD-9666-AE0E98781EB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9B9B0331-4E30-4406-B6B6-589DDFD655F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4F63CAD-9011-427C-A9BD-7B7F427B09D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F72F618-3C0A-4104-8E16-D2E400EF5CD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C4C0380-8706-4638-B3FE-C3E6E5A1CD3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3F2CD5B-5D01-4F13-853C-84BEE9D7AEE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a:noFill/>
        </p:spPr>
        <p:txBody>
          <a:bodyPr/>
          <a:lstStyle/>
          <a:p>
            <a:fld id="{9E88CE11-395F-47E4-B673-E4DC3ECDD1E1}" type="slidenum">
              <a:rPr lang="en-NZ" smtClean="0"/>
              <a:pPr/>
              <a:t>8</a:t>
            </a:fld>
            <a:endParaRPr lang="en-NZ" smtClean="0"/>
          </a:p>
        </p:txBody>
      </p:sp>
      <p:pic>
        <p:nvPicPr>
          <p:cNvPr id="24581" name="Picture 5"/>
          <p:cNvPicPr>
            <a:picLocks noChangeAspect="1" noChangeArrowheads="1"/>
          </p:cNvPicPr>
          <p:nvPr/>
        </p:nvPicPr>
        <p:blipFill>
          <a:blip r:embed="rId2"/>
          <a:srcRect t="3069" r="4861"/>
          <a:stretch>
            <a:fillRect/>
          </a:stretch>
        </p:blipFill>
        <p:spPr bwMode="auto">
          <a:xfrm>
            <a:off x="0" y="0"/>
            <a:ext cx="4572000" cy="6858000"/>
          </a:xfrm>
          <a:prstGeom prst="rect">
            <a:avLst/>
          </a:prstGeom>
          <a:noFill/>
          <a:ln w="9525">
            <a:solidFill>
              <a:srgbClr val="000000"/>
            </a:solidFill>
            <a:miter lim="800000"/>
            <a:headEnd/>
            <a:tailEnd/>
          </a:ln>
        </p:spPr>
      </p:pic>
      <p:pic>
        <p:nvPicPr>
          <p:cNvPr id="24582" name="Picture 6"/>
          <p:cNvPicPr>
            <a:picLocks noChangeAspect="1" noChangeArrowheads="1"/>
          </p:cNvPicPr>
          <p:nvPr/>
        </p:nvPicPr>
        <p:blipFill>
          <a:blip r:embed="rId3"/>
          <a:srcRect/>
          <a:stretch>
            <a:fillRect/>
          </a:stretch>
        </p:blipFill>
        <p:spPr bwMode="auto">
          <a:xfrm>
            <a:off x="4619625" y="0"/>
            <a:ext cx="4524375" cy="6858000"/>
          </a:xfrm>
          <a:prstGeom prst="rect">
            <a:avLst/>
          </a:prstGeom>
          <a:noFill/>
          <a:ln w="9525">
            <a:solidFill>
              <a:srgbClr val="000000"/>
            </a:solidFill>
            <a:miter lim="800000"/>
            <a:headEnd/>
            <a:tailEnd/>
          </a:ln>
        </p:spPr>
      </p:pic>
      <p:sp>
        <p:nvSpPr>
          <p:cNvPr id="5" name="Rectangle 4"/>
          <p:cNvSpPr/>
          <p:nvPr/>
        </p:nvSpPr>
        <p:spPr>
          <a:xfrm>
            <a:off x="4714875" y="500063"/>
            <a:ext cx="4286250" cy="400050"/>
          </a:xfrm>
          <a:prstGeom prst="rect">
            <a:avLst/>
          </a:prstGeom>
          <a:solidFill>
            <a:schemeClr val="accent1"/>
          </a:solidFill>
        </p:spPr>
        <p:txBody>
          <a:bodyPr>
            <a:spAutoFit/>
          </a:bodyPr>
          <a:lstStyle/>
          <a:p>
            <a:pPr algn="ctr">
              <a:defRPr/>
            </a:pPr>
            <a:r>
              <a:rPr lang="en-NZ" sz="2000" u="sng" dirty="0">
                <a:effectLst>
                  <a:outerShdw blurRad="38100" dist="38100" dir="2700000" algn="tl">
                    <a:srgbClr val="000000"/>
                  </a:outerShdw>
                </a:effectLst>
                <a:latin typeface="+mn-lt"/>
                <a:hlinkMouseOver r:id="" action="ppaction://noaction">
                  <a:snd r:embed="rId4" name="suction.wav"/>
                </a:hlinkMouseOver>
              </a:rPr>
              <a:t>Clay’s 17th Century Valuation Model</a:t>
            </a:r>
            <a:endParaRPr lang="en-NZ" sz="2000" u="sng" dirty="0">
              <a:effectLst>
                <a:outerShdw blurRad="38100" dist="38100" dir="2700000" algn="tl">
                  <a:srgbClr val="000000"/>
                </a:outerShdw>
              </a:effectLst>
              <a:latin typeface="+mn-lt"/>
              <a:hlinkMouseOver r:id="" action="ppaction://noaction">
                <a:snd r:embed="rId4" name="suction.wav"/>
              </a:hlinkMouseOver>
            </a:endParaRPr>
          </a:p>
        </p:txBody>
      </p:sp>
      <p:pic>
        <p:nvPicPr>
          <p:cNvPr id="1027" name="Picture 3"/>
          <p:cNvPicPr>
            <a:picLocks noChangeAspect="1" noChangeArrowheads="1"/>
          </p:cNvPicPr>
          <p:nvPr/>
        </p:nvPicPr>
        <p:blipFill>
          <a:blip r:embed="rId5"/>
          <a:srcRect/>
          <a:stretch>
            <a:fillRect/>
          </a:stretch>
        </p:blipFill>
        <p:spPr bwMode="auto">
          <a:xfrm>
            <a:off x="0" y="0"/>
            <a:ext cx="4543425" cy="6858000"/>
          </a:xfrm>
          <a:prstGeom prst="rect">
            <a:avLst/>
          </a:prstGeom>
          <a:noFill/>
          <a:ln w="9525">
            <a:noFill/>
            <a:miter lim="800000"/>
            <a:headEnd/>
            <a:tailEnd/>
          </a:ln>
        </p:spPr>
      </p:pic>
      <p:cxnSp>
        <p:nvCxnSpPr>
          <p:cNvPr id="9" name="Straight Arrow Connector 8"/>
          <p:cNvCxnSpPr/>
          <p:nvPr/>
        </p:nvCxnSpPr>
        <p:spPr>
          <a:xfrm rot="10800000">
            <a:off x="2928938" y="4143375"/>
            <a:ext cx="3786187" cy="7143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4714875" y="3643313"/>
            <a:ext cx="4429125" cy="338137"/>
          </a:xfrm>
          <a:prstGeom prst="rect">
            <a:avLst/>
          </a:prstGeom>
          <a:noFill/>
          <a:ln w="9525">
            <a:noFill/>
            <a:miter lim="800000"/>
            <a:headEnd/>
            <a:tailEnd/>
          </a:ln>
        </p:spPr>
        <p:txBody>
          <a:bodyPr>
            <a:spAutoFit/>
          </a:bodyPr>
          <a:lstStyle/>
          <a:p>
            <a:pPr algn="ctr"/>
            <a:r>
              <a:rPr lang="en-NZ" sz="1600" b="1">
                <a:solidFill>
                  <a:srgbClr val="FF0000"/>
                </a:solidFill>
              </a:rPr>
              <a:t>Based on 30 years purchase @ 3.33% p.a.</a:t>
            </a:r>
          </a:p>
        </p:txBody>
      </p:sp>
      <p:cxnSp>
        <p:nvCxnSpPr>
          <p:cNvPr id="12" name="Straight Arrow Connector 11"/>
          <p:cNvCxnSpPr/>
          <p:nvPr/>
        </p:nvCxnSpPr>
        <p:spPr>
          <a:xfrm rot="16200000" flipV="1">
            <a:off x="2500312" y="1214438"/>
            <a:ext cx="2500313" cy="2357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2"/>
          </p:nvPr>
        </p:nvSpPr>
        <p:spPr>
          <a:noFill/>
        </p:spPr>
        <p:txBody>
          <a:bodyPr/>
          <a:lstStyle/>
          <a:p>
            <a:fld id="{BD4ACED3-9C22-4AC9-A4CD-26F168091853}" type="slidenum">
              <a:rPr lang="en-NZ" smtClean="0"/>
              <a:pPr/>
              <a:t>9</a:t>
            </a:fld>
            <a:endParaRPr lang="en-NZ" smtClean="0"/>
          </a:p>
        </p:txBody>
      </p:sp>
      <p:pic>
        <p:nvPicPr>
          <p:cNvPr id="25606" name="Picture 6"/>
          <p:cNvPicPr>
            <a:picLocks noChangeAspect="1" noChangeArrowheads="1"/>
          </p:cNvPicPr>
          <p:nvPr/>
        </p:nvPicPr>
        <p:blipFill>
          <a:blip r:embed="rId2"/>
          <a:srcRect/>
          <a:stretch>
            <a:fillRect/>
          </a:stretch>
        </p:blipFill>
        <p:spPr bwMode="auto">
          <a:xfrm>
            <a:off x="4356100" y="0"/>
            <a:ext cx="4716463" cy="6858000"/>
          </a:xfrm>
          <a:prstGeom prst="rect">
            <a:avLst/>
          </a:prstGeom>
          <a:noFill/>
          <a:ln w="9525">
            <a:noFill/>
            <a:miter lim="800000"/>
            <a:headEnd/>
            <a:tailEnd/>
          </a:ln>
        </p:spPr>
      </p:pic>
      <p:pic>
        <p:nvPicPr>
          <p:cNvPr id="25607" name="Picture 7"/>
          <p:cNvPicPr>
            <a:picLocks noChangeAspect="1" noChangeArrowheads="1"/>
          </p:cNvPicPr>
          <p:nvPr/>
        </p:nvPicPr>
        <p:blipFill>
          <a:blip r:embed="rId3"/>
          <a:srcRect/>
          <a:stretch>
            <a:fillRect/>
          </a:stretch>
        </p:blipFill>
        <p:spPr bwMode="auto">
          <a:xfrm>
            <a:off x="73025" y="0"/>
            <a:ext cx="4067175" cy="689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1556</Words>
  <Application>Microsoft Office PowerPoint</Application>
  <PresentationFormat>On-screen Show (4:3)</PresentationFormat>
  <Paragraphs>137</Paragraphs>
  <Slides>23</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23</vt:i4>
      </vt:variant>
    </vt:vector>
  </HeadingPairs>
  <TitlesOfParts>
    <vt:vector size="27" baseType="lpstr">
      <vt:lpstr>Arial</vt:lpstr>
      <vt:lpstr>Times New Roman</vt:lpstr>
      <vt:lpstr>Symbol</vt:lpstr>
      <vt:lpstr>Default Design</vt:lpstr>
      <vt:lpstr>A GENERIC PROPERTY INTEREST INVESTMENT VALUATION MODEL</vt:lpstr>
      <vt:lpstr>Why and where from?</vt:lpstr>
      <vt:lpstr>What is … a generic property interest investment model?</vt:lpstr>
      <vt:lpstr>The basic research questions</vt:lpstr>
      <vt:lpstr>Firstly - Literature is reviewed</vt:lpstr>
      <vt:lpstr>Slide 6</vt:lpstr>
      <vt:lpstr>Historical literature milestones in investment property valuation modelling</vt:lpstr>
      <vt:lpstr>Slide 8</vt:lpstr>
      <vt:lpstr>Slide 9</vt:lpstr>
      <vt:lpstr>Slide 10</vt:lpstr>
      <vt:lpstr>What is … a ‘real value’  property investment valuation model?</vt:lpstr>
      <vt:lpstr> The real value model</vt:lpstr>
      <vt:lpstr> The real value model</vt:lpstr>
      <vt:lpstr> The generic model</vt:lpstr>
      <vt:lpstr>The generic model cont’d</vt:lpstr>
      <vt:lpstr>Slide 16</vt:lpstr>
      <vt:lpstr>Slide 17</vt:lpstr>
      <vt:lpstr>Underpinning philosophy</vt:lpstr>
      <vt:lpstr>Slide 19</vt:lpstr>
      <vt:lpstr>Empirical testing &amp; application</vt:lpstr>
      <vt:lpstr>Conclusions (Hopefully!)</vt:lpstr>
      <vt:lpstr>Slide 22</vt:lpstr>
      <vt:lpstr>The End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GENERIC PROPERTY INTEREST INVESTMENT VALUATION MODEL</dc:title>
  <dc:creator>Rodney L Jefferies</dc:creator>
  <cp:lastModifiedBy>andersh</cp:lastModifiedBy>
  <cp:revision>103</cp:revision>
  <dcterms:created xsi:type="dcterms:W3CDTF">2008-06-07T03:15:15Z</dcterms:created>
  <dcterms:modified xsi:type="dcterms:W3CDTF">2009-06-22T09:24:09Z</dcterms:modified>
</cp:coreProperties>
</file>