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35"/>
  </p:sldMasterIdLst>
  <p:notesMasterIdLst>
    <p:notesMasterId r:id="rId64"/>
  </p:notesMasterIdLst>
  <p:handoutMasterIdLst>
    <p:handoutMasterId r:id="rId65"/>
  </p:handoutMasterIdLst>
  <p:sldIdLst>
    <p:sldId id="331" r:id="rId36"/>
    <p:sldId id="362" r:id="rId37"/>
    <p:sldId id="408" r:id="rId38"/>
    <p:sldId id="409" r:id="rId39"/>
    <p:sldId id="410" r:id="rId40"/>
    <p:sldId id="407" r:id="rId41"/>
    <p:sldId id="411" r:id="rId42"/>
    <p:sldId id="424" r:id="rId43"/>
    <p:sldId id="412" r:id="rId44"/>
    <p:sldId id="413" r:id="rId45"/>
    <p:sldId id="414" r:id="rId46"/>
    <p:sldId id="415" r:id="rId47"/>
    <p:sldId id="417" r:id="rId48"/>
    <p:sldId id="418" r:id="rId49"/>
    <p:sldId id="419" r:id="rId50"/>
    <p:sldId id="420" r:id="rId51"/>
    <p:sldId id="422" r:id="rId52"/>
    <p:sldId id="425" r:id="rId53"/>
    <p:sldId id="423" r:id="rId54"/>
    <p:sldId id="426" r:id="rId55"/>
    <p:sldId id="427" r:id="rId56"/>
    <p:sldId id="428" r:id="rId57"/>
    <p:sldId id="430" r:id="rId58"/>
    <p:sldId id="429" r:id="rId59"/>
    <p:sldId id="431" r:id="rId60"/>
    <p:sldId id="432" r:id="rId61"/>
    <p:sldId id="433" r:id="rId62"/>
    <p:sldId id="434" r:id="rId63"/>
  </p:sldIdLst>
  <p:sldSz cx="9144000" cy="6858000" type="screen4x3"/>
  <p:notesSz cx="6794500" cy="9931400"/>
  <p:embeddedFontLst>
    <p:embeddedFont>
      <p:font typeface="Segoe UI" panose="020B0502040204020203" pitchFamily="34" charset="0"/>
      <p:regular r:id="rId66"/>
      <p:bold r:id="rId67"/>
      <p:italic r:id="rId68"/>
      <p:boldItalic r:id="rId69"/>
    </p:embeddedFont>
    <p:embeddedFont>
      <p:font typeface="Segoe UI Light" panose="020B0502040204020203" pitchFamily="34" charset="0"/>
      <p:regular r:id="rId70"/>
    </p:embeddedFont>
    <p:embeddedFont>
      <p:font typeface="Cambria Math" panose="02040503050406030204" pitchFamily="18" charset="0"/>
      <p:regular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KF Display" panose="02000503080000020002" pitchFamily="2" charset="0"/>
      <p:regular r:id="rId76"/>
    </p:embeddedFont>
    <p:embeddedFont>
      <p:font typeface="Segoe UI Semibold" panose="020B0702040204020203" pitchFamily="34" charset="0"/>
      <p:bold r:id="rId77"/>
    </p:embeddedFont>
    <p:embeddedFont>
      <p:font typeface="ＭＳ Ｐゴシック" panose="020B0600070205080204" pitchFamily="34" charset="-128"/>
      <p:regular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54B"/>
    <a:srgbClr val="203731"/>
    <a:srgbClr val="D0103A"/>
    <a:srgbClr val="00B0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81935" autoAdjust="0"/>
  </p:normalViewPr>
  <p:slideViewPr>
    <p:cSldViewPr>
      <p:cViewPr varScale="1">
        <p:scale>
          <a:sx n="75" d="100"/>
          <a:sy n="75" d="100"/>
        </p:scale>
        <p:origin x="-14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4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63" Type="http://schemas.openxmlformats.org/officeDocument/2006/relationships/slide" Target="slides/slide28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7" Type="http://schemas.openxmlformats.org/officeDocument/2006/relationships/customXml" Target="../customXml/item7.xml"/><Relationship Id="rId71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presProps" Target="pres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26.xml"/><Relationship Id="rId82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handoutMaster" Target="handoutMasters/handout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slideMaster" Target="slideMasters/slideMaster1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customXml" Target="../customXml/item8.xml"/><Relationship Id="rId51" Type="http://schemas.openxmlformats.org/officeDocument/2006/relationships/slide" Target="slides/slide16.xml"/><Relationship Id="rId72" Type="http://schemas.openxmlformats.org/officeDocument/2006/relationships/font" Target="fonts/font7.fntdata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font" Target="fonts/font2.fntdata"/><Relationship Id="rId20" Type="http://schemas.openxmlformats.org/officeDocument/2006/relationships/customXml" Target="../customXml/item20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0A876-FD59-4FED-A562-56D1E05851D2}" type="datetimeFigureOut">
              <a:rPr lang="en-GB" smtClean="0"/>
              <a:t>26/06/2014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646-BE32-4E5D-9A96-4982806212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578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A78E1-F5E8-4E70-8075-B670F572686D}" type="datetimeFigureOut">
              <a:rPr lang="en-GB" smtClean="0"/>
              <a:t>26/06/2014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50702-1ABD-49CD-B4AA-8ADB980DCC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01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50702-1ABD-49CD-B4AA-8ADB980DCC8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756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50702-1ABD-49CD-B4AA-8ADB980DCC8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50702-1ABD-49CD-B4AA-8ADB980DCC8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6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50702-1ABD-49CD-B4AA-8ADB980DCC8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6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Considered </a:t>
            </a:r>
            <a:r>
              <a:rPr lang="en-GB" dirty="0" err="1" smtClean="0"/>
              <a:t>GWr</a:t>
            </a:r>
            <a:r>
              <a:rPr lang="en-GB" dirty="0" smtClean="0"/>
              <a:t> but computational</a:t>
            </a:r>
            <a:r>
              <a:rPr lang="en-GB" baseline="0" dirty="0" smtClean="0"/>
              <a:t> and methodological considerations to be made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50702-1ABD-49CD-B4AA-8ADB980DCC8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570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50702-1ABD-49CD-B4AA-8ADB980DCC8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64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6E478-3D54-43B9-80DD-37E647E242B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0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B9DB2-6961-474F-A09A-3BE26C2EC42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7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6122C-24C2-4383-BAE6-364F370D6DA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73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EB5F5-2D4A-440E-8C7E-E653364FBD4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22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CC47-7B4D-4343-A7EF-C31111285A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87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B5062-3B6F-4213-8B1A-5564E80FD78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62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8F467-1FFD-44D4-A3C4-5D1836B0818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97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B7E0E-5A1C-4E54-9AB0-3C337E4001A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94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1D2B8-008E-415A-810A-A9D1D15ACA0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7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3D8FB-9551-4F8E-8397-7B1EBE60E64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8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DD8E-3F6B-4496-AF81-16190B10712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0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D9F7E-0265-48E1-9C1D-3C6DB3C1D5B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1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A7CDA-844D-4E9C-A8ED-28BD4990AD0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8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1D6E0-E7B5-4665-8813-303BEFDB63C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1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AF367-20C2-4E83-853C-1397D5D1C4B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9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58790-672F-4BC8-8F04-CB485968182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9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ea typeface="ＭＳ Ｐゴシック" pitchFamily="-65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a typeface="ＭＳ Ｐゴシック" pitchFamily="-65" charset="-128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a typeface="ＭＳ Ｐゴシック" pitchFamily="-65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8DD6F6-3EE5-4AD2-9980-F46A63B562EF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031" name="Picture 7" descr="KF Partnership brandmark 199_RGB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88913"/>
            <a:ext cx="119538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86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556792"/>
            <a:ext cx="8430715" cy="4536504"/>
          </a:xfrm>
        </p:spPr>
        <p:txBody>
          <a:bodyPr/>
          <a:lstStyle/>
          <a:p>
            <a:pPr algn="l" eaLnBrk="1" hangingPunct="1"/>
            <a:r>
              <a:rPr lang="en-GB" sz="4800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GB" sz="4800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  <a:latin typeface="KF Display" panose="02000503080000020002" pitchFamily="2" charset="0"/>
                <a:ea typeface="Segoe UI" pitchFamily="34" charset="0"/>
                <a:cs typeface="Segoe UI" pitchFamily="34" charset="0"/>
              </a:rPr>
              <a:t>Prime London Housing: Submarkets</a:t>
            </a:r>
            <a:r>
              <a:rPr lang="en-GB" sz="7200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GB" sz="7200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GB" sz="6000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GB" sz="6000" dirty="0" smtClean="0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KF Display" panose="02000503080000020002" pitchFamily="2" charset="0"/>
                <a:ea typeface="Segoe UI" pitchFamily="34" charset="0"/>
                <a:cs typeface="Segoe UI" pitchFamily="34" charset="0"/>
              </a:rPr>
              <a:t>Residential Research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1600" dirty="0">
                <a:solidFill>
                  <a:schemeClr val="bg2">
                    <a:lumMod val="75000"/>
                  </a:scheme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KF Display" panose="02000503080000020002" pitchFamily="2" charset="0"/>
                <a:ea typeface="Segoe UI" pitchFamily="34" charset="0"/>
                <a:cs typeface="Segoe UI" pitchFamily="34" charset="0"/>
              </a:rPr>
              <a:t>Knight </a:t>
            </a: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KF Display" panose="02000503080000020002" pitchFamily="2" charset="0"/>
                <a:ea typeface="Segoe UI" pitchFamily="34" charset="0"/>
                <a:cs typeface="Segoe UI" pitchFamily="34" charset="0"/>
              </a:rPr>
              <a:t>Frank </a:t>
            </a: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KF Display" panose="02000503080000020002" pitchFamily="2" charset="0"/>
                <a:ea typeface="Segoe UI" pitchFamily="34" charset="0"/>
                <a:cs typeface="Segoe UI" pitchFamily="34" charset="0"/>
              </a:rPr>
              <a:t>LLP</a:t>
            </a:r>
            <a:b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KF Display" panose="02000503080000020002" pitchFamily="2" charset="0"/>
                <a:ea typeface="Segoe UI" pitchFamily="34" charset="0"/>
                <a:cs typeface="Segoe UI" pitchFamily="34" charset="0"/>
              </a:rPr>
            </a:b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KF Display" panose="02000503080000020002" pitchFamily="2" charset="0"/>
                <a:ea typeface="Segoe UI" pitchFamily="34" charset="0"/>
                <a:cs typeface="Segoe UI" pitchFamily="34" charset="0"/>
              </a:rPr>
              <a:t/>
            </a:r>
            <a:br>
              <a:rPr lang="en-GB" sz="1600" dirty="0">
                <a:solidFill>
                  <a:schemeClr val="bg2">
                    <a:lumMod val="75000"/>
                  </a:schemeClr>
                </a:solidFill>
                <a:latin typeface="KF Display" panose="02000503080000020002" pitchFamily="2" charset="0"/>
                <a:ea typeface="Segoe UI" pitchFamily="34" charset="0"/>
                <a:cs typeface="Segoe UI" pitchFamily="34" charset="0"/>
              </a:rPr>
            </a:br>
            <a:r>
              <a:rPr lang="en-GB" sz="1600" dirty="0" smtClean="0">
                <a:solidFill>
                  <a:schemeClr val="bg2">
                    <a:lumMod val="75000"/>
                  </a:schemeClr>
                </a:solidFill>
                <a:latin typeface="KF Display" panose="02000503080000020002" pitchFamily="2" charset="0"/>
                <a:ea typeface="Segoe UI" pitchFamily="34" charset="0"/>
                <a:cs typeface="Segoe UI" pitchFamily="34" charset="0"/>
              </a:rPr>
              <a:t>James.culley@knightfrank.com</a:t>
            </a:r>
            <a:endParaRPr lang="en-GB" sz="1600" dirty="0">
              <a:solidFill>
                <a:schemeClr val="bg2">
                  <a:lumMod val="75000"/>
                </a:schemeClr>
              </a:solidFill>
              <a:latin typeface="KF Display" panose="02000503080000020002" pitchFamily="2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Repeat Sales Regression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5112568"/>
              </a:xfrm>
            </p:spPr>
            <p:txBody>
              <a:bodyPr>
                <a:noAutofit/>
              </a:bodyPr>
              <a:lstStyle/>
              <a:p>
                <a:r>
                  <a:rPr lang="en-GB" sz="2400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Method used by Land Registry for their Local Authority indexes. Land Registry Data used in this study.</a:t>
                </a:r>
              </a:p>
              <a:p>
                <a:endParaRPr lang="en-GB" sz="2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GB" sz="2400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Formula:</a:t>
                </a:r>
              </a:p>
              <a:p>
                <a:endParaRPr lang="en-GB" sz="24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𝑝</m:t>
                        </m:r>
                      </m:e>
                      <m:sub>
                        <m:r>
                          <a:rPr lang="en-GB" sz="2800" b="0" i="1" smtClean="0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𝑖𝑡</m:t>
                        </m:r>
                      </m:sub>
                    </m:sSub>
                    <m:r>
                      <a:rPr lang="en-GB" sz="2800" b="0" i="1" smtClean="0">
                        <a:latin typeface="Cambria Math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m:t> − </m:t>
                    </m:r>
                    <m:sSub>
                      <m:sSubPr>
                        <m:ctrlPr>
                          <a:rPr lang="en-GB" sz="2800" b="0" i="1" smtClean="0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𝑝</m:t>
                        </m:r>
                      </m:e>
                      <m:sub>
                        <m:r>
                          <a:rPr lang="en-GB" sz="2800" b="0" i="1" smtClean="0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𝑖</m:t>
                        </m:r>
                        <m:r>
                          <a:rPr lang="en-GB" sz="2800" b="0" i="1" smtClean="0">
                            <a:latin typeface="Cambria Math"/>
                            <a:ea typeface="Cambria Math"/>
                            <a:cs typeface="Segoe UI" panose="020B0502040204020203" pitchFamily="34" charset="0"/>
                          </a:rPr>
                          <m:t>𝜏</m:t>
                        </m:r>
                      </m:sub>
                    </m:sSub>
                    <m:r>
                      <a:rPr lang="en-GB" sz="2800" b="0" i="1" smtClean="0">
                        <a:latin typeface="Cambria Math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GB" sz="2800" b="0" i="1" smtClean="0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sz="2800" b="0" i="1" smtClean="0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𝑡</m:t>
                        </m:r>
                        <m:r>
                          <a:rPr lang="en-GB" sz="2800" b="0" i="1" smtClean="0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=1</m:t>
                        </m:r>
                      </m:sub>
                      <m:sup>
                        <m:r>
                          <a:rPr lang="en-GB" sz="2800" b="0" i="1" smtClean="0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𝑇</m:t>
                        </m:r>
                      </m:sup>
                      <m:e>
                        <m:sSub>
                          <m:sSubPr>
                            <m:ctrlPr>
                              <a:rPr lang="en-GB" sz="2800" b="0" i="1" smtClean="0">
                                <a:latin typeface="Cambria Math"/>
                                <a:ea typeface="Segoe UI" panose="020B0502040204020203" pitchFamily="34" charset="0"/>
                                <a:cs typeface="Segoe UI" panose="020B0502040204020203" pitchFamily="34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/>
                                <a:ea typeface="Segoe UI" panose="020B0502040204020203" pitchFamily="34" charset="0"/>
                                <a:cs typeface="Segoe UI" panose="020B0502040204020203" pitchFamily="34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/>
                                <a:ea typeface="Segoe UI" panose="020B0502040204020203" pitchFamily="34" charset="0"/>
                                <a:cs typeface="Segoe UI" panose="020B0502040204020203" pitchFamily="34" charset="0"/>
                              </a:rPr>
                              <m:t>𝑖𝑡</m:t>
                            </m:r>
                          </m:sub>
                        </m:sSub>
                        <m:sSub>
                          <m:sSubPr>
                            <m:ctrlPr>
                              <a:rPr lang="en-GB" sz="2800" b="0" i="1" smtClean="0">
                                <a:latin typeface="Cambria Math"/>
                                <a:ea typeface="Segoe UI" panose="020B0502040204020203" pitchFamily="34" charset="0"/>
                                <a:cs typeface="Segoe UI" panose="020B0502040204020203" pitchFamily="34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/>
                                <a:ea typeface="Cambria Math"/>
                                <a:cs typeface="Segoe UI" panose="020B0502040204020203" pitchFamily="34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/>
                                <a:ea typeface="Segoe UI" panose="020B0502040204020203" pitchFamily="34" charset="0"/>
                                <a:cs typeface="Segoe UI" panose="020B0502040204020203" pitchFamily="34" charset="0"/>
                              </a:rPr>
                              <m:t>𝑡</m:t>
                            </m:r>
                          </m:sub>
                        </m:sSub>
                        <m:r>
                          <a:rPr lang="en-GB" sz="2800" b="0" i="1" smtClean="0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+ </m:t>
                        </m:r>
                        <m:sSub>
                          <m:sSubPr>
                            <m:ctrlPr>
                              <a:rPr lang="en-GB" sz="2800" b="0" i="1" smtClean="0">
                                <a:latin typeface="Cambria Math"/>
                                <a:ea typeface="Segoe UI" panose="020B0502040204020203" pitchFamily="34" charset="0"/>
                                <a:cs typeface="Segoe UI" panose="020B0502040204020203" pitchFamily="34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/>
                                <a:ea typeface="Cambria Math"/>
                                <a:cs typeface="Segoe UI" panose="020B0502040204020203" pitchFamily="34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/>
                                <a:ea typeface="Segoe UI" panose="020B0502040204020203" pitchFamily="34" charset="0"/>
                                <a:cs typeface="Segoe UI" panose="020B0502040204020203" pitchFamily="34" charset="0"/>
                              </a:rPr>
                              <m:t>𝑖𝑡</m:t>
                            </m:r>
                          </m:sub>
                        </m:sSub>
                      </m:e>
                    </m:nary>
                  </m:oMath>
                </a14:m>
                <a:endParaRPr lang="en-GB" sz="28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endParaRPr lang="en-GB" sz="2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en-GB" sz="2400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Where: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𝑝</m:t>
                        </m:r>
                      </m:e>
                      <m:sub>
                        <m:r>
                          <a:rPr lang="en-GB" sz="2000" i="1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𝑖𝑡</m:t>
                        </m:r>
                      </m:sub>
                    </m:sSub>
                  </m:oMath>
                </a14:m>
                <a:r>
                  <a:rPr lang="en-GB" sz="2000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= log of resale price in time </a:t>
                </a:r>
                <a:r>
                  <a:rPr lang="en-GB" sz="2000" i="1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𝑝</m:t>
                        </m:r>
                      </m:e>
                      <m:sub>
                        <m:r>
                          <a:rPr lang="en-GB" sz="2000" i="1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𝑖</m:t>
                        </m:r>
                        <m:r>
                          <a:rPr lang="en-GB" sz="2000" i="1">
                            <a:latin typeface="Cambria Math"/>
                            <a:ea typeface="Cambria Math"/>
                            <a:cs typeface="Segoe UI" panose="020B0502040204020203" pitchFamily="34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GB" sz="2000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  <a:r>
                  <a:rPr lang="en-GB" sz="2000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= log of resale price in </a:t>
                </a:r>
                <a:r>
                  <a:rPr lang="en-GB" sz="2000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previous time </a:t>
                </a:r>
                <a:r>
                  <a:rPr lang="el-GR" sz="2000" i="1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τ</a:t>
                </a:r>
                <a:r>
                  <a:rPr lang="en-GB" sz="2000" i="1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( t &gt;</a:t>
                </a:r>
                <a:r>
                  <a:rPr lang="el-GR" sz="2000" i="1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τ</a:t>
                </a:r>
                <a:r>
                  <a:rPr lang="en-GB" sz="2000" i="1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)</a:t>
                </a:r>
                <a:endParaRPr lang="en-GB" sz="2000" i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𝐺</m:t>
                        </m:r>
                      </m:e>
                      <m:sub>
                        <m:r>
                          <a:rPr lang="en-GB" sz="2000" i="1">
                            <a:latin typeface="Cambria Math"/>
                            <a:ea typeface="Segoe UI" panose="020B0502040204020203" pitchFamily="34" charset="0"/>
                            <a:cs typeface="Segoe UI" panose="020B0502040204020203" pitchFamily="34" charset="0"/>
                          </a:rPr>
                          <m:t>𝑖𝑡</m:t>
                        </m:r>
                      </m:sub>
                    </m:sSub>
                  </m:oMath>
                </a14:m>
                <a:r>
                  <a:rPr lang="en-GB" sz="2000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= time dummy equal to 1 in period resale </a:t>
                </a:r>
                <a:r>
                  <a:rPr lang="en-GB" sz="2000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occurs, -</a:t>
                </a:r>
                <a:r>
                  <a:rPr lang="en-GB" sz="2000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1 </a:t>
                </a:r>
                <a:r>
                  <a:rPr lang="en-GB" sz="2000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in period first sale occurs or 0 otherwise</a:t>
                </a:r>
                <a:endParaRPr lang="en-GB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lvl="1"/>
                <a:endParaRPr lang="en-GB" sz="20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457200" lvl="1" indent="0">
                  <a:buNone/>
                </a:pPr>
                <a:endParaRPr lang="en-GB" sz="20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5112568"/>
              </a:xfrm>
              <a:blipFill rotWithShape="1">
                <a:blip r:embed="rId3"/>
                <a:stretch>
                  <a:fillRect l="-1333" t="-1669" r="-1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mw Repeat Sales Regression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gain an understanding of local house price behaviour needed to create an index at locations spread across the study area (Greater London)</a:t>
            </a:r>
          </a:p>
          <a:p>
            <a:endParaRPr lang="en-GB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Used a Spatial Moving Window Regression to create these localised index</a:t>
            </a:r>
          </a:p>
          <a:p>
            <a:endParaRPr lang="en-GB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Parallelogram 3"/>
          <p:cNvSpPr/>
          <p:nvPr/>
        </p:nvSpPr>
        <p:spPr bwMode="auto">
          <a:xfrm>
            <a:off x="755576" y="3772599"/>
            <a:ext cx="7632848" cy="2304256"/>
          </a:xfrm>
          <a:prstGeom prst="parallelogram">
            <a:avLst>
              <a:gd name="adj" fmla="val 45075"/>
            </a:avLst>
          </a:prstGeom>
          <a:gradFill flip="none" rotWithShape="1">
            <a:gsLst>
              <a:gs pos="0">
                <a:srgbClr val="7CA54B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6" name="8-Point Star 5"/>
          <p:cNvSpPr/>
          <p:nvPr/>
        </p:nvSpPr>
        <p:spPr bwMode="auto">
          <a:xfrm>
            <a:off x="2735796" y="5157192"/>
            <a:ext cx="144016" cy="144016"/>
          </a:xfrm>
          <a:prstGeom prst="star8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763688" y="4653136"/>
            <a:ext cx="2088232" cy="115212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6878" y="5229200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i1</a:t>
            </a:r>
            <a:endParaRPr lang="en-GB" sz="14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978942" y="4437112"/>
            <a:ext cx="2169122" cy="72008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8-Point Star 10"/>
          <p:cNvSpPr/>
          <p:nvPr/>
        </p:nvSpPr>
        <p:spPr bwMode="auto">
          <a:xfrm>
            <a:off x="5184068" y="4365104"/>
            <a:ext cx="144016" cy="144016"/>
          </a:xfrm>
          <a:prstGeom prst="star8">
            <a:avLst/>
          </a:prstGeom>
          <a:solidFill>
            <a:schemeClr val="tx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211960" y="3861048"/>
            <a:ext cx="2088232" cy="115212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5150" y="4437112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i2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mw Repeat Sales Regression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Used centroids of Lower Super Output Areas as the regression points n= </a:t>
            </a:r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4582</a:t>
            </a:r>
            <a:endParaRPr lang="en-GB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GB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Computational limitations</a:t>
            </a:r>
          </a:p>
          <a:p>
            <a:pPr lvl="1"/>
            <a:endParaRPr lang="en-GB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Once we had done extensive data pre-processing, filtration and exploratory analysis we had a population of 1.15 million repeat sales events for the period 1995 to 2014</a:t>
            </a:r>
          </a:p>
          <a:p>
            <a:endParaRPr lang="en-GB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 used an adaptive bandwidth to select the sample events for each regression location</a:t>
            </a:r>
          </a:p>
          <a:p>
            <a:pPr lvl="1"/>
            <a:r>
              <a:rPr lang="en-GB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sample size for each location was 4000 points as this </a:t>
            </a:r>
            <a:r>
              <a:rPr lang="en-GB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number ensured each time period was adequately represented at each location</a:t>
            </a:r>
            <a:endParaRPr lang="en-GB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mw RSR Clustering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MW RSR resulted in 4582 separate indexes</a:t>
            </a:r>
            <a:endParaRPr lang="en-GB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GB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Wanted to identify areas where house prices had exhibited similar behaviour historically</a:t>
            </a:r>
          </a:p>
          <a:p>
            <a:endParaRPr lang="en-GB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First we needed to normalise each index, otherwise any cluster method would group by magnitude rather than behaviour</a:t>
            </a:r>
          </a:p>
          <a:p>
            <a:endParaRPr lang="en-GB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Indexes were then clustered using k-means clustering</a:t>
            </a:r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mw RSR Clustering Results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1385813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Results of Moving Window RSR</a:t>
            </a:r>
            <a:endPara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100757"/>
              </p:ext>
            </p:extLst>
          </p:nvPr>
        </p:nvGraphicFramePr>
        <p:xfrm>
          <a:off x="1043608" y="1799824"/>
          <a:ext cx="6984777" cy="1739585"/>
        </p:xfrm>
        <a:graphic>
          <a:graphicData uri="http://schemas.openxmlformats.org/drawingml/2006/table">
            <a:tbl>
              <a:tblPr/>
              <a:tblGrid>
                <a:gridCol w="2088232"/>
                <a:gridCol w="1152128"/>
                <a:gridCol w="1224136"/>
                <a:gridCol w="1296144"/>
                <a:gridCol w="1224137"/>
              </a:tblGrid>
              <a:tr h="32583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Min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Mean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Std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 </a:t>
                      </a:r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Dev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32583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R2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0.79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0.97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0.93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0.02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3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Price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change 95 to 2014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201%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864%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403%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125%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3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3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Land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Registry  95 to 2014</a:t>
                      </a:r>
                    </a:p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223%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672%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373%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Semibold" panose="020B0702040204020203" pitchFamily="34" charset="0"/>
                        </a:rPr>
                        <a:t>121%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3789040"/>
            <a:ext cx="822960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GB" sz="2000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was found after careful consideration that 14 clusters best described the normalised data</a:t>
            </a:r>
            <a:endParaRPr lang="en-GB" sz="2000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8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mw RSR Clustering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71168"/>
            <a:ext cx="7164288" cy="5065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mw RSR Clustering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71167"/>
            <a:ext cx="7164288" cy="5065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6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8" y="1544593"/>
            <a:ext cx="8365870" cy="435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3" y="1544593"/>
            <a:ext cx="8355206" cy="435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mw RSR Clustering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9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3600" b="0" dirty="0">
              <a:solidFill>
                <a:schemeClr val="bg1">
                  <a:lumMod val="50000"/>
                </a:schemeClr>
              </a:solidFill>
              <a:latin typeface="KF Display" panose="02000503080000020002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4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Dwelling Characteristics Clustering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17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Characteristic Clustering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 alternative method for defining the submarkets is to use housing characteristics</a:t>
            </a:r>
          </a:p>
          <a:p>
            <a:endParaRPr lang="en-GB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These can relate to the properties of the buildings themselves as well as aspects of their locations, such as socio-economic profiles</a:t>
            </a:r>
          </a:p>
          <a:p>
            <a:endParaRPr lang="en-GB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resulting statistically generated submarkets consist of dwellings that share similar characteristics and so theoretically could act as suitable substitutes for each other.</a:t>
            </a:r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1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introduction: </a:t>
            </a:r>
            <a:r>
              <a:rPr lang="en-GB" sz="2200" dirty="0" smtClean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notes on methodology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Who am I:</a:t>
            </a: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Presentation Outline: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Prime London market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Identifying submarkets by historic house price behaviour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Identifying submarkets by housing characteristics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Testing through hedonic modelling</a:t>
            </a:r>
            <a:endParaRPr lang="en-GB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1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Characteristic Clustering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on houses comes straight from Knight Franks propriety sales database</a:t>
            </a: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Contains data on all sales of prime property in London, including exchange price and date, size, number of bedrooms, type, features such as pool, balcony, porter etc…</a:t>
            </a: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After pre processing we had a sample of approx. 5500 sales since 2011.</a:t>
            </a: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addition we used data sources such as NOMIS to gather low level information on social-economic status  and general tenure statistics</a:t>
            </a:r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47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Characteristic Clustering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Used a combination of statistical testing and expert opinion to select relevant data from these </a:t>
            </a:r>
            <a:r>
              <a:rPr lang="en-GB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ources</a:t>
            </a: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Resulted in 64 variables representing characteristics of the property</a:t>
            </a: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Principal Component Analysis with </a:t>
            </a:r>
            <a:r>
              <a:rPr lang="en-GB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Varimax</a:t>
            </a:r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rotation to extract the orthogonal factors from these characteristics</a:t>
            </a: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resulted in 14 components of which the first 10 explain 86% of the total variance. </a:t>
            </a: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151320"/>
              </p:ext>
            </p:extLst>
          </p:nvPr>
        </p:nvGraphicFramePr>
        <p:xfrm>
          <a:off x="755576" y="5229200"/>
          <a:ext cx="7272805" cy="864096"/>
        </p:xfrm>
        <a:graphic>
          <a:graphicData uri="http://schemas.openxmlformats.org/drawingml/2006/table">
            <a:tbl>
              <a:tblPr/>
              <a:tblGrid>
                <a:gridCol w="1750576"/>
                <a:gridCol w="370982"/>
                <a:gridCol w="370982"/>
                <a:gridCol w="370982"/>
                <a:gridCol w="370982"/>
                <a:gridCol w="370982"/>
                <a:gridCol w="370982"/>
                <a:gridCol w="370982"/>
                <a:gridCol w="432814"/>
                <a:gridCol w="370982"/>
                <a:gridCol w="370982"/>
                <a:gridCol w="432814"/>
                <a:gridCol w="432814"/>
                <a:gridCol w="432814"/>
                <a:gridCol w="452135"/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Proportion Explained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Cumulative Proportion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5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Characteristic Clustering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 means cluster analysis was used on these 10 components with the addition of normalised and reduced X and Y coordinate of the houses</a:t>
            </a:r>
          </a:p>
          <a:p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Without including X an Y there was a great deal of spatial contiguity in the results but we wanted to improve this slightly.</a:t>
            </a:r>
          </a:p>
          <a:p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clusters where identified as best suiting the input data.</a:t>
            </a:r>
          </a:p>
          <a:p>
            <a:pPr marL="0" indent="0">
              <a:buNone/>
            </a:pPr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7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mw RSR Clustering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271168"/>
            <a:ext cx="7164286" cy="50653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8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mw RSR Clustering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271167"/>
            <a:ext cx="7164286" cy="5065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9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3600" b="0" dirty="0">
              <a:solidFill>
                <a:schemeClr val="bg1">
                  <a:lumMod val="50000"/>
                </a:schemeClr>
              </a:solidFill>
              <a:latin typeface="KF Display" panose="02000503080000020002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4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Testing Submarket Classifications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127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Testing </a:t>
            </a:r>
            <a:r>
              <a:rPr lang="en-GB" sz="3100" dirty="0" err="1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CLusters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Created  hedonic model using data from the Knight Frank Proprietary sales database</a:t>
            </a:r>
            <a:endParaRPr lang="en-GB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Initial hedonic model had 49 variables relating to aspects such as size, tenure, type, condition, age and additional benefits</a:t>
            </a:r>
          </a:p>
          <a:p>
            <a:endParaRPr lang="en-GB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 then added dummies for each of our submarkets identification techniques and reran the model</a:t>
            </a:r>
          </a:p>
          <a:p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Properties were matched to their submarkets via a spatial join on their location.</a:t>
            </a:r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Testing </a:t>
            </a:r>
            <a:r>
              <a:rPr lang="en-GB" sz="3100" dirty="0" err="1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CLusters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1"/>
            <a:ext cx="8164016" cy="50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99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Testing </a:t>
            </a:r>
            <a:r>
              <a:rPr lang="en-GB" sz="3100" dirty="0" err="1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CLusters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454138"/>
              </p:ext>
            </p:extLst>
          </p:nvPr>
        </p:nvGraphicFramePr>
        <p:xfrm>
          <a:off x="1115616" y="1844824"/>
          <a:ext cx="7128791" cy="3096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4408"/>
                <a:gridCol w="1088365"/>
                <a:gridCol w="1160923"/>
                <a:gridCol w="1088365"/>
                <a:gridCol w="1088365"/>
                <a:gridCol w="1088365"/>
              </a:tblGrid>
              <a:tr h="619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 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AdjR^2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S.E. 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Regr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AIC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SIC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HQ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619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Base (mod 1)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Segoe UI Light" panose="020B0502040204020203" pitchFamily="34" charset="0"/>
                        </a:rPr>
                        <a:t>0.842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0.409373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5359.615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5770.663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5503.627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619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PCL (mod 2)</a:t>
                      </a:r>
                      <a:endParaRPr lang="en-GB" sz="180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Segoe UI Light" panose="020B0502040204020203" pitchFamily="34" charset="0"/>
                        </a:rPr>
                        <a:t>0.900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0.325855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Segoe UI Light" panose="020B0502040204020203" pitchFamily="34" charset="0"/>
                        </a:rPr>
                        <a:t>3061.967</a:t>
                      </a:r>
                      <a:endParaRPr lang="en-GB" sz="180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Segoe UI Light" panose="020B0502040204020203" pitchFamily="34" charset="0"/>
                        </a:rPr>
                        <a:t>3479.539</a:t>
                      </a:r>
                      <a:endParaRPr lang="en-GB" sz="180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Segoe UI Light" panose="020B0502040204020203" pitchFamily="34" charset="0"/>
                        </a:rPr>
                        <a:t>3208.265</a:t>
                      </a:r>
                      <a:endParaRPr lang="en-GB" sz="180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619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HPC (mod 3)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Segoe UI Light" panose="020B0502040204020203" pitchFamily="34" charset="0"/>
                        </a:rPr>
                        <a:t>0.932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0.267727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1090.484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1560.253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1255.069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rgbClr val="92D050"/>
                    </a:solidFill>
                  </a:tcPr>
                </a:tc>
              </a:tr>
              <a:tr h="619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CC (mod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</a:rPr>
                        <a:t>4)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Segoe UI Light" panose="020B0502040204020203" pitchFamily="34" charset="0"/>
                        </a:rPr>
                        <a:t>0.842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Segoe UI Light" panose="020B0502040204020203" pitchFamily="34" charset="0"/>
                        </a:rPr>
                        <a:t>0.409146</a:t>
                      </a:r>
                      <a:endParaRPr lang="en-GB" sz="180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5300.195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5736.605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Segoe UI Light" panose="020B0502040204020203" pitchFamily="34" charset="0"/>
                        </a:rPr>
                        <a:t>5453.177</a:t>
                      </a:r>
                      <a:endParaRPr lang="en-GB" sz="1800" dirty="0">
                        <a:effectLst/>
                        <a:latin typeface="Segoe UI Light" panose="020B0502040204020203" pitchFamily="34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7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76737"/>
            <a:ext cx="3096910" cy="428756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046195"/>
            <a:ext cx="2160000" cy="306028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588224" y="1628800"/>
            <a:ext cx="244827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eaLnBrk="0" hangingPunct="0">
              <a:defRPr sz="3200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b="1" i="0" dirty="0" smtClean="0">
                <a:solidFill>
                  <a:srgbClr val="808080">
                    <a:lumMod val="50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Widely used in research and marketing: -    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1600" b="1" i="0" dirty="0" smtClean="0">
              <a:solidFill>
                <a:srgbClr val="808080">
                  <a:lumMod val="50000"/>
                </a:srgb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i="0" dirty="0" smtClean="0">
                <a:solidFill>
                  <a:srgbClr val="808080">
                    <a:lumMod val="50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Definitions of Prime Central </a:t>
            </a:r>
            <a:r>
              <a:rPr lang="en-GB" sz="1600" i="0" dirty="0">
                <a:solidFill>
                  <a:srgbClr val="808080">
                    <a:lumMod val="50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L</a:t>
            </a:r>
            <a:r>
              <a:rPr lang="en-GB" sz="1600" i="0" dirty="0" smtClean="0">
                <a:solidFill>
                  <a:srgbClr val="808080">
                    <a:lumMod val="50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ondon and Prime Outer London are used for a multitude of research, analysis and reporting actions</a:t>
            </a: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1600" i="0" dirty="0">
              <a:solidFill>
                <a:srgbClr val="808080">
                  <a:lumMod val="50000"/>
                </a:srgb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i="0" dirty="0" smtClean="0">
                <a:solidFill>
                  <a:srgbClr val="808080">
                    <a:lumMod val="50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174" y="260648"/>
            <a:ext cx="7560840" cy="792088"/>
          </a:xfrm>
        </p:spPr>
        <p:txBody>
          <a:bodyPr/>
          <a:lstStyle/>
          <a:p>
            <a:pPr algn="l" eaLnBrk="1" hangingPunct="1"/>
            <a:r>
              <a:rPr lang="en-GB" sz="2800" b="1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/>
            </a:r>
            <a:br>
              <a:rPr lang="en-GB" sz="2800" b="1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</a:br>
            <a:r>
              <a:rPr lang="en-GB" sz="18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18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8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Use of PCL and POL: </a:t>
            </a:r>
            <a: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/>
            </a:r>
            <a:b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</a:br>
            <a: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/>
            </a:r>
            <a:b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</a:br>
            <a:endParaRPr lang="en-GB" sz="1600" dirty="0">
              <a:solidFill>
                <a:srgbClr val="C00000"/>
              </a:soli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1059842"/>
            <a:ext cx="2160000" cy="306947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3743" y="2492896"/>
            <a:ext cx="2140290" cy="303662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505864"/>
            <a:ext cx="2160000" cy="302331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5859"/>
            <a:ext cx="3080665" cy="45540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2267744" y="2708920"/>
            <a:ext cx="720080" cy="1080120"/>
          </a:xfrm>
          <a:prstGeom prst="round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95310" y="2708920"/>
            <a:ext cx="720080" cy="1080120"/>
          </a:xfrm>
          <a:prstGeom prst="round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3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174" y="260648"/>
            <a:ext cx="7560840" cy="792088"/>
          </a:xfrm>
        </p:spPr>
        <p:txBody>
          <a:bodyPr/>
          <a:lstStyle/>
          <a:p>
            <a:pPr algn="l" eaLnBrk="1" hangingPunct="1"/>
            <a:r>
              <a:rPr lang="en-GB" sz="2800" b="1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/>
            </a:r>
            <a:br>
              <a:rPr lang="en-GB" sz="2800" b="1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</a:br>
            <a:r>
              <a:rPr lang="en-GB" sz="18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18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8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PCL </a:t>
            </a:r>
            <a:r>
              <a:rPr lang="en-GB" sz="2800" dirty="0" err="1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Deffinition</a:t>
            </a:r>
            <a: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/>
            </a:r>
            <a:b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</a:br>
            <a: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/>
            </a:r>
            <a:b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</a:br>
            <a:endParaRPr lang="en-GB" sz="1600" dirty="0">
              <a:solidFill>
                <a:srgbClr val="C00000"/>
              </a:soli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7"/>
            <a:ext cx="7416824" cy="5175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174" y="260648"/>
            <a:ext cx="7560840" cy="792088"/>
          </a:xfrm>
        </p:spPr>
        <p:txBody>
          <a:bodyPr/>
          <a:lstStyle/>
          <a:p>
            <a:pPr algn="l" eaLnBrk="1" hangingPunct="1"/>
            <a:r>
              <a:rPr lang="en-GB" sz="2800" b="1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/>
            </a:r>
            <a:br>
              <a:rPr lang="en-GB" sz="2800" b="1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</a:br>
            <a:r>
              <a:rPr lang="en-GB" sz="18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18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8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PCL </a:t>
            </a:r>
            <a:r>
              <a:rPr lang="en-GB" sz="2800" dirty="0" err="1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Deffinition</a:t>
            </a:r>
            <a: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/>
            </a:r>
            <a:b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</a:br>
            <a: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/>
            </a:r>
            <a:br>
              <a:rPr lang="en-GB" sz="2800" dirty="0" smtClean="0">
                <a:solidFill>
                  <a:srgbClr val="C00000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</a:br>
            <a:endParaRPr lang="en-GB" sz="1600" dirty="0">
              <a:solidFill>
                <a:srgbClr val="C00000"/>
              </a:soli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5392"/>
            <a:ext cx="7416824" cy="5166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8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3600" b="0" dirty="0">
              <a:solidFill>
                <a:schemeClr val="bg1">
                  <a:lumMod val="50000"/>
                </a:schemeClr>
              </a:solidFill>
              <a:latin typeface="KF Display" panose="02000503080000020002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4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Exploring alternative Definitions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9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Approach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 used two different approaches to try and define the </a:t>
            </a:r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submarkets and Prime Central London </a:t>
            </a:r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through a more quantitative, data-driven approach</a:t>
            </a:r>
          </a:p>
          <a:p>
            <a:endParaRPr lang="en-GB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Define submarkets by:</a:t>
            </a:r>
          </a:p>
          <a:p>
            <a:pPr lvl="2">
              <a:buFont typeface="+mj-lt"/>
              <a:buAutoNum type="arabicPeriod"/>
            </a:pPr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Areas where the housing market have behaved in similar   manner historically</a:t>
            </a:r>
          </a:p>
          <a:p>
            <a:pPr lvl="2">
              <a:buFont typeface="+mj-lt"/>
              <a:buAutoNum type="arabicPeriod"/>
            </a:pPr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Areas where dwellings share similar characteristics</a:t>
            </a:r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3600" b="0" dirty="0">
              <a:solidFill>
                <a:schemeClr val="bg1">
                  <a:lumMod val="50000"/>
                </a:schemeClr>
              </a:solidFill>
              <a:latin typeface="KF Display" panose="02000503080000020002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4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Historic Price behaviour Clustering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3100" dirty="0" smtClean="0">
                <a:solidFill>
                  <a:srgbClr val="D0103A"/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Repeat Sales Regression</a:t>
            </a:r>
            <a: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000" dirty="0">
                <a:solidFill>
                  <a:srgbClr val="FFFFFF">
                    <a:lumMod val="50000"/>
                  </a:srgbClr>
                </a:solidFill>
                <a:latin typeface="KF Display" panose="02000503080000020002" pitchFamily="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Provide an estimation method based on price changes of houses sold more than once.</a:t>
            </a:r>
          </a:p>
          <a:p>
            <a:endParaRPr lang="en-GB" sz="2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Has been argued that a repeat sales provides an accurate assessment of house price changes </a:t>
            </a:r>
          </a:p>
          <a:p>
            <a:pPr lvl="1"/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Controls for the attributes of dwellings since it is based on appreciation rates of the same dwelling</a:t>
            </a:r>
          </a:p>
          <a:p>
            <a:pPr lvl="1"/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Requires much less data on housing transactions as only requires exchange price, dates of first and second sale and the address.</a:t>
            </a:r>
          </a:p>
          <a:p>
            <a:pPr lvl="1"/>
            <a:endParaRPr lang="en-GB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Criticisms include difficulty in accounting for changes in house characteristics over time and measurement bias from different types of dwellings differing in their turnover rates.</a:t>
            </a:r>
            <a:endParaRPr lang="en-GB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 Light" panose="020B0502040204020203" pitchFamily="34" charset="0"/>
              </a:rPr>
              <a:t>James.Culley@knightfrank.com</a:t>
            </a:r>
            <a:endParaRPr lang="en-GB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1C5D1C64-01D5-44FF-B73B-DA6D5E760BA3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1AF81A63-2683-46FF-BD3D-055E45C3774A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33D8E347-C6FC-46B2-BDB4-7917D511DE69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9554D46E-7AF7-407E-A2F9-52037570E6A2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8024A1E0-A178-434A-B2AE-9E5C4ECF03F3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6A52BF08-E686-45FF-967B-EEB4237C19A0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8C653D29-B832-428B-A670-2B0947F832C3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FA189D14-2E01-40BA-86B5-CD9AC6BDEBE8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D51A2441-0482-47C1-9EA3-18FE601ADAC0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F62F1A21-394E-4C0A-B274-FE702D6322E2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5B319A59-CC6B-496C-8470-63D0635BB2B7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FFC858C1-D44D-40B8-8D3C-026D41503B28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671D91E6-9A7B-420D-810B-497BBD2FA052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B5B4849D-033E-4D9A-AD82-F1592F7FC25D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BDA4BCC2-F8FB-47C8-BED5-5E62B7260BA8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4589DF8E-F3D8-4411-9452-F1FFE831261B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31941D05-4683-4A5E-B0DA-57A03E397570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4D1041C4-37F0-42EE-898C-4429A403A47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F4680E7B-6628-4FF8-87F6-C346429FA3DA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74586895-2CA4-4908-BA65-C24BDBB86A2F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695C83A0-B2A3-44A4-9F84-8B2266ABB18E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705DCAF2-0862-4004-8FC9-C9B02CCBE7EA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241F122-E806-47B0-BDFC-D7A5F25C3122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52B419B6-9026-4333-A96C-08939E9CFFE5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9B3ACE01-C6BC-4B93-B33C-E68687B98DD5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4871A030-5B1B-4EEA-B054-9C0892C67CB8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D7AE02BE-1935-4B68-8FCA-38FE245B5C6A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DCE7534E-0DF8-4396-8DD0-32487213E848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C9CDAE3C-EE8C-41B2-AEF2-FD7B1E70CF74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02E6D0BB-E40A-426E-8710-8E667342FDF7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50948DC7-8477-4537-BD94-24A0D54F5FA7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8A522A6-D331-4AE4-8B3C-AB68FD063A01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00C8E35A-302E-49EE-ABFA-9295242A567B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D5B06F94-2A64-410C-81D5-0EA95128316C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1020</Words>
  <Application>Microsoft Office PowerPoint</Application>
  <PresentationFormat>On-screen Show (4:3)</PresentationFormat>
  <Paragraphs>250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Segoe UI</vt:lpstr>
      <vt:lpstr>Segoe UI Light</vt:lpstr>
      <vt:lpstr>Times New Roman</vt:lpstr>
      <vt:lpstr>Cambria Math</vt:lpstr>
      <vt:lpstr>Calibri</vt:lpstr>
      <vt:lpstr>KF Display</vt:lpstr>
      <vt:lpstr>Segoe UI Semibold</vt:lpstr>
      <vt:lpstr>ＭＳ Ｐゴシック</vt:lpstr>
      <vt:lpstr>Default Design</vt:lpstr>
      <vt:lpstr> Prime London Housing: Submarkets  Residential Research Knight Frank LLP  James.culley@knightfrank.com</vt:lpstr>
      <vt:lpstr>  introduction: notes on methodology </vt:lpstr>
      <vt:lpstr>  Use of PCL and POL:   </vt:lpstr>
      <vt:lpstr>  PCL Deffinition  </vt:lpstr>
      <vt:lpstr>  PCL Deffinition  </vt:lpstr>
      <vt:lpstr>PowerPoint Presentation</vt:lpstr>
      <vt:lpstr>  Approach </vt:lpstr>
      <vt:lpstr>PowerPoint Presentation</vt:lpstr>
      <vt:lpstr>  Repeat Sales Regression </vt:lpstr>
      <vt:lpstr>  Repeat Sales Regression </vt:lpstr>
      <vt:lpstr>  mw Repeat Sales Regression </vt:lpstr>
      <vt:lpstr>  mw Repeat Sales Regression </vt:lpstr>
      <vt:lpstr>  mw RSR Clustering </vt:lpstr>
      <vt:lpstr>  mw RSR Clustering Results </vt:lpstr>
      <vt:lpstr>  mw RSR Clustering </vt:lpstr>
      <vt:lpstr>  mw RSR Clustering </vt:lpstr>
      <vt:lpstr>  mw RSR Clustering </vt:lpstr>
      <vt:lpstr>PowerPoint Presentation</vt:lpstr>
      <vt:lpstr>  Characteristic Clustering </vt:lpstr>
      <vt:lpstr>  Characteristic Clustering </vt:lpstr>
      <vt:lpstr>  Characteristic Clustering </vt:lpstr>
      <vt:lpstr>  Characteristic Clustering </vt:lpstr>
      <vt:lpstr>  mw RSR Clustering </vt:lpstr>
      <vt:lpstr>  mw RSR Clustering </vt:lpstr>
      <vt:lpstr>PowerPoint Presentation</vt:lpstr>
      <vt:lpstr>  Testing CLusters </vt:lpstr>
      <vt:lpstr>  Testing CLusters </vt:lpstr>
      <vt:lpstr>  Testing CLusters </vt:lpstr>
    </vt:vector>
  </TitlesOfParts>
  <Company>Knight Frank LLP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 Holland</dc:creator>
  <cp:lastModifiedBy>James Culley</cp:lastModifiedBy>
  <cp:revision>355</cp:revision>
  <cp:lastPrinted>2013-06-03T09:06:57Z</cp:lastPrinted>
  <dcterms:created xsi:type="dcterms:W3CDTF">2012-11-16T13:46:54Z</dcterms:created>
  <dcterms:modified xsi:type="dcterms:W3CDTF">2014-06-27T08:35:12Z</dcterms:modified>
</cp:coreProperties>
</file>