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9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067A4-2D59-4891-8646-2E3BB13DE708}" type="datetimeFigureOut">
              <a:rPr lang="nl-NL" smtClean="0"/>
              <a:t>24-6-2014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8ABEB-90BA-416D-9295-B7F63D51504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1568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Verzilver-vermogen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8ABEB-90BA-416D-9295-B7F63D515046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1650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Bruto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netto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uitkering</a:t>
            </a:r>
            <a:r>
              <a:rPr lang="en-US" baseline="0" dirty="0" smtClean="0"/>
              <a:t> per </a:t>
            </a:r>
            <a:r>
              <a:rPr lang="en-US" baseline="0" dirty="0" err="1" smtClean="0"/>
              <a:t>jaar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8ABEB-90BA-416D-9295-B7F63D515046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3168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Netto</a:t>
            </a:r>
            <a:r>
              <a:rPr lang="en-US" dirty="0" smtClean="0"/>
              <a:t> </a:t>
            </a:r>
            <a:r>
              <a:rPr lang="en-US" dirty="0" err="1" smtClean="0"/>
              <a:t>uitkering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verschillende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huurniveau’s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8ABEB-90BA-416D-9295-B7F63D515046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9462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Netto</a:t>
            </a:r>
            <a:r>
              <a:rPr lang="en-US" dirty="0" smtClean="0"/>
              <a:t> </a:t>
            </a:r>
            <a:r>
              <a:rPr lang="en-US" dirty="0" err="1" smtClean="0"/>
              <a:t>uitkering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verschillende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resterende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levensduur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8ABEB-90BA-416D-9295-B7F63D515046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925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Netto</a:t>
            </a:r>
            <a:r>
              <a:rPr lang="en-US" dirty="0" smtClean="0"/>
              <a:t> </a:t>
            </a:r>
            <a:r>
              <a:rPr lang="en-US" dirty="0" err="1" smtClean="0"/>
              <a:t>uitkering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historische</a:t>
            </a:r>
            <a:r>
              <a:rPr lang="en-US" dirty="0" smtClean="0"/>
              <a:t> </a:t>
            </a:r>
            <a:r>
              <a:rPr lang="en-US" dirty="0" err="1" smtClean="0"/>
              <a:t>rente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8ABEB-90BA-416D-9295-B7F63D515046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2855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Netto</a:t>
            </a:r>
            <a:r>
              <a:rPr lang="en-US" dirty="0" smtClean="0"/>
              <a:t> </a:t>
            </a:r>
            <a:r>
              <a:rPr lang="en-US" dirty="0" err="1" smtClean="0"/>
              <a:t>uitkering</a:t>
            </a:r>
            <a:r>
              <a:rPr lang="en-US" dirty="0" smtClean="0"/>
              <a:t> </a:t>
            </a:r>
            <a:r>
              <a:rPr lang="en-US" dirty="0" err="1" smtClean="0"/>
              <a:t>gesaldeerd</a:t>
            </a:r>
            <a:r>
              <a:rPr lang="en-US" dirty="0" smtClean="0"/>
              <a:t> met </a:t>
            </a:r>
            <a:r>
              <a:rPr lang="en-US" smtClean="0"/>
              <a:t>woonuitgaven </a:t>
            </a:r>
            <a:r>
              <a:rPr lang="en-US" dirty="0" err="1" smtClean="0"/>
              <a:t>naar</a:t>
            </a:r>
            <a:r>
              <a:rPr lang="en-US" dirty="0" smtClean="0"/>
              <a:t> LTV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8ABEB-90BA-416D-9295-B7F63D515046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421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Netto</a:t>
            </a:r>
            <a:r>
              <a:rPr lang="en-US" dirty="0" smtClean="0"/>
              <a:t> </a:t>
            </a:r>
            <a:r>
              <a:rPr lang="en-US" dirty="0" err="1" smtClean="0"/>
              <a:t>uitkering</a:t>
            </a:r>
            <a:r>
              <a:rPr lang="en-US" dirty="0" smtClean="0"/>
              <a:t> </a:t>
            </a:r>
            <a:r>
              <a:rPr lang="en-US" dirty="0" err="1" smtClean="0"/>
              <a:t>gesaldeerd</a:t>
            </a:r>
            <a:r>
              <a:rPr lang="en-US" dirty="0" smtClean="0"/>
              <a:t> met </a:t>
            </a:r>
            <a:r>
              <a:rPr lang="en-US" dirty="0" err="1" smtClean="0"/>
              <a:t>woonlasten</a:t>
            </a:r>
            <a:r>
              <a:rPr lang="en-US" baseline="0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inkomensklasse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8ABEB-90BA-416D-9295-B7F63D515046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669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71550" y="2133600"/>
            <a:ext cx="7200900" cy="3959225"/>
          </a:xfrm>
        </p:spPr>
        <p:txBody>
          <a:bodyPr/>
          <a:lstStyle>
            <a:lvl1pPr marL="0" indent="0" algn="ctr">
              <a:defRPr sz="3600" b="1" i="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  <a:endParaRPr lang="nl-NL" noProof="0" dirty="0" smtClean="0"/>
          </a:p>
        </p:txBody>
      </p:sp>
    </p:spTree>
    <p:extLst>
      <p:ext uri="{BB962C8B-B14F-4D97-AF65-F5344CB8AC3E}">
        <p14:creationId xmlns:p14="http://schemas.microsoft.com/office/powerpoint/2010/main" val="45292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>
                <a:solidFill>
                  <a:srgbClr val="455560"/>
                </a:solidFill>
              </a:defRPr>
            </a:lvl2pPr>
            <a:lvl3pPr>
              <a:defRPr baseline="0">
                <a:solidFill>
                  <a:srgbClr val="455560"/>
                </a:solidFill>
              </a:defRPr>
            </a:lvl3pPr>
            <a:lvl4pPr>
              <a:defRPr baseline="0">
                <a:solidFill>
                  <a:srgbClr val="455560"/>
                </a:solidFill>
              </a:defRPr>
            </a:lvl4pPr>
            <a:lvl5pPr>
              <a:defRPr baseline="0">
                <a:solidFill>
                  <a:srgbClr val="455560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23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72675" y="620713"/>
            <a:ext cx="298450" cy="2746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84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nl-NL" smtClean="0"/>
          </a:p>
        </p:txBody>
      </p:sp>
      <p:pic>
        <p:nvPicPr>
          <p:cNvPr id="1027" name="Picture 7" descr="ASR000 logo_RGB_150dpi_WT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27313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972675" y="620713"/>
            <a:ext cx="298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7" r:id="rId2"/>
    <p:sldLayoutId id="214748367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200">
          <a:solidFill>
            <a:srgbClr val="455560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3"/>
          <p:cNvSpPr>
            <a:spLocks noGrp="1"/>
          </p:cNvSpPr>
          <p:nvPr>
            <p:ph type="subTitle" idx="1"/>
          </p:nvPr>
        </p:nvSpPr>
        <p:spPr>
          <a:xfrm>
            <a:off x="1493838" y="2938463"/>
            <a:ext cx="6310312" cy="3160712"/>
          </a:xfrm>
        </p:spPr>
        <p:txBody>
          <a:bodyPr/>
          <a:lstStyle/>
          <a:p>
            <a:pPr eaLnBrk="1" hangingPunct="1"/>
            <a:r>
              <a:rPr lang="en-US" altLang="nl-NL" dirty="0" smtClean="0">
                <a:latin typeface="Arial" charset="0"/>
              </a:rPr>
              <a:t>Home equity conversion</a:t>
            </a:r>
          </a:p>
          <a:p>
            <a:pPr eaLnBrk="1" hangingPunct="1"/>
            <a:endParaRPr lang="en-US" altLang="nl-NL" dirty="0">
              <a:latin typeface="Arial" charset="0"/>
            </a:endParaRPr>
          </a:p>
          <a:p>
            <a:r>
              <a:rPr lang="nl-NL" sz="2400" dirty="0" smtClean="0"/>
              <a:t>The </a:t>
            </a:r>
            <a:r>
              <a:rPr lang="nl-NL" sz="2400" dirty="0" err="1" smtClean="0"/>
              <a:t>role</a:t>
            </a:r>
            <a:r>
              <a:rPr lang="nl-NL" sz="2400" dirty="0" smtClean="0"/>
              <a:t> of home </a:t>
            </a:r>
            <a:r>
              <a:rPr lang="nl-NL" sz="2400" dirty="0" err="1" smtClean="0"/>
              <a:t>equity</a:t>
            </a:r>
            <a:r>
              <a:rPr lang="nl-NL" sz="2400" dirty="0" smtClean="0"/>
              <a:t> in </a:t>
            </a:r>
            <a:r>
              <a:rPr lang="nl-NL" sz="2400" dirty="0" err="1" smtClean="0"/>
              <a:t>financing</a:t>
            </a:r>
            <a:r>
              <a:rPr lang="nl-NL" sz="2400" dirty="0" smtClean="0"/>
              <a:t> the </a:t>
            </a:r>
            <a:r>
              <a:rPr lang="nl-NL" sz="2400" dirty="0" err="1" smtClean="0"/>
              <a:t>costs</a:t>
            </a:r>
            <a:r>
              <a:rPr lang="nl-NL" sz="2400" dirty="0" smtClean="0"/>
              <a:t> of </a:t>
            </a:r>
            <a:r>
              <a:rPr lang="nl-NL" sz="2400" dirty="0" err="1" smtClean="0"/>
              <a:t>an</a:t>
            </a:r>
            <a:r>
              <a:rPr lang="nl-NL" sz="2400" dirty="0" smtClean="0"/>
              <a:t> </a:t>
            </a:r>
            <a:r>
              <a:rPr lang="nl-NL" sz="2400" dirty="0" err="1" smtClean="0"/>
              <a:t>ageing</a:t>
            </a:r>
            <a:r>
              <a:rPr lang="nl-NL" sz="2400" dirty="0" smtClean="0"/>
              <a:t> society</a:t>
            </a:r>
            <a:endParaRPr lang="en-US" altLang="nl-NL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nl-N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03530"/>
            <a:ext cx="6477580" cy="411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995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812" y="2295034"/>
            <a:ext cx="6477580" cy="329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645994" y="5301208"/>
            <a:ext cx="12266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Figures x € 1.000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488895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(2)</a:t>
            </a:r>
            <a:endParaRPr lang="nl-NL" dirty="0"/>
          </a:p>
        </p:txBody>
      </p:sp>
      <p:pic>
        <p:nvPicPr>
          <p:cNvPr id="4" name="Picture 15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8103018" cy="4736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0720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(3)</a:t>
            </a:r>
            <a:endParaRPr lang="nl-NL" dirty="0"/>
          </a:p>
        </p:txBody>
      </p:sp>
      <p:pic>
        <p:nvPicPr>
          <p:cNvPr id="3074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268" y="1988840"/>
            <a:ext cx="7152132" cy="4299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5552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(4)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151959" cy="42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319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(5)</a:t>
            </a: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33" y="2010536"/>
            <a:ext cx="7151959" cy="42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5638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(6)</a:t>
            </a:r>
            <a:endParaRPr lang="nl-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441" y="1988840"/>
            <a:ext cx="7151959" cy="42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0061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(7)</a:t>
            </a:r>
            <a:endParaRPr lang="nl-N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51050"/>
            <a:ext cx="7151959" cy="42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8029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(8)</a:t>
            </a:r>
            <a:endParaRPr lang="nl-N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01" y="2051050"/>
            <a:ext cx="7665531" cy="42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017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</a:p>
          <a:p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Home equity conversion potentially interesting for individual households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Home equity conversion does not offer a fundamental basis for long-term additional income for society at large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9788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nl-NL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 dirty="0" smtClean="0">
                <a:latin typeface="Arial" charset="0"/>
              </a:rPr>
              <a:t>Cause</a:t>
            </a:r>
          </a:p>
          <a:p>
            <a:endParaRPr lang="en-US" altLang="nl-NL" dirty="0">
              <a:latin typeface="Arial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altLang="nl-NL" dirty="0" smtClean="0">
                <a:latin typeface="Arial" charset="0"/>
              </a:rPr>
              <a:t>Elderly ‘equity rich, cash poor’</a:t>
            </a:r>
            <a:br>
              <a:rPr lang="en-US" altLang="nl-NL" dirty="0" smtClean="0">
                <a:latin typeface="Arial" charset="0"/>
              </a:rPr>
            </a:br>
            <a:r>
              <a:rPr lang="en-US" altLang="nl-NL" dirty="0" smtClean="0">
                <a:latin typeface="Arial" charset="0"/>
                <a:sym typeface="Wingdings" panose="05000000000000000000" pitchFamily="2" charset="2"/>
              </a:rPr>
              <a:t> increase income elderly</a:t>
            </a:r>
            <a:endParaRPr lang="en-US" altLang="nl-NL" dirty="0" smtClean="0">
              <a:latin typeface="Arial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altLang="nl-NL" dirty="0" smtClean="0">
                <a:latin typeface="Arial" charset="0"/>
              </a:rPr>
              <a:t>Increasing costs ageing society</a:t>
            </a:r>
            <a:br>
              <a:rPr lang="en-US" altLang="nl-NL" dirty="0" smtClean="0">
                <a:latin typeface="Arial" charset="0"/>
              </a:rPr>
            </a:br>
            <a:r>
              <a:rPr lang="en-US" altLang="nl-NL" dirty="0" smtClean="0">
                <a:latin typeface="Arial" charset="0"/>
                <a:sym typeface="Wingdings" panose="05000000000000000000" pitchFamily="2" charset="2"/>
              </a:rPr>
              <a:t> role home equity covering costs</a:t>
            </a:r>
            <a:endParaRPr lang="en-US" altLang="nl-NL" dirty="0" smtClean="0">
              <a:latin typeface="Arial" charset="0"/>
            </a:endParaRPr>
          </a:p>
          <a:p>
            <a:pPr marL="457200" indent="-457200">
              <a:buFont typeface="Arial" charset="0"/>
              <a:buChar char="•"/>
            </a:pPr>
            <a:endParaRPr lang="en-US" altLang="nl-NL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 (2)</a:t>
            </a:r>
          </a:p>
          <a:p>
            <a:endParaRPr lang="en-US" dirty="0"/>
          </a:p>
          <a:p>
            <a:r>
              <a:rPr lang="en-US" dirty="0" smtClean="0"/>
              <a:t>Taskforce </a:t>
            </a:r>
            <a:r>
              <a:rPr lang="en-US" dirty="0" err="1" smtClean="0"/>
              <a:t>Verzilveren</a:t>
            </a:r>
            <a:r>
              <a:rPr lang="en-US" dirty="0" smtClean="0"/>
              <a:t>:</a:t>
            </a:r>
          </a:p>
          <a:p>
            <a:r>
              <a:rPr lang="en-US" dirty="0" smtClean="0"/>
              <a:t>Tax assessed value</a:t>
            </a:r>
          </a:p>
          <a:p>
            <a:r>
              <a:rPr lang="en-US" dirty="0" smtClean="0"/>
              <a:t>			-/- </a:t>
            </a:r>
          </a:p>
          <a:p>
            <a:r>
              <a:rPr lang="en-US" dirty="0" smtClean="0"/>
              <a:t>Outstanding mortgage debt</a:t>
            </a:r>
            <a:endParaRPr lang="nl-NL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060" y="980728"/>
            <a:ext cx="3899444" cy="564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21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(Int.) Literature</a:t>
            </a:r>
          </a:p>
          <a:p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Varying results w.r.t. potential of home equity (focus on </a:t>
            </a:r>
            <a:r>
              <a:rPr lang="en-US" i="1" dirty="0" smtClean="0"/>
              <a:t>individual</a:t>
            </a:r>
            <a:r>
              <a:rPr lang="en-US" dirty="0" smtClean="0"/>
              <a:t> wellbeing)</a:t>
            </a:r>
            <a:br>
              <a:rPr lang="en-US" dirty="0" smtClean="0"/>
            </a:br>
            <a:r>
              <a:rPr lang="en-US" sz="2400" dirty="0" smtClean="0"/>
              <a:t>Mayer &amp; Simons (1994; +)</a:t>
            </a:r>
            <a:br>
              <a:rPr lang="en-US" sz="2400" dirty="0" smtClean="0"/>
            </a:br>
            <a:r>
              <a:rPr lang="en-US" sz="2400" dirty="0" err="1" smtClean="0"/>
              <a:t>Venti</a:t>
            </a:r>
            <a:r>
              <a:rPr lang="en-US" sz="2400" dirty="0" smtClean="0"/>
              <a:t> &amp; Wise (1991; -)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Clear w.r.t. reluctance</a:t>
            </a:r>
            <a:br>
              <a:rPr lang="en-US" dirty="0" smtClean="0"/>
            </a:br>
            <a:r>
              <a:rPr lang="en-US" sz="2400" dirty="0" err="1" smtClean="0"/>
              <a:t>Venti</a:t>
            </a:r>
            <a:r>
              <a:rPr lang="en-US" sz="2400" dirty="0" smtClean="0"/>
              <a:t> &amp; Wise (2001)</a:t>
            </a:r>
            <a:br>
              <a:rPr lang="en-US" sz="2400" dirty="0" smtClean="0"/>
            </a:br>
            <a:r>
              <a:rPr lang="en-US" sz="2400" dirty="0" err="1" smtClean="0"/>
              <a:t>Elsinga</a:t>
            </a:r>
            <a:r>
              <a:rPr lang="en-US" sz="2400" dirty="0" smtClean="0"/>
              <a:t> </a:t>
            </a:r>
            <a:r>
              <a:rPr lang="en-US" sz="2400" i="1" dirty="0" smtClean="0"/>
              <a:t>et al.</a:t>
            </a:r>
            <a:r>
              <a:rPr lang="en-US" sz="2400" dirty="0" smtClean="0"/>
              <a:t> (2010)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265061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(Int.) Literature (2)</a:t>
            </a:r>
          </a:p>
          <a:p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Reluctance HE conversion irrational?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</a:t>
            </a:r>
            <a:r>
              <a:rPr lang="nl-NL" dirty="0" err="1" smtClean="0"/>
              <a:t>liquidity</a:t>
            </a:r>
            <a:r>
              <a:rPr lang="nl-NL" dirty="0" smtClean="0"/>
              <a:t> home </a:t>
            </a:r>
            <a:r>
              <a:rPr lang="nl-NL" dirty="0" err="1" smtClean="0"/>
              <a:t>equity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</a:t>
            </a:r>
            <a:r>
              <a:rPr lang="nl-NL" dirty="0" err="1" smtClean="0"/>
              <a:t>bequest</a:t>
            </a:r>
            <a:r>
              <a:rPr lang="nl-NL" dirty="0" smtClean="0"/>
              <a:t> </a:t>
            </a:r>
            <a:r>
              <a:rPr lang="nl-NL" dirty="0" err="1" smtClean="0"/>
              <a:t>motives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</a:t>
            </a:r>
            <a:r>
              <a:rPr lang="nl-NL" dirty="0" err="1" smtClean="0"/>
              <a:t>mental</a:t>
            </a:r>
            <a:r>
              <a:rPr lang="nl-NL" dirty="0" smtClean="0"/>
              <a:t> accounting</a:t>
            </a:r>
            <a:br>
              <a:rPr lang="nl-NL" dirty="0" smtClean="0"/>
            </a:br>
            <a:r>
              <a:rPr lang="nl-NL" dirty="0" smtClean="0"/>
              <a:t>- </a:t>
            </a:r>
            <a:r>
              <a:rPr lang="nl-NL" dirty="0" err="1" smtClean="0"/>
              <a:t>complexity</a:t>
            </a:r>
            <a:r>
              <a:rPr lang="nl-NL" dirty="0" smtClean="0"/>
              <a:t> financial </a:t>
            </a:r>
            <a:r>
              <a:rPr lang="nl-NL" dirty="0" err="1" smtClean="0"/>
              <a:t>products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4120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 study</a:t>
            </a:r>
          </a:p>
          <a:p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Focus on staying in current dwelling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Focus on replacing risks from individual to investors</a:t>
            </a:r>
          </a:p>
        </p:txBody>
      </p:sp>
    </p:spTree>
    <p:extLst>
      <p:ext uri="{BB962C8B-B14F-4D97-AF65-F5344CB8AC3E}">
        <p14:creationId xmlns:p14="http://schemas.microsoft.com/office/powerpoint/2010/main" val="145289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equity conversion</a:t>
            </a:r>
            <a:endParaRPr lang="nl-NL" dirty="0"/>
          </a:p>
        </p:txBody>
      </p:sp>
      <p:grpSp>
        <p:nvGrpSpPr>
          <p:cNvPr id="5" name="Group 1"/>
          <p:cNvGrpSpPr/>
          <p:nvPr/>
        </p:nvGrpSpPr>
        <p:grpSpPr>
          <a:xfrm>
            <a:off x="985203" y="2185293"/>
            <a:ext cx="7043181" cy="3835995"/>
            <a:chOff x="107504" y="1536755"/>
            <a:chExt cx="5854127" cy="3188389"/>
          </a:xfrm>
        </p:grpSpPr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2424" y="1536755"/>
              <a:ext cx="1727488" cy="1913033"/>
            </a:xfrm>
            <a:prstGeom prst="rect">
              <a:avLst/>
            </a:prstGeom>
          </p:spPr>
        </p:pic>
        <p:sp>
          <p:nvSpPr>
            <p:cNvPr id="7" name="Rectangle 4"/>
            <p:cNvSpPr/>
            <p:nvPr/>
          </p:nvSpPr>
          <p:spPr>
            <a:xfrm>
              <a:off x="107504" y="2492896"/>
              <a:ext cx="1080120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tangle 5"/>
            <p:cNvSpPr/>
            <p:nvPr/>
          </p:nvSpPr>
          <p:spPr>
            <a:xfrm>
              <a:off x="2411760" y="2492896"/>
              <a:ext cx="1080120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tangle 6"/>
            <p:cNvSpPr/>
            <p:nvPr/>
          </p:nvSpPr>
          <p:spPr>
            <a:xfrm>
              <a:off x="2376108" y="4149080"/>
              <a:ext cx="1080120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TextBox 7"/>
            <p:cNvSpPr txBox="1"/>
            <p:nvPr/>
          </p:nvSpPr>
          <p:spPr>
            <a:xfrm>
              <a:off x="184142" y="2601005"/>
              <a:ext cx="8594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 smtClean="0"/>
                <a:t>Investor</a:t>
              </a:r>
              <a:endParaRPr lang="nl-NL" sz="1600" dirty="0"/>
            </a:p>
          </p:txBody>
        </p:sp>
        <p:sp>
          <p:nvSpPr>
            <p:cNvPr id="11" name="TextBox 8"/>
            <p:cNvSpPr txBox="1"/>
            <p:nvPr/>
          </p:nvSpPr>
          <p:spPr>
            <a:xfrm>
              <a:off x="2568611" y="2601005"/>
              <a:ext cx="7072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/>
                <a:t>Seller</a:t>
              </a:r>
              <a:endParaRPr lang="nl-NL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195736" y="3212976"/>
              <a:ext cx="144016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9"/>
            <p:cNvSpPr txBox="1"/>
            <p:nvPr/>
          </p:nvSpPr>
          <p:spPr>
            <a:xfrm>
              <a:off x="2592132" y="4283804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Bank</a:t>
              </a:r>
              <a:endParaRPr lang="nl-NL" dirty="0"/>
            </a:p>
          </p:txBody>
        </p:sp>
        <p:cxnSp>
          <p:nvCxnSpPr>
            <p:cNvPr id="14" name="Straight Arrow Connector 13"/>
            <p:cNvCxnSpPr>
              <a:endCxn id="9" idx="0"/>
            </p:cNvCxnSpPr>
            <p:nvPr/>
          </p:nvCxnSpPr>
          <p:spPr>
            <a:xfrm>
              <a:off x="2915297" y="3284984"/>
              <a:ext cx="871" cy="86409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7"/>
            <p:cNvCxnSpPr>
              <a:stCxn id="7" idx="3"/>
            </p:cNvCxnSpPr>
            <p:nvPr/>
          </p:nvCxnSpPr>
          <p:spPr>
            <a:xfrm>
              <a:off x="1187624" y="2780928"/>
              <a:ext cx="1188484" cy="2013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21"/>
            <p:cNvGrpSpPr/>
            <p:nvPr/>
          </p:nvGrpSpPr>
          <p:grpSpPr>
            <a:xfrm>
              <a:off x="1403648" y="2938151"/>
              <a:ext cx="480000" cy="562857"/>
              <a:chOff x="2172000" y="529500"/>
              <a:chExt cx="480000" cy="562857"/>
            </a:xfrm>
          </p:grpSpPr>
          <p:pic>
            <p:nvPicPr>
              <p:cNvPr id="29" name="Picture 1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72000" y="529500"/>
                <a:ext cx="480000" cy="562857"/>
              </a:xfrm>
              <a:prstGeom prst="rect">
                <a:avLst/>
              </a:prstGeom>
            </p:spPr>
          </p:pic>
          <p:sp>
            <p:nvSpPr>
              <p:cNvPr id="30" name="TextBox 20"/>
              <p:cNvSpPr txBox="1"/>
              <p:nvPr/>
            </p:nvSpPr>
            <p:spPr>
              <a:xfrm>
                <a:off x="2267744" y="67948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€</a:t>
                </a:r>
                <a:endParaRPr lang="nl-NL" dirty="0"/>
              </a:p>
            </p:txBody>
          </p:sp>
        </p:grpSp>
        <p:pic>
          <p:nvPicPr>
            <p:cNvPr id="17" name="Picture 2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3908" y="3604461"/>
              <a:ext cx="280224" cy="328596"/>
            </a:xfrm>
            <a:prstGeom prst="rect">
              <a:avLst/>
            </a:prstGeom>
          </p:spPr>
        </p:pic>
        <p:sp>
          <p:nvSpPr>
            <p:cNvPr id="18" name="TextBox 25"/>
            <p:cNvSpPr txBox="1"/>
            <p:nvPr/>
          </p:nvSpPr>
          <p:spPr>
            <a:xfrm>
              <a:off x="2483768" y="364502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€</a:t>
              </a:r>
              <a:endParaRPr lang="nl-NL" dirty="0"/>
            </a:p>
          </p:txBody>
        </p:sp>
        <p:cxnSp>
          <p:nvCxnSpPr>
            <p:cNvPr id="19" name="Curved Connector 12"/>
            <p:cNvCxnSpPr>
              <a:stCxn id="8" idx="0"/>
              <a:endCxn id="7" idx="0"/>
            </p:cNvCxnSpPr>
            <p:nvPr/>
          </p:nvCxnSpPr>
          <p:spPr>
            <a:xfrm rot="16200000" flipV="1">
              <a:off x="1799692" y="1340768"/>
              <a:ext cx="12700" cy="2304256"/>
            </a:xfrm>
            <a:prstGeom prst="curvedConnector3">
              <a:avLst>
                <a:gd name="adj1" fmla="val 180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5656" y="1748754"/>
              <a:ext cx="402392" cy="384102"/>
            </a:xfrm>
            <a:prstGeom prst="rect">
              <a:avLst/>
            </a:prstGeom>
          </p:spPr>
        </p:pic>
        <p:cxnSp>
          <p:nvCxnSpPr>
            <p:cNvPr id="21" name="Straight Arrow Connector 29"/>
            <p:cNvCxnSpPr/>
            <p:nvPr/>
          </p:nvCxnSpPr>
          <p:spPr>
            <a:xfrm>
              <a:off x="3545503" y="2799166"/>
              <a:ext cx="118778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30"/>
            <p:cNvGrpSpPr>
              <a:grpSpLocks noChangeAspect="1"/>
            </p:cNvGrpSpPr>
            <p:nvPr/>
          </p:nvGrpSpPr>
          <p:grpSpPr>
            <a:xfrm>
              <a:off x="4043984" y="2276872"/>
              <a:ext cx="384000" cy="450286"/>
              <a:chOff x="2172000" y="524705"/>
              <a:chExt cx="480000" cy="562857"/>
            </a:xfrm>
          </p:grpSpPr>
          <p:pic>
            <p:nvPicPr>
              <p:cNvPr id="27" name="Picture 31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72000" y="524705"/>
                <a:ext cx="480000" cy="562857"/>
              </a:xfrm>
              <a:prstGeom prst="rect">
                <a:avLst/>
              </a:prstGeom>
            </p:spPr>
          </p:pic>
          <p:sp>
            <p:nvSpPr>
              <p:cNvPr id="28" name="TextBox 32"/>
              <p:cNvSpPr txBox="1"/>
              <p:nvPr/>
            </p:nvSpPr>
            <p:spPr>
              <a:xfrm>
                <a:off x="2201950" y="63751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€</a:t>
                </a:r>
                <a:endParaRPr lang="nl-NL" dirty="0"/>
              </a:p>
            </p:txBody>
          </p:sp>
        </p:grpSp>
        <p:sp>
          <p:nvSpPr>
            <p:cNvPr id="23" name="Rectangle 33"/>
            <p:cNvSpPr/>
            <p:nvPr/>
          </p:nvSpPr>
          <p:spPr>
            <a:xfrm>
              <a:off x="4769639" y="2492896"/>
              <a:ext cx="1080120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xtBox 22"/>
            <p:cNvSpPr txBox="1"/>
            <p:nvPr/>
          </p:nvSpPr>
          <p:spPr>
            <a:xfrm>
              <a:off x="4697631" y="2586390"/>
              <a:ext cx="12640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 smtClean="0"/>
                <a:t>Bank/</a:t>
              </a:r>
              <a:r>
                <a:rPr lang="nl-NL" sz="1600" dirty="0" err="1" smtClean="0"/>
                <a:t>Insurer</a:t>
              </a:r>
              <a:endParaRPr lang="nl-NL" sz="1600" dirty="0"/>
            </a:p>
          </p:txBody>
        </p:sp>
        <p:cxnSp>
          <p:nvCxnSpPr>
            <p:cNvPr id="25" name="Curved Connector 36"/>
            <p:cNvCxnSpPr>
              <a:stCxn id="23" idx="2"/>
              <a:endCxn id="8" idx="2"/>
            </p:cNvCxnSpPr>
            <p:nvPr/>
          </p:nvCxnSpPr>
          <p:spPr>
            <a:xfrm rot="5400000">
              <a:off x="4130760" y="1890021"/>
              <a:ext cx="12700" cy="2357879"/>
            </a:xfrm>
            <a:prstGeom prst="curvedConnector3">
              <a:avLst>
                <a:gd name="adj1" fmla="val 180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Picture 3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944" y="3356992"/>
              <a:ext cx="402392" cy="3841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275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equity conversion (2)</a:t>
            </a:r>
            <a:endParaRPr lang="nl-NL" dirty="0"/>
          </a:p>
        </p:txBody>
      </p:sp>
      <p:grpSp>
        <p:nvGrpSpPr>
          <p:cNvPr id="5" name="Groep 4"/>
          <p:cNvGrpSpPr/>
          <p:nvPr/>
        </p:nvGrpSpPr>
        <p:grpSpPr>
          <a:xfrm>
            <a:off x="179512" y="2672444"/>
            <a:ext cx="8784976" cy="2772780"/>
            <a:chOff x="179512" y="1970602"/>
            <a:chExt cx="8784976" cy="2772780"/>
          </a:xfrm>
        </p:grpSpPr>
        <p:cxnSp>
          <p:nvCxnSpPr>
            <p:cNvPr id="6" name="Straight Arrow Connector 4"/>
            <p:cNvCxnSpPr/>
            <p:nvPr/>
          </p:nvCxnSpPr>
          <p:spPr>
            <a:xfrm>
              <a:off x="467544" y="3347700"/>
              <a:ext cx="820891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5"/>
            <p:cNvSpPr txBox="1"/>
            <p:nvPr/>
          </p:nvSpPr>
          <p:spPr>
            <a:xfrm>
              <a:off x="179512" y="3338408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2012</a:t>
              </a:r>
              <a:endParaRPr lang="nl-NL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403648" y="3150260"/>
              <a:ext cx="3336" cy="11021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9"/>
            <p:cNvSpPr txBox="1"/>
            <p:nvPr/>
          </p:nvSpPr>
          <p:spPr>
            <a:xfrm>
              <a:off x="512185" y="2924944"/>
              <a:ext cx="8194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/>
                <a:t>Owner</a:t>
              </a:r>
              <a:endParaRPr lang="nl-NL" dirty="0"/>
            </a:p>
          </p:txBody>
        </p:sp>
        <p:sp>
          <p:nvSpPr>
            <p:cNvPr id="10" name="Rectangle 10"/>
            <p:cNvSpPr/>
            <p:nvPr/>
          </p:nvSpPr>
          <p:spPr>
            <a:xfrm>
              <a:off x="408183" y="2924944"/>
              <a:ext cx="995465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TextBox 12"/>
            <p:cNvSpPr txBox="1"/>
            <p:nvPr/>
          </p:nvSpPr>
          <p:spPr>
            <a:xfrm>
              <a:off x="1372756" y="2924944"/>
              <a:ext cx="810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/>
                <a:t>Renter</a:t>
              </a:r>
              <a:endParaRPr lang="nl-NL" dirty="0"/>
            </a:p>
          </p:txBody>
        </p:sp>
        <p:sp>
          <p:nvSpPr>
            <p:cNvPr id="12" name="Rectangle 13"/>
            <p:cNvSpPr/>
            <p:nvPr/>
          </p:nvSpPr>
          <p:spPr>
            <a:xfrm>
              <a:off x="1403648" y="2924944"/>
              <a:ext cx="995465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xtBox 14"/>
            <p:cNvSpPr txBox="1"/>
            <p:nvPr/>
          </p:nvSpPr>
          <p:spPr>
            <a:xfrm>
              <a:off x="1344984" y="335699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65</a:t>
              </a:r>
              <a:endParaRPr lang="nl-NL" dirty="0"/>
            </a:p>
          </p:txBody>
        </p:sp>
        <p:pic>
          <p:nvPicPr>
            <p:cNvPr id="14" name="Picture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5856" y="4293096"/>
              <a:ext cx="384000" cy="450286"/>
            </a:xfrm>
            <a:prstGeom prst="rect">
              <a:avLst/>
            </a:prstGeom>
          </p:spPr>
        </p:pic>
        <p:sp>
          <p:nvSpPr>
            <p:cNvPr id="15" name="TextBox 21"/>
            <p:cNvSpPr txBox="1"/>
            <p:nvPr/>
          </p:nvSpPr>
          <p:spPr>
            <a:xfrm>
              <a:off x="3299816" y="4383342"/>
              <a:ext cx="241349" cy="2954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€</a:t>
              </a:r>
              <a:endParaRPr lang="nl-NL" dirty="0"/>
            </a:p>
          </p:txBody>
        </p:sp>
        <p:pic>
          <p:nvPicPr>
            <p:cNvPr id="16" name="Picture 5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5037" y="1988840"/>
              <a:ext cx="384000" cy="450286"/>
            </a:xfrm>
            <a:prstGeom prst="rect">
              <a:avLst/>
            </a:prstGeom>
          </p:spPr>
        </p:pic>
        <p:sp>
          <p:nvSpPr>
            <p:cNvPr id="17" name="TextBox 51"/>
            <p:cNvSpPr txBox="1"/>
            <p:nvPr/>
          </p:nvSpPr>
          <p:spPr>
            <a:xfrm>
              <a:off x="1498997" y="2079086"/>
              <a:ext cx="241349" cy="2954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€</a:t>
              </a:r>
              <a:endParaRPr lang="nl-NL" dirty="0"/>
            </a:p>
          </p:txBody>
        </p:sp>
        <p:sp>
          <p:nvSpPr>
            <p:cNvPr id="18" name="TextBox 78"/>
            <p:cNvSpPr txBox="1"/>
            <p:nvPr/>
          </p:nvSpPr>
          <p:spPr>
            <a:xfrm>
              <a:off x="4211960" y="4067780"/>
              <a:ext cx="8485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/>
                <a:t>Insurer</a:t>
              </a:r>
              <a:endParaRPr lang="nl-NL" dirty="0"/>
            </a:p>
          </p:txBody>
        </p:sp>
        <p:sp>
          <p:nvSpPr>
            <p:cNvPr id="19" name="Rectangle 79"/>
            <p:cNvSpPr/>
            <p:nvPr/>
          </p:nvSpPr>
          <p:spPr>
            <a:xfrm>
              <a:off x="3995936" y="4067780"/>
              <a:ext cx="129073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xtBox 80"/>
            <p:cNvSpPr txBox="1"/>
            <p:nvPr/>
          </p:nvSpPr>
          <p:spPr>
            <a:xfrm>
              <a:off x="4350476" y="2339588"/>
              <a:ext cx="94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Investor</a:t>
              </a:r>
              <a:endParaRPr lang="nl-NL" dirty="0"/>
            </a:p>
          </p:txBody>
        </p:sp>
        <p:sp>
          <p:nvSpPr>
            <p:cNvPr id="21" name="Rectangle 81"/>
            <p:cNvSpPr/>
            <p:nvPr/>
          </p:nvSpPr>
          <p:spPr>
            <a:xfrm>
              <a:off x="4143500" y="2339588"/>
              <a:ext cx="129073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22" name="Straight Connector 85"/>
            <p:cNvCxnSpPr/>
            <p:nvPr/>
          </p:nvCxnSpPr>
          <p:spPr>
            <a:xfrm>
              <a:off x="8676456" y="3109610"/>
              <a:ext cx="0" cy="4134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" name="Picture 9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0208" y="1970602"/>
              <a:ext cx="384000" cy="450286"/>
            </a:xfrm>
            <a:prstGeom prst="rect">
              <a:avLst/>
            </a:prstGeom>
          </p:spPr>
        </p:pic>
        <p:sp>
          <p:nvSpPr>
            <p:cNvPr id="24" name="TextBox 98"/>
            <p:cNvSpPr txBox="1"/>
            <p:nvPr/>
          </p:nvSpPr>
          <p:spPr>
            <a:xfrm>
              <a:off x="6084168" y="2060848"/>
              <a:ext cx="241349" cy="2954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€</a:t>
              </a:r>
              <a:endParaRPr lang="nl-NL" dirty="0"/>
            </a:p>
          </p:txBody>
        </p:sp>
        <p:cxnSp>
          <p:nvCxnSpPr>
            <p:cNvPr id="25" name="Straight Arrow Connector 101"/>
            <p:cNvCxnSpPr/>
            <p:nvPr/>
          </p:nvCxnSpPr>
          <p:spPr>
            <a:xfrm flipV="1">
              <a:off x="2339752" y="3347700"/>
              <a:ext cx="0" cy="4231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102"/>
            <p:cNvCxnSpPr/>
            <p:nvPr/>
          </p:nvCxnSpPr>
          <p:spPr>
            <a:xfrm flipV="1">
              <a:off x="3491880" y="3356992"/>
              <a:ext cx="0" cy="4231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103"/>
            <p:cNvCxnSpPr/>
            <p:nvPr/>
          </p:nvCxnSpPr>
          <p:spPr>
            <a:xfrm flipV="1">
              <a:off x="4644008" y="3356992"/>
              <a:ext cx="0" cy="4231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104"/>
            <p:cNvCxnSpPr/>
            <p:nvPr/>
          </p:nvCxnSpPr>
          <p:spPr>
            <a:xfrm flipV="1">
              <a:off x="5796136" y="3366284"/>
              <a:ext cx="0" cy="4231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105"/>
            <p:cNvCxnSpPr/>
            <p:nvPr/>
          </p:nvCxnSpPr>
          <p:spPr>
            <a:xfrm flipV="1">
              <a:off x="6948264" y="3356992"/>
              <a:ext cx="0" cy="4231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106"/>
            <p:cNvCxnSpPr/>
            <p:nvPr/>
          </p:nvCxnSpPr>
          <p:spPr>
            <a:xfrm flipV="1">
              <a:off x="8100392" y="3366284"/>
              <a:ext cx="0" cy="4231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112"/>
            <p:cNvCxnSpPr/>
            <p:nvPr/>
          </p:nvCxnSpPr>
          <p:spPr>
            <a:xfrm flipH="1">
              <a:off x="2339752" y="3770802"/>
              <a:ext cx="57606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" name="Picture 1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8007" y="3415313"/>
              <a:ext cx="342709" cy="325043"/>
            </a:xfrm>
            <a:prstGeom prst="rect">
              <a:avLst/>
            </a:prstGeom>
          </p:spPr>
        </p:pic>
        <p:pic>
          <p:nvPicPr>
            <p:cNvPr id="33" name="Picture 1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219" y="3429000"/>
              <a:ext cx="342709" cy="325043"/>
            </a:xfrm>
            <a:prstGeom prst="rect">
              <a:avLst/>
            </a:prstGeom>
          </p:spPr>
        </p:pic>
        <p:pic>
          <p:nvPicPr>
            <p:cNvPr id="34" name="Picture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2263" y="3429000"/>
              <a:ext cx="342709" cy="325043"/>
            </a:xfrm>
            <a:prstGeom prst="rect">
              <a:avLst/>
            </a:prstGeom>
          </p:spPr>
        </p:pic>
        <p:pic>
          <p:nvPicPr>
            <p:cNvPr id="35" name="Picture 1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5475" y="3442687"/>
              <a:ext cx="342709" cy="325043"/>
            </a:xfrm>
            <a:prstGeom prst="rect">
              <a:avLst/>
            </a:prstGeom>
          </p:spPr>
        </p:pic>
        <p:pic>
          <p:nvPicPr>
            <p:cNvPr id="36" name="Picture 1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3429000"/>
              <a:ext cx="342709" cy="325043"/>
            </a:xfrm>
            <a:prstGeom prst="rect">
              <a:avLst/>
            </a:prstGeom>
          </p:spPr>
        </p:pic>
        <p:pic>
          <p:nvPicPr>
            <p:cNvPr id="37" name="Picture 1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3484" y="3463997"/>
              <a:ext cx="342709" cy="325043"/>
            </a:xfrm>
            <a:prstGeom prst="rect">
              <a:avLst/>
            </a:prstGeom>
          </p:spPr>
        </p:pic>
        <p:pic>
          <p:nvPicPr>
            <p:cNvPr id="38" name="Picture 12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6899" y="2987737"/>
              <a:ext cx="262072" cy="248563"/>
            </a:xfrm>
            <a:prstGeom prst="rect">
              <a:avLst/>
            </a:prstGeom>
          </p:spPr>
        </p:pic>
        <p:pic>
          <p:nvPicPr>
            <p:cNvPr id="39" name="Picture 1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50111" y="3001424"/>
              <a:ext cx="262072" cy="248563"/>
            </a:xfrm>
            <a:prstGeom prst="rect">
              <a:avLst/>
            </a:prstGeom>
          </p:spPr>
        </p:pic>
        <p:pic>
          <p:nvPicPr>
            <p:cNvPr id="40" name="Picture 12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1155" y="3001424"/>
              <a:ext cx="262072" cy="248563"/>
            </a:xfrm>
            <a:prstGeom prst="rect">
              <a:avLst/>
            </a:prstGeom>
          </p:spPr>
        </p:pic>
        <p:pic>
          <p:nvPicPr>
            <p:cNvPr id="41" name="Picture 12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4367" y="3015111"/>
              <a:ext cx="262072" cy="248563"/>
            </a:xfrm>
            <a:prstGeom prst="rect">
              <a:avLst/>
            </a:prstGeom>
          </p:spPr>
        </p:pic>
        <p:pic>
          <p:nvPicPr>
            <p:cNvPr id="42" name="Picture 12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89164" y="3001424"/>
              <a:ext cx="262072" cy="248563"/>
            </a:xfrm>
            <a:prstGeom prst="rect">
              <a:avLst/>
            </a:prstGeom>
          </p:spPr>
        </p:pic>
        <p:pic>
          <p:nvPicPr>
            <p:cNvPr id="43" name="Picture 1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2376" y="3036421"/>
              <a:ext cx="262072" cy="248563"/>
            </a:xfrm>
            <a:prstGeom prst="rect">
              <a:avLst/>
            </a:prstGeom>
          </p:spPr>
        </p:pic>
        <p:cxnSp>
          <p:nvCxnSpPr>
            <p:cNvPr id="44" name="Straight Arrow Connector 127"/>
            <p:cNvCxnSpPr/>
            <p:nvPr/>
          </p:nvCxnSpPr>
          <p:spPr>
            <a:xfrm flipV="1">
              <a:off x="2492152" y="2924944"/>
              <a:ext cx="0" cy="4231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128"/>
            <p:cNvCxnSpPr/>
            <p:nvPr/>
          </p:nvCxnSpPr>
          <p:spPr>
            <a:xfrm flipV="1">
              <a:off x="3644280" y="2934236"/>
              <a:ext cx="0" cy="4231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129"/>
            <p:cNvCxnSpPr/>
            <p:nvPr/>
          </p:nvCxnSpPr>
          <p:spPr>
            <a:xfrm flipV="1">
              <a:off x="4796408" y="2708920"/>
              <a:ext cx="0" cy="64841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130"/>
            <p:cNvCxnSpPr/>
            <p:nvPr/>
          </p:nvCxnSpPr>
          <p:spPr>
            <a:xfrm flipV="1">
              <a:off x="5948536" y="2943528"/>
              <a:ext cx="0" cy="4231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131"/>
            <p:cNvCxnSpPr/>
            <p:nvPr/>
          </p:nvCxnSpPr>
          <p:spPr>
            <a:xfrm flipV="1">
              <a:off x="7100664" y="2934236"/>
              <a:ext cx="0" cy="4231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132"/>
            <p:cNvCxnSpPr/>
            <p:nvPr/>
          </p:nvCxnSpPr>
          <p:spPr>
            <a:xfrm flipV="1">
              <a:off x="8252792" y="2943528"/>
              <a:ext cx="0" cy="4231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133"/>
            <p:cNvCxnSpPr/>
            <p:nvPr/>
          </p:nvCxnSpPr>
          <p:spPr>
            <a:xfrm flipH="1" flipV="1">
              <a:off x="2492152" y="2924944"/>
              <a:ext cx="5760640" cy="92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144"/>
            <p:cNvCxnSpPr>
              <a:endCxn id="18" idx="0"/>
            </p:cNvCxnSpPr>
            <p:nvPr/>
          </p:nvCxnSpPr>
          <p:spPr>
            <a:xfrm flipH="1">
              <a:off x="4636211" y="3770802"/>
              <a:ext cx="223825" cy="2969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146"/>
            <p:cNvCxnSpPr/>
            <p:nvPr/>
          </p:nvCxnSpPr>
          <p:spPr>
            <a:xfrm flipV="1">
              <a:off x="8676456" y="2492896"/>
              <a:ext cx="0" cy="6167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148"/>
            <p:cNvCxnSpPr/>
            <p:nvPr/>
          </p:nvCxnSpPr>
          <p:spPr>
            <a:xfrm flipH="1">
              <a:off x="5434238" y="2492896"/>
              <a:ext cx="324221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156"/>
            <p:cNvCxnSpPr>
              <a:stCxn id="21" idx="1"/>
            </p:cNvCxnSpPr>
            <p:nvPr/>
          </p:nvCxnSpPr>
          <p:spPr>
            <a:xfrm flipH="1">
              <a:off x="1403648" y="2524254"/>
              <a:ext cx="27398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158"/>
            <p:cNvCxnSpPr/>
            <p:nvPr/>
          </p:nvCxnSpPr>
          <p:spPr>
            <a:xfrm>
              <a:off x="1403648" y="2518568"/>
              <a:ext cx="0" cy="40637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161"/>
            <p:cNvCxnSpPr>
              <a:endCxn id="19" idx="1"/>
            </p:cNvCxnSpPr>
            <p:nvPr/>
          </p:nvCxnSpPr>
          <p:spPr>
            <a:xfrm>
              <a:off x="1403648" y="4252446"/>
              <a:ext cx="2592288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7" name="Picture 16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7993" y="3140968"/>
              <a:ext cx="256495" cy="3834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4655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question: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Does home equity conversion result in a significant additional income for the converting household?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46283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 sjabloon Amsterdam School Real Estate">
  <a:themeElements>
    <a:clrScheme name="Aangepast 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angepast 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ngepast 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sjabloon Amsterdam School Real Estate</Template>
  <TotalTime>110</TotalTime>
  <Words>228</Words>
  <Application>Microsoft Office PowerPoint</Application>
  <PresentationFormat>On-screen Show (4:3)</PresentationFormat>
  <Paragraphs>74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Presentatie sjabloon Amsterdam School Real Estate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Frans Schilder</dc:creator>
  <cp:lastModifiedBy>Frans Schilder</cp:lastModifiedBy>
  <cp:revision>14</cp:revision>
  <dcterms:created xsi:type="dcterms:W3CDTF">2014-03-24T19:05:59Z</dcterms:created>
  <dcterms:modified xsi:type="dcterms:W3CDTF">2014-06-24T07:49:35Z</dcterms:modified>
</cp:coreProperties>
</file>