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3" r:id="rId4"/>
    <p:sldId id="261" r:id="rId5"/>
    <p:sldId id="260" r:id="rId6"/>
    <p:sldId id="264" r:id="rId7"/>
    <p:sldId id="266" r:id="rId8"/>
    <p:sldId id="269" r:id="rId9"/>
    <p:sldId id="270" r:id="rId10"/>
    <p:sldId id="271" r:id="rId11"/>
    <p:sldId id="273" r:id="rId12"/>
    <p:sldId id="275" r:id="rId13"/>
    <p:sldId id="280" r:id="rId14"/>
    <p:sldId id="276" r:id="rId15"/>
    <p:sldId id="296" r:id="rId16"/>
    <p:sldId id="295" r:id="rId17"/>
    <p:sldId id="282" r:id="rId18"/>
    <p:sldId id="292" r:id="rId19"/>
    <p:sldId id="291" r:id="rId20"/>
    <p:sldId id="29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varScale="1">
        <p:scale>
          <a:sx n="70" d="100"/>
          <a:sy n="70" d="100"/>
        </p:scale>
        <p:origin x="-117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87B60-C224-4A76-A128-ECC87A3866D7}" type="doc">
      <dgm:prSet loTypeId="urn:microsoft.com/office/officeart/2005/8/layout/hProcess9" loCatId="process" qsTypeId="urn:microsoft.com/office/officeart/2005/8/quickstyle/simple1#1" qsCatId="simple" csTypeId="urn:microsoft.com/office/officeart/2005/8/colors/accent3_3" csCatId="accent3" phldr="1"/>
      <dgm:spPr/>
    </dgm:pt>
    <dgm:pt modelId="{32B958EF-5662-4A81-8555-7391C41F5760}">
      <dgm:prSet phldrT="[Text]" custT="1"/>
      <dgm:spPr/>
      <dgm:t>
        <a:bodyPr/>
        <a:lstStyle/>
        <a:p>
          <a:r>
            <a:rPr lang="en-GB" sz="2800" dirty="0" smtClean="0">
              <a:solidFill>
                <a:schemeClr val="tx1"/>
              </a:solidFill>
            </a:rPr>
            <a:t>London office market is correlated with the finance sector</a:t>
          </a:r>
          <a:endParaRPr lang="en-GB" sz="2800" dirty="0">
            <a:solidFill>
              <a:schemeClr val="tx1"/>
            </a:solidFill>
          </a:endParaRPr>
        </a:p>
      </dgm:t>
    </dgm:pt>
    <dgm:pt modelId="{CE6E6D46-F47B-439B-961F-2CD6E6F9DBD6}" type="parTrans" cxnId="{3938FC92-656B-4600-963B-67B37F6C44EC}">
      <dgm:prSet/>
      <dgm:spPr/>
      <dgm:t>
        <a:bodyPr/>
        <a:lstStyle/>
        <a:p>
          <a:endParaRPr lang="en-GB"/>
        </a:p>
      </dgm:t>
    </dgm:pt>
    <dgm:pt modelId="{F1EDE931-33B5-4F28-B47D-205451037110}" type="sibTrans" cxnId="{3938FC92-656B-4600-963B-67B37F6C44EC}">
      <dgm:prSet/>
      <dgm:spPr/>
      <dgm:t>
        <a:bodyPr/>
        <a:lstStyle/>
        <a:p>
          <a:endParaRPr lang="en-GB"/>
        </a:p>
      </dgm:t>
    </dgm:pt>
    <dgm:pt modelId="{4C6C8603-A12B-410C-92AC-68445C57996B}">
      <dgm:prSet phldrT="[Text]" custT="1"/>
      <dgm:spPr/>
      <dgm:t>
        <a:bodyPr/>
        <a:lstStyle/>
        <a:p>
          <a:r>
            <a:rPr lang="en-GB" sz="2800" dirty="0" smtClean="0">
              <a:solidFill>
                <a:schemeClr val="tx1"/>
              </a:solidFill>
            </a:rPr>
            <a:t>Does this mean it is a higher risk investment </a:t>
          </a:r>
          <a:endParaRPr lang="en-GB" sz="2800" dirty="0">
            <a:solidFill>
              <a:schemeClr val="tx1"/>
            </a:solidFill>
          </a:endParaRPr>
        </a:p>
      </dgm:t>
    </dgm:pt>
    <dgm:pt modelId="{6B3F9DF7-A7B4-4EC2-B491-FD4B3BA8C96F}" type="parTrans" cxnId="{8D0ABBF4-5D20-4E52-9524-55C193C80910}">
      <dgm:prSet/>
      <dgm:spPr/>
      <dgm:t>
        <a:bodyPr/>
        <a:lstStyle/>
        <a:p>
          <a:endParaRPr lang="en-GB"/>
        </a:p>
      </dgm:t>
    </dgm:pt>
    <dgm:pt modelId="{1D1323CB-8A7B-4784-B551-638BFDCC0BF8}" type="sibTrans" cxnId="{8D0ABBF4-5D20-4E52-9524-55C193C80910}">
      <dgm:prSet/>
      <dgm:spPr/>
      <dgm:t>
        <a:bodyPr/>
        <a:lstStyle/>
        <a:p>
          <a:endParaRPr lang="en-GB"/>
        </a:p>
      </dgm:t>
    </dgm:pt>
    <dgm:pt modelId="{816FAFCE-32F7-4C8C-A5C8-6361B74DC78B}">
      <dgm:prSet phldrT="[Text]" custT="1"/>
      <dgm:spPr/>
      <dgm:t>
        <a:bodyPr/>
        <a:lstStyle/>
        <a:p>
          <a:r>
            <a:rPr lang="en-GB" sz="2800" dirty="0" smtClean="0">
              <a:solidFill>
                <a:schemeClr val="tx1"/>
              </a:solidFill>
            </a:rPr>
            <a:t>capital flows into London v UK cities with diversified economic base</a:t>
          </a:r>
          <a:endParaRPr lang="en-GB" sz="2800" dirty="0">
            <a:solidFill>
              <a:schemeClr val="tx1"/>
            </a:solidFill>
          </a:endParaRPr>
        </a:p>
      </dgm:t>
    </dgm:pt>
    <dgm:pt modelId="{958201BE-5DD1-402D-A2DF-275FB377664A}" type="parTrans" cxnId="{3F793773-8677-4D7B-BDCA-E9CF944D57D0}">
      <dgm:prSet/>
      <dgm:spPr/>
      <dgm:t>
        <a:bodyPr/>
        <a:lstStyle/>
        <a:p>
          <a:endParaRPr lang="en-GB"/>
        </a:p>
      </dgm:t>
    </dgm:pt>
    <dgm:pt modelId="{44C05C65-6D30-43C8-A847-B62A90DD8C6C}" type="sibTrans" cxnId="{3F793773-8677-4D7B-BDCA-E9CF944D57D0}">
      <dgm:prSet/>
      <dgm:spPr/>
      <dgm:t>
        <a:bodyPr/>
        <a:lstStyle/>
        <a:p>
          <a:endParaRPr lang="en-GB"/>
        </a:p>
      </dgm:t>
    </dgm:pt>
    <dgm:pt modelId="{391E659B-3717-4051-BD0D-13A65C7580E1}" type="pres">
      <dgm:prSet presAssocID="{EEA87B60-C224-4A76-A128-ECC87A3866D7}" presName="CompostProcess" presStyleCnt="0">
        <dgm:presLayoutVars>
          <dgm:dir/>
          <dgm:resizeHandles val="exact"/>
        </dgm:presLayoutVars>
      </dgm:prSet>
      <dgm:spPr/>
    </dgm:pt>
    <dgm:pt modelId="{2DA6042F-07C9-486B-8E7F-765543C9466E}" type="pres">
      <dgm:prSet presAssocID="{EEA87B60-C224-4A76-A128-ECC87A3866D7}" presName="arrow" presStyleLbl="bgShp" presStyleIdx="0" presStyleCnt="1"/>
      <dgm:spPr/>
    </dgm:pt>
    <dgm:pt modelId="{C621168C-3F97-4C5B-AC04-21EFFEBB9B18}" type="pres">
      <dgm:prSet presAssocID="{EEA87B60-C224-4A76-A128-ECC87A3866D7}" presName="linearProcess" presStyleCnt="0"/>
      <dgm:spPr/>
    </dgm:pt>
    <dgm:pt modelId="{FA5D0E91-02EA-47C4-9B1E-3C3269495F39}" type="pres">
      <dgm:prSet presAssocID="{32B958EF-5662-4A81-8555-7391C41F5760}" presName="textNode" presStyleLbl="node1" presStyleIdx="0" presStyleCnt="3" custScaleY="127515">
        <dgm:presLayoutVars>
          <dgm:bulletEnabled val="1"/>
        </dgm:presLayoutVars>
      </dgm:prSet>
      <dgm:spPr/>
      <dgm:t>
        <a:bodyPr/>
        <a:lstStyle/>
        <a:p>
          <a:endParaRPr lang="en-GB"/>
        </a:p>
      </dgm:t>
    </dgm:pt>
    <dgm:pt modelId="{C313781D-CF44-4361-84FE-FB4369585A1D}" type="pres">
      <dgm:prSet presAssocID="{F1EDE931-33B5-4F28-B47D-205451037110}" presName="sibTrans" presStyleCnt="0"/>
      <dgm:spPr/>
    </dgm:pt>
    <dgm:pt modelId="{3F4B58CC-9176-4520-846C-4DF66DC4B43E}" type="pres">
      <dgm:prSet presAssocID="{4C6C8603-A12B-410C-92AC-68445C57996B}" presName="textNode" presStyleLbl="node1" presStyleIdx="1" presStyleCnt="3" custScaleY="119560">
        <dgm:presLayoutVars>
          <dgm:bulletEnabled val="1"/>
        </dgm:presLayoutVars>
      </dgm:prSet>
      <dgm:spPr/>
      <dgm:t>
        <a:bodyPr/>
        <a:lstStyle/>
        <a:p>
          <a:endParaRPr lang="en-GB"/>
        </a:p>
      </dgm:t>
    </dgm:pt>
    <dgm:pt modelId="{B6452ABE-A5A3-41E6-9C99-30D86B97F218}" type="pres">
      <dgm:prSet presAssocID="{1D1323CB-8A7B-4784-B551-638BFDCC0BF8}" presName="sibTrans" presStyleCnt="0"/>
      <dgm:spPr/>
    </dgm:pt>
    <dgm:pt modelId="{97AD8D4C-3E6E-437E-92F3-71C557183BD4}" type="pres">
      <dgm:prSet presAssocID="{816FAFCE-32F7-4C8C-A5C8-6361B74DC78B}" presName="textNode" presStyleLbl="node1" presStyleIdx="2" presStyleCnt="3" custScaleY="119560">
        <dgm:presLayoutVars>
          <dgm:bulletEnabled val="1"/>
        </dgm:presLayoutVars>
      </dgm:prSet>
      <dgm:spPr/>
      <dgm:t>
        <a:bodyPr/>
        <a:lstStyle/>
        <a:p>
          <a:endParaRPr lang="en-GB"/>
        </a:p>
      </dgm:t>
    </dgm:pt>
  </dgm:ptLst>
  <dgm:cxnLst>
    <dgm:cxn modelId="{3938FC92-656B-4600-963B-67B37F6C44EC}" srcId="{EEA87B60-C224-4A76-A128-ECC87A3866D7}" destId="{32B958EF-5662-4A81-8555-7391C41F5760}" srcOrd="0" destOrd="0" parTransId="{CE6E6D46-F47B-439B-961F-2CD6E6F9DBD6}" sibTransId="{F1EDE931-33B5-4F28-B47D-205451037110}"/>
    <dgm:cxn modelId="{974E4846-93E3-4A6D-897C-F0DC64878449}" type="presOf" srcId="{816FAFCE-32F7-4C8C-A5C8-6361B74DC78B}" destId="{97AD8D4C-3E6E-437E-92F3-71C557183BD4}" srcOrd="0" destOrd="0" presId="urn:microsoft.com/office/officeart/2005/8/layout/hProcess9"/>
    <dgm:cxn modelId="{D9CBA53D-7967-4AF9-B0E5-D351783E6A11}" type="presOf" srcId="{4C6C8603-A12B-410C-92AC-68445C57996B}" destId="{3F4B58CC-9176-4520-846C-4DF66DC4B43E}" srcOrd="0" destOrd="0" presId="urn:microsoft.com/office/officeart/2005/8/layout/hProcess9"/>
    <dgm:cxn modelId="{EF102092-8BE5-4DE7-A269-27C0058F906A}" type="presOf" srcId="{EEA87B60-C224-4A76-A128-ECC87A3866D7}" destId="{391E659B-3717-4051-BD0D-13A65C7580E1}" srcOrd="0" destOrd="0" presId="urn:microsoft.com/office/officeart/2005/8/layout/hProcess9"/>
    <dgm:cxn modelId="{CF12AD9B-3B60-41FB-B2DB-F5EA65D06571}" type="presOf" srcId="{32B958EF-5662-4A81-8555-7391C41F5760}" destId="{FA5D0E91-02EA-47C4-9B1E-3C3269495F39}" srcOrd="0" destOrd="0" presId="urn:microsoft.com/office/officeart/2005/8/layout/hProcess9"/>
    <dgm:cxn modelId="{8D0ABBF4-5D20-4E52-9524-55C193C80910}" srcId="{EEA87B60-C224-4A76-A128-ECC87A3866D7}" destId="{4C6C8603-A12B-410C-92AC-68445C57996B}" srcOrd="1" destOrd="0" parTransId="{6B3F9DF7-A7B4-4EC2-B491-FD4B3BA8C96F}" sibTransId="{1D1323CB-8A7B-4784-B551-638BFDCC0BF8}"/>
    <dgm:cxn modelId="{3F793773-8677-4D7B-BDCA-E9CF944D57D0}" srcId="{EEA87B60-C224-4A76-A128-ECC87A3866D7}" destId="{816FAFCE-32F7-4C8C-A5C8-6361B74DC78B}" srcOrd="2" destOrd="0" parTransId="{958201BE-5DD1-402D-A2DF-275FB377664A}" sibTransId="{44C05C65-6D30-43C8-A847-B62A90DD8C6C}"/>
    <dgm:cxn modelId="{D7EC787D-BFD7-4F8B-87BC-2709D1977A68}" type="presParOf" srcId="{391E659B-3717-4051-BD0D-13A65C7580E1}" destId="{2DA6042F-07C9-486B-8E7F-765543C9466E}" srcOrd="0" destOrd="0" presId="urn:microsoft.com/office/officeart/2005/8/layout/hProcess9"/>
    <dgm:cxn modelId="{EEAE4E6D-61EE-4C0C-B7FE-607C7AE261EB}" type="presParOf" srcId="{391E659B-3717-4051-BD0D-13A65C7580E1}" destId="{C621168C-3F97-4C5B-AC04-21EFFEBB9B18}" srcOrd="1" destOrd="0" presId="urn:microsoft.com/office/officeart/2005/8/layout/hProcess9"/>
    <dgm:cxn modelId="{F67B9727-576A-4CA2-86E2-DE40A845FA54}" type="presParOf" srcId="{C621168C-3F97-4C5B-AC04-21EFFEBB9B18}" destId="{FA5D0E91-02EA-47C4-9B1E-3C3269495F39}" srcOrd="0" destOrd="0" presId="urn:microsoft.com/office/officeart/2005/8/layout/hProcess9"/>
    <dgm:cxn modelId="{E1FE9C05-1A61-4C9F-A6A0-04BDCA9BED2A}" type="presParOf" srcId="{C621168C-3F97-4C5B-AC04-21EFFEBB9B18}" destId="{C313781D-CF44-4361-84FE-FB4369585A1D}" srcOrd="1" destOrd="0" presId="urn:microsoft.com/office/officeart/2005/8/layout/hProcess9"/>
    <dgm:cxn modelId="{4AA55F9C-853E-470D-AA7D-663927633755}" type="presParOf" srcId="{C621168C-3F97-4C5B-AC04-21EFFEBB9B18}" destId="{3F4B58CC-9176-4520-846C-4DF66DC4B43E}" srcOrd="2" destOrd="0" presId="urn:microsoft.com/office/officeart/2005/8/layout/hProcess9"/>
    <dgm:cxn modelId="{1586D539-F3A6-4436-BF32-CD56A1568FA8}" type="presParOf" srcId="{C621168C-3F97-4C5B-AC04-21EFFEBB9B18}" destId="{B6452ABE-A5A3-41E6-9C99-30D86B97F218}" srcOrd="3" destOrd="0" presId="urn:microsoft.com/office/officeart/2005/8/layout/hProcess9"/>
    <dgm:cxn modelId="{B69BF4D0-32F5-4208-887F-19EAE680E1BC}" type="presParOf" srcId="{C621168C-3F97-4C5B-AC04-21EFFEBB9B18}" destId="{97AD8D4C-3E6E-437E-92F3-71C557183BD4}" srcOrd="4" destOrd="0" presId="urn:microsoft.com/office/officeart/2005/8/layout/hProcess9"/>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1354E7F0-ED0C-4A3A-BD3F-8A35F25014D5}" type="doc">
      <dgm:prSet loTypeId="urn:microsoft.com/office/officeart/2011/layout/InterconnectedBlockProcess" loCatId="process" qsTypeId="urn:microsoft.com/office/officeart/2005/8/quickstyle/simple1#2" qsCatId="simple" csTypeId="urn:microsoft.com/office/officeart/2005/8/colors/colorful5" csCatId="colorful" phldr="1"/>
      <dgm:spPr/>
      <dgm:t>
        <a:bodyPr/>
        <a:lstStyle/>
        <a:p>
          <a:endParaRPr lang="en-GB"/>
        </a:p>
      </dgm:t>
    </dgm:pt>
    <dgm:pt modelId="{91089BEB-3040-43D2-ABA0-12739D0B769D}">
      <dgm:prSet phldrT="[Text]"/>
      <dgm:spPr/>
      <dgm:t>
        <a:bodyPr/>
        <a:lstStyle/>
        <a:p>
          <a:r>
            <a:rPr lang="en-GB" dirty="0" smtClean="0"/>
            <a:t>Step 1 </a:t>
          </a:r>
          <a:endParaRPr lang="en-GB" dirty="0"/>
        </a:p>
      </dgm:t>
    </dgm:pt>
    <dgm:pt modelId="{35B676F1-F91C-4AB5-A871-998254A6D6D0}" type="parTrans" cxnId="{0E1D3832-EAB0-4945-9732-58E49BF520A1}">
      <dgm:prSet/>
      <dgm:spPr/>
      <dgm:t>
        <a:bodyPr/>
        <a:lstStyle/>
        <a:p>
          <a:endParaRPr lang="en-GB"/>
        </a:p>
      </dgm:t>
    </dgm:pt>
    <dgm:pt modelId="{0CED7282-EBB4-4D65-94A0-7D67A3890A5C}" type="sibTrans" cxnId="{0E1D3832-EAB0-4945-9732-58E49BF520A1}">
      <dgm:prSet/>
      <dgm:spPr/>
      <dgm:t>
        <a:bodyPr/>
        <a:lstStyle/>
        <a:p>
          <a:endParaRPr lang="en-GB"/>
        </a:p>
      </dgm:t>
    </dgm:pt>
    <dgm:pt modelId="{CDD0B7F3-F54D-4679-8CEF-824CD9B4522B}">
      <dgm:prSet phldrT="[Text]" phldr="1"/>
      <dgm:spPr/>
      <dgm:t>
        <a:bodyPr/>
        <a:lstStyle/>
        <a:p>
          <a:endParaRPr lang="en-GB" dirty="0"/>
        </a:p>
      </dgm:t>
    </dgm:pt>
    <dgm:pt modelId="{881AD4EB-6D02-4624-9301-C32BD9B3DAC5}" type="parTrans" cxnId="{21FACD60-FE82-4EE1-BEC0-D7C4F887479A}">
      <dgm:prSet/>
      <dgm:spPr/>
      <dgm:t>
        <a:bodyPr/>
        <a:lstStyle/>
        <a:p>
          <a:endParaRPr lang="en-GB"/>
        </a:p>
      </dgm:t>
    </dgm:pt>
    <dgm:pt modelId="{F35F4B2F-124D-4EA3-A476-EBDD51A80D1D}" type="sibTrans" cxnId="{21FACD60-FE82-4EE1-BEC0-D7C4F887479A}">
      <dgm:prSet/>
      <dgm:spPr/>
      <dgm:t>
        <a:bodyPr/>
        <a:lstStyle/>
        <a:p>
          <a:endParaRPr lang="en-GB"/>
        </a:p>
      </dgm:t>
    </dgm:pt>
    <dgm:pt modelId="{85668B06-1B2D-47D8-8613-DF053D43B107}">
      <dgm:prSet phldrT="[Text]"/>
      <dgm:spPr/>
      <dgm:t>
        <a:bodyPr/>
        <a:lstStyle/>
        <a:p>
          <a:r>
            <a:rPr lang="en-GB" dirty="0" smtClean="0"/>
            <a:t>Step 2</a:t>
          </a:r>
          <a:endParaRPr lang="en-GB" dirty="0"/>
        </a:p>
      </dgm:t>
    </dgm:pt>
    <dgm:pt modelId="{01C85388-4B5C-450F-B57E-59FD60A7D02C}" type="parTrans" cxnId="{58BA5BA5-C99B-49FD-9461-2A3C25360E51}">
      <dgm:prSet/>
      <dgm:spPr/>
      <dgm:t>
        <a:bodyPr/>
        <a:lstStyle/>
        <a:p>
          <a:endParaRPr lang="en-GB"/>
        </a:p>
      </dgm:t>
    </dgm:pt>
    <dgm:pt modelId="{088F6426-66B0-4F74-9AD8-4E91E2CB9C56}" type="sibTrans" cxnId="{58BA5BA5-C99B-49FD-9461-2A3C25360E51}">
      <dgm:prSet/>
      <dgm:spPr/>
      <dgm:t>
        <a:bodyPr/>
        <a:lstStyle/>
        <a:p>
          <a:endParaRPr lang="en-GB"/>
        </a:p>
      </dgm:t>
    </dgm:pt>
    <dgm:pt modelId="{950C8C7A-95F6-4DDB-8A3F-45B64029C8A6}">
      <dgm:prSet phldrT="[Text]" phldr="1"/>
      <dgm:spPr/>
      <dgm:t>
        <a:bodyPr/>
        <a:lstStyle/>
        <a:p>
          <a:endParaRPr lang="en-GB" dirty="0"/>
        </a:p>
      </dgm:t>
    </dgm:pt>
    <dgm:pt modelId="{5629436A-F532-4A4A-AC18-C6D8CE5D0B85}" type="parTrans" cxnId="{8CF15DA3-6050-41FF-8EC3-E2CD9246BF33}">
      <dgm:prSet/>
      <dgm:spPr/>
      <dgm:t>
        <a:bodyPr/>
        <a:lstStyle/>
        <a:p>
          <a:endParaRPr lang="en-GB"/>
        </a:p>
      </dgm:t>
    </dgm:pt>
    <dgm:pt modelId="{3B4FECBE-D607-4E11-82EB-D95F81A6191F}" type="sibTrans" cxnId="{8CF15DA3-6050-41FF-8EC3-E2CD9246BF33}">
      <dgm:prSet/>
      <dgm:spPr/>
      <dgm:t>
        <a:bodyPr/>
        <a:lstStyle/>
        <a:p>
          <a:endParaRPr lang="en-GB"/>
        </a:p>
      </dgm:t>
    </dgm:pt>
    <dgm:pt modelId="{163CCC3F-F32B-498C-8EA1-68AF900E836D}">
      <dgm:prSet phldrT="[Text]"/>
      <dgm:spPr/>
      <dgm:t>
        <a:bodyPr/>
        <a:lstStyle/>
        <a:p>
          <a:r>
            <a:rPr lang="en-GB" dirty="0" smtClean="0"/>
            <a:t>Step 3</a:t>
          </a:r>
          <a:endParaRPr lang="en-GB" dirty="0"/>
        </a:p>
      </dgm:t>
    </dgm:pt>
    <dgm:pt modelId="{4C2E8247-EF5A-43D9-813A-EB0D18AC601A}" type="parTrans" cxnId="{7B3D69CF-5468-4106-98D7-34517C396A03}">
      <dgm:prSet/>
      <dgm:spPr/>
      <dgm:t>
        <a:bodyPr/>
        <a:lstStyle/>
        <a:p>
          <a:endParaRPr lang="en-GB"/>
        </a:p>
      </dgm:t>
    </dgm:pt>
    <dgm:pt modelId="{27F8A613-B3F7-4479-8A6B-887A3726559F}" type="sibTrans" cxnId="{7B3D69CF-5468-4106-98D7-34517C396A03}">
      <dgm:prSet/>
      <dgm:spPr/>
      <dgm:t>
        <a:bodyPr/>
        <a:lstStyle/>
        <a:p>
          <a:endParaRPr lang="en-GB"/>
        </a:p>
      </dgm:t>
    </dgm:pt>
    <dgm:pt modelId="{4D3DACB3-4135-40BF-B02D-9FE7ADD5F2DB}">
      <dgm:prSet phldrT="[Text]" phldr="1"/>
      <dgm:spPr/>
      <dgm:t>
        <a:bodyPr/>
        <a:lstStyle/>
        <a:p>
          <a:endParaRPr lang="en-GB" dirty="0"/>
        </a:p>
      </dgm:t>
    </dgm:pt>
    <dgm:pt modelId="{3BF992A9-AF74-4CC4-9BB4-0A75AE71D05B}" type="parTrans" cxnId="{91D01110-F4B2-4B10-B09B-28EBD747316F}">
      <dgm:prSet/>
      <dgm:spPr/>
      <dgm:t>
        <a:bodyPr/>
        <a:lstStyle/>
        <a:p>
          <a:endParaRPr lang="en-GB"/>
        </a:p>
      </dgm:t>
    </dgm:pt>
    <dgm:pt modelId="{1147430A-1959-4B2D-B3B4-28E8CF2AD693}" type="sibTrans" cxnId="{91D01110-F4B2-4B10-B09B-28EBD747316F}">
      <dgm:prSet/>
      <dgm:spPr/>
      <dgm:t>
        <a:bodyPr/>
        <a:lstStyle/>
        <a:p>
          <a:endParaRPr lang="en-GB"/>
        </a:p>
      </dgm:t>
    </dgm:pt>
    <dgm:pt modelId="{3379095E-0410-4DE3-B2DC-1428414243D8}">
      <dgm:prSet/>
      <dgm:spPr/>
      <dgm:t>
        <a:bodyPr/>
        <a:lstStyle/>
        <a:p>
          <a:r>
            <a:rPr lang="en-GB" dirty="0" smtClean="0"/>
            <a:t>Standard deviation </a:t>
          </a:r>
          <a:r>
            <a:rPr lang="en-GB" dirty="0" err="1" smtClean="0"/>
            <a:t>s.d.</a:t>
          </a:r>
          <a:r>
            <a:rPr lang="en-GB" dirty="0" smtClean="0"/>
            <a:t> was used to measure volatility</a:t>
          </a:r>
          <a:endParaRPr lang="en-GB" dirty="0"/>
        </a:p>
      </dgm:t>
    </dgm:pt>
    <dgm:pt modelId="{70F6F93D-55FE-42B7-84E8-C4AF7B60E84F}" type="parTrans" cxnId="{F3B27AF4-9103-4ECA-9F78-4FD9C62719B1}">
      <dgm:prSet/>
      <dgm:spPr/>
      <dgm:t>
        <a:bodyPr/>
        <a:lstStyle/>
        <a:p>
          <a:endParaRPr lang="en-GB"/>
        </a:p>
      </dgm:t>
    </dgm:pt>
    <dgm:pt modelId="{929C67BB-2724-4DD1-950C-A48799B76A1D}" type="sibTrans" cxnId="{F3B27AF4-9103-4ECA-9F78-4FD9C62719B1}">
      <dgm:prSet/>
      <dgm:spPr/>
      <dgm:t>
        <a:bodyPr/>
        <a:lstStyle/>
        <a:p>
          <a:endParaRPr lang="en-GB"/>
        </a:p>
      </dgm:t>
    </dgm:pt>
    <dgm:pt modelId="{D23764A8-970E-43A5-A6F4-D88A086A801D}">
      <dgm:prSet/>
      <dgm:spPr/>
      <dgm:t>
        <a:bodyPr/>
        <a:lstStyle/>
        <a:p>
          <a:endParaRPr lang="en-GB"/>
        </a:p>
      </dgm:t>
    </dgm:pt>
    <dgm:pt modelId="{4A97EDC2-3388-4FA9-8A0E-9E130159DD27}" type="parTrans" cxnId="{185D1968-9F4E-435E-B5B4-1CCB0A3DEE26}">
      <dgm:prSet/>
      <dgm:spPr/>
      <dgm:t>
        <a:bodyPr/>
        <a:lstStyle/>
        <a:p>
          <a:endParaRPr lang="en-GB"/>
        </a:p>
      </dgm:t>
    </dgm:pt>
    <dgm:pt modelId="{1A674A25-6F91-4703-8D23-83533FE6001C}" type="sibTrans" cxnId="{185D1968-9F4E-435E-B5B4-1CCB0A3DEE26}">
      <dgm:prSet/>
      <dgm:spPr/>
      <dgm:t>
        <a:bodyPr/>
        <a:lstStyle/>
        <a:p>
          <a:endParaRPr lang="en-GB"/>
        </a:p>
      </dgm:t>
    </dgm:pt>
    <dgm:pt modelId="{2C5298EE-2385-45A2-AE72-9B0C3014BC55}">
      <dgm:prSet/>
      <dgm:spPr/>
      <dgm:t>
        <a:bodyPr/>
        <a:lstStyle/>
        <a:p>
          <a:r>
            <a:rPr lang="en-GB" dirty="0" smtClean="0"/>
            <a:t>s.d. for 2001-06, 2007-12 &amp; overall 2001-12 were analysed using RCA data </a:t>
          </a:r>
          <a:endParaRPr lang="en-GB" dirty="0"/>
        </a:p>
      </dgm:t>
    </dgm:pt>
    <dgm:pt modelId="{6465E368-BDE2-4C22-A846-81FF6A7652B1}" type="parTrans" cxnId="{00452F25-773A-422B-BCBB-198DC97C1087}">
      <dgm:prSet/>
      <dgm:spPr/>
      <dgm:t>
        <a:bodyPr/>
        <a:lstStyle/>
        <a:p>
          <a:endParaRPr lang="en-GB"/>
        </a:p>
      </dgm:t>
    </dgm:pt>
    <dgm:pt modelId="{56C4E415-F3F8-4C71-B8CA-B47C4B044557}" type="sibTrans" cxnId="{00452F25-773A-422B-BCBB-198DC97C1087}">
      <dgm:prSet/>
      <dgm:spPr/>
      <dgm:t>
        <a:bodyPr/>
        <a:lstStyle/>
        <a:p>
          <a:endParaRPr lang="en-GB"/>
        </a:p>
      </dgm:t>
    </dgm:pt>
    <dgm:pt modelId="{3AFD8A9C-1056-4F50-BA49-39096AF588BF}">
      <dgm:prSet/>
      <dgm:spPr/>
      <dgm:t>
        <a:bodyPr/>
        <a:lstStyle/>
        <a:p>
          <a:endParaRPr lang="en-GB" dirty="0"/>
        </a:p>
      </dgm:t>
    </dgm:pt>
    <dgm:pt modelId="{707E142C-83C5-44E8-A51C-008E4FF60FB4}" type="parTrans" cxnId="{4999AD1D-4A39-45BC-B13F-D8285C9B7034}">
      <dgm:prSet/>
      <dgm:spPr/>
      <dgm:t>
        <a:bodyPr/>
        <a:lstStyle/>
        <a:p>
          <a:endParaRPr lang="en-GB"/>
        </a:p>
      </dgm:t>
    </dgm:pt>
    <dgm:pt modelId="{97404CB0-81CD-43CE-927E-E21419994A8A}" type="sibTrans" cxnId="{4999AD1D-4A39-45BC-B13F-D8285C9B7034}">
      <dgm:prSet/>
      <dgm:spPr/>
      <dgm:t>
        <a:bodyPr/>
        <a:lstStyle/>
        <a:p>
          <a:endParaRPr lang="en-GB"/>
        </a:p>
      </dgm:t>
    </dgm:pt>
    <dgm:pt modelId="{4CB22F6C-B3F7-4E6A-B4CE-9F2A95D4AA82}">
      <dgm:prSet/>
      <dgm:spPr/>
      <dgm:t>
        <a:bodyPr/>
        <a:lstStyle/>
        <a:p>
          <a:r>
            <a:rPr lang="en-GB" smtClean="0"/>
            <a:t>Volatility for each area analysed was graphically represented in column charts</a:t>
          </a:r>
          <a:endParaRPr lang="en-GB"/>
        </a:p>
      </dgm:t>
    </dgm:pt>
    <dgm:pt modelId="{FF8C5FEC-27B1-4E28-AA2C-CA3D46DDB5B1}" type="parTrans" cxnId="{949924EB-63C2-4C21-86F3-D86CBB997413}">
      <dgm:prSet/>
      <dgm:spPr/>
      <dgm:t>
        <a:bodyPr/>
        <a:lstStyle/>
        <a:p>
          <a:endParaRPr lang="en-GB"/>
        </a:p>
      </dgm:t>
    </dgm:pt>
    <dgm:pt modelId="{BB887116-8372-439B-94EC-545147DE719B}" type="sibTrans" cxnId="{949924EB-63C2-4C21-86F3-D86CBB997413}">
      <dgm:prSet/>
      <dgm:spPr/>
      <dgm:t>
        <a:bodyPr/>
        <a:lstStyle/>
        <a:p>
          <a:endParaRPr lang="en-GB"/>
        </a:p>
      </dgm:t>
    </dgm:pt>
    <dgm:pt modelId="{293E50F3-5C49-4882-A82D-206979DE3241}">
      <dgm:prSet/>
      <dgm:spPr/>
      <dgm:t>
        <a:bodyPr/>
        <a:lstStyle/>
        <a:p>
          <a:endParaRPr lang="en-GB"/>
        </a:p>
      </dgm:t>
    </dgm:pt>
    <dgm:pt modelId="{568DD4A2-7A2A-47AD-BB87-A7D769C61D6D}" type="parTrans" cxnId="{0841200A-C18B-4D96-8563-5498EE76604E}">
      <dgm:prSet/>
      <dgm:spPr/>
      <dgm:t>
        <a:bodyPr/>
        <a:lstStyle/>
        <a:p>
          <a:endParaRPr lang="en-GB"/>
        </a:p>
      </dgm:t>
    </dgm:pt>
    <dgm:pt modelId="{9211A902-7328-4857-9EA1-A9D14DE9C28F}" type="sibTrans" cxnId="{0841200A-C18B-4D96-8563-5498EE76604E}">
      <dgm:prSet/>
      <dgm:spPr/>
      <dgm:t>
        <a:bodyPr/>
        <a:lstStyle/>
        <a:p>
          <a:endParaRPr lang="en-GB"/>
        </a:p>
      </dgm:t>
    </dgm:pt>
    <dgm:pt modelId="{17FE2A27-0CE6-48E3-8C9E-BCA81F03725A}" type="pres">
      <dgm:prSet presAssocID="{1354E7F0-ED0C-4A3A-BD3F-8A35F25014D5}" presName="Name0" presStyleCnt="0">
        <dgm:presLayoutVars>
          <dgm:chMax val="7"/>
          <dgm:chPref val="5"/>
          <dgm:dir/>
          <dgm:animOne val="branch"/>
          <dgm:animLvl val="lvl"/>
        </dgm:presLayoutVars>
      </dgm:prSet>
      <dgm:spPr/>
      <dgm:t>
        <a:bodyPr/>
        <a:lstStyle/>
        <a:p>
          <a:endParaRPr lang="en-GB"/>
        </a:p>
      </dgm:t>
    </dgm:pt>
    <dgm:pt modelId="{F6113A2B-F5F1-47E0-9D22-A66036471648}" type="pres">
      <dgm:prSet presAssocID="{163CCC3F-F32B-498C-8EA1-68AF900E836D}" presName="ChildAccent3" presStyleCnt="0"/>
      <dgm:spPr/>
    </dgm:pt>
    <dgm:pt modelId="{5076ACC8-2E31-46B2-92A9-E59F2E4B1503}" type="pres">
      <dgm:prSet presAssocID="{163CCC3F-F32B-498C-8EA1-68AF900E836D}" presName="ChildAccent" presStyleLbl="alignImgPlace1" presStyleIdx="0" presStyleCnt="3"/>
      <dgm:spPr/>
      <dgm:t>
        <a:bodyPr/>
        <a:lstStyle/>
        <a:p>
          <a:endParaRPr lang="en-GB"/>
        </a:p>
      </dgm:t>
    </dgm:pt>
    <dgm:pt modelId="{25BEB1D7-3783-4561-9FF5-60C9C37B75A1}" type="pres">
      <dgm:prSet presAssocID="{163CCC3F-F32B-498C-8EA1-68AF900E836D}" presName="Child3" presStyleLbl="revTx" presStyleIdx="0" presStyleCnt="0">
        <dgm:presLayoutVars>
          <dgm:chMax val="0"/>
          <dgm:chPref val="0"/>
          <dgm:bulletEnabled val="1"/>
        </dgm:presLayoutVars>
      </dgm:prSet>
      <dgm:spPr/>
      <dgm:t>
        <a:bodyPr/>
        <a:lstStyle/>
        <a:p>
          <a:endParaRPr lang="en-GB"/>
        </a:p>
      </dgm:t>
    </dgm:pt>
    <dgm:pt modelId="{AFA2323E-C1E1-4A6B-9BEE-03CA752D8D9F}" type="pres">
      <dgm:prSet presAssocID="{163CCC3F-F32B-498C-8EA1-68AF900E836D}" presName="Parent3" presStyleLbl="node1" presStyleIdx="0" presStyleCnt="3">
        <dgm:presLayoutVars>
          <dgm:chMax val="2"/>
          <dgm:chPref val="1"/>
          <dgm:bulletEnabled val="1"/>
        </dgm:presLayoutVars>
      </dgm:prSet>
      <dgm:spPr/>
      <dgm:t>
        <a:bodyPr/>
        <a:lstStyle/>
        <a:p>
          <a:endParaRPr lang="en-GB"/>
        </a:p>
      </dgm:t>
    </dgm:pt>
    <dgm:pt modelId="{9ECD96CE-F276-4089-8FA5-75ED244FE3B6}" type="pres">
      <dgm:prSet presAssocID="{85668B06-1B2D-47D8-8613-DF053D43B107}" presName="ChildAccent2" presStyleCnt="0"/>
      <dgm:spPr/>
    </dgm:pt>
    <dgm:pt modelId="{B5F3B448-F751-4777-9BCA-5F8A1E31CD63}" type="pres">
      <dgm:prSet presAssocID="{85668B06-1B2D-47D8-8613-DF053D43B107}" presName="ChildAccent" presStyleLbl="alignImgPlace1" presStyleIdx="1" presStyleCnt="3"/>
      <dgm:spPr/>
      <dgm:t>
        <a:bodyPr/>
        <a:lstStyle/>
        <a:p>
          <a:endParaRPr lang="en-GB"/>
        </a:p>
      </dgm:t>
    </dgm:pt>
    <dgm:pt modelId="{A0ED15A4-BDBB-4496-B914-F37ABB1E080D}" type="pres">
      <dgm:prSet presAssocID="{85668B06-1B2D-47D8-8613-DF053D43B107}" presName="Child2" presStyleLbl="revTx" presStyleIdx="0" presStyleCnt="0">
        <dgm:presLayoutVars>
          <dgm:chMax val="0"/>
          <dgm:chPref val="0"/>
          <dgm:bulletEnabled val="1"/>
        </dgm:presLayoutVars>
      </dgm:prSet>
      <dgm:spPr/>
      <dgm:t>
        <a:bodyPr/>
        <a:lstStyle/>
        <a:p>
          <a:endParaRPr lang="en-GB"/>
        </a:p>
      </dgm:t>
    </dgm:pt>
    <dgm:pt modelId="{1D80D764-7A9F-42B9-9062-07714D200422}" type="pres">
      <dgm:prSet presAssocID="{85668B06-1B2D-47D8-8613-DF053D43B107}" presName="Parent2" presStyleLbl="node1" presStyleIdx="1" presStyleCnt="3">
        <dgm:presLayoutVars>
          <dgm:chMax val="2"/>
          <dgm:chPref val="1"/>
          <dgm:bulletEnabled val="1"/>
        </dgm:presLayoutVars>
      </dgm:prSet>
      <dgm:spPr/>
      <dgm:t>
        <a:bodyPr/>
        <a:lstStyle/>
        <a:p>
          <a:endParaRPr lang="en-GB"/>
        </a:p>
      </dgm:t>
    </dgm:pt>
    <dgm:pt modelId="{1D4B3DE9-4323-42E4-9BDF-10F18E5D6692}" type="pres">
      <dgm:prSet presAssocID="{91089BEB-3040-43D2-ABA0-12739D0B769D}" presName="ChildAccent1" presStyleCnt="0"/>
      <dgm:spPr/>
    </dgm:pt>
    <dgm:pt modelId="{FDB3FCC1-6CC4-48B7-AE3E-F3389E42ECB8}" type="pres">
      <dgm:prSet presAssocID="{91089BEB-3040-43D2-ABA0-12739D0B769D}" presName="ChildAccent" presStyleLbl="alignImgPlace1" presStyleIdx="2" presStyleCnt="3"/>
      <dgm:spPr/>
      <dgm:t>
        <a:bodyPr/>
        <a:lstStyle/>
        <a:p>
          <a:endParaRPr lang="en-GB"/>
        </a:p>
      </dgm:t>
    </dgm:pt>
    <dgm:pt modelId="{FE6D5890-74EE-43ED-9643-20882F4EB53F}" type="pres">
      <dgm:prSet presAssocID="{91089BEB-3040-43D2-ABA0-12739D0B769D}" presName="Child1" presStyleLbl="revTx" presStyleIdx="0" presStyleCnt="0">
        <dgm:presLayoutVars>
          <dgm:chMax val="0"/>
          <dgm:chPref val="0"/>
          <dgm:bulletEnabled val="1"/>
        </dgm:presLayoutVars>
      </dgm:prSet>
      <dgm:spPr/>
      <dgm:t>
        <a:bodyPr/>
        <a:lstStyle/>
        <a:p>
          <a:endParaRPr lang="en-GB"/>
        </a:p>
      </dgm:t>
    </dgm:pt>
    <dgm:pt modelId="{FD33ACAE-38B6-4674-8E6E-9D5C2A3C0223}" type="pres">
      <dgm:prSet presAssocID="{91089BEB-3040-43D2-ABA0-12739D0B769D}" presName="Parent1" presStyleLbl="node1" presStyleIdx="2" presStyleCnt="3">
        <dgm:presLayoutVars>
          <dgm:chMax val="2"/>
          <dgm:chPref val="1"/>
          <dgm:bulletEnabled val="1"/>
        </dgm:presLayoutVars>
      </dgm:prSet>
      <dgm:spPr/>
      <dgm:t>
        <a:bodyPr/>
        <a:lstStyle/>
        <a:p>
          <a:endParaRPr lang="en-GB"/>
        </a:p>
      </dgm:t>
    </dgm:pt>
  </dgm:ptLst>
  <dgm:cxnLst>
    <dgm:cxn modelId="{6800F674-6754-45D3-A3E5-8E9CA429604F}" type="presOf" srcId="{3AFD8A9C-1056-4F50-BA49-39096AF588BF}" destId="{A0ED15A4-BDBB-4496-B914-F37ABB1E080D}" srcOrd="1" destOrd="2" presId="urn:microsoft.com/office/officeart/2011/layout/InterconnectedBlockProcess"/>
    <dgm:cxn modelId="{E2154C6F-44F5-410F-B50A-0A4DCCDE5B8A}" type="presOf" srcId="{91089BEB-3040-43D2-ABA0-12739D0B769D}" destId="{FD33ACAE-38B6-4674-8E6E-9D5C2A3C0223}" srcOrd="0" destOrd="0" presId="urn:microsoft.com/office/officeart/2011/layout/InterconnectedBlockProcess"/>
    <dgm:cxn modelId="{F07DEFFC-120E-4A90-BE4E-5D542C712D72}" type="presOf" srcId="{950C8C7A-95F6-4DDB-8A3F-45B64029C8A6}" destId="{B5F3B448-F751-4777-9BCA-5F8A1E31CD63}" srcOrd="0" destOrd="0" presId="urn:microsoft.com/office/officeart/2011/layout/InterconnectedBlockProcess"/>
    <dgm:cxn modelId="{3DF7E618-9AB3-498C-AD06-3D977283C58F}" type="presOf" srcId="{3379095E-0410-4DE3-B2DC-1428414243D8}" destId="{FE6D5890-74EE-43ED-9643-20882F4EB53F}" srcOrd="1" destOrd="1" presId="urn:microsoft.com/office/officeart/2011/layout/InterconnectedBlockProcess"/>
    <dgm:cxn modelId="{B87EE5BA-C45A-4B28-A46B-E3BE4A9A22A6}" type="presOf" srcId="{1354E7F0-ED0C-4A3A-BD3F-8A35F25014D5}" destId="{17FE2A27-0CE6-48E3-8C9E-BCA81F03725A}" srcOrd="0" destOrd="0" presId="urn:microsoft.com/office/officeart/2011/layout/InterconnectedBlockProcess"/>
    <dgm:cxn modelId="{91D01110-F4B2-4B10-B09B-28EBD747316F}" srcId="{163CCC3F-F32B-498C-8EA1-68AF900E836D}" destId="{4D3DACB3-4135-40BF-B02D-9FE7ADD5F2DB}" srcOrd="0" destOrd="0" parTransId="{3BF992A9-AF74-4CC4-9BB4-0A75AE71D05B}" sibTransId="{1147430A-1959-4B2D-B3B4-28E8CF2AD693}"/>
    <dgm:cxn modelId="{AD26207E-D50A-4CB9-9082-BB7DFE444D29}" type="presOf" srcId="{4CB22F6C-B3F7-4E6A-B4CE-9F2A95D4AA82}" destId="{5076ACC8-2E31-46B2-92A9-E59F2E4B1503}" srcOrd="0" destOrd="1" presId="urn:microsoft.com/office/officeart/2011/layout/InterconnectedBlockProcess"/>
    <dgm:cxn modelId="{48B30338-5B71-4458-B578-4E057DABED00}" type="presOf" srcId="{4D3DACB3-4135-40BF-B02D-9FE7ADD5F2DB}" destId="{25BEB1D7-3783-4561-9FF5-60C9C37B75A1}" srcOrd="1" destOrd="0" presId="urn:microsoft.com/office/officeart/2011/layout/InterconnectedBlockProcess"/>
    <dgm:cxn modelId="{8CF15DA3-6050-41FF-8EC3-E2CD9246BF33}" srcId="{85668B06-1B2D-47D8-8613-DF053D43B107}" destId="{950C8C7A-95F6-4DDB-8A3F-45B64029C8A6}" srcOrd="0" destOrd="0" parTransId="{5629436A-F532-4A4A-AC18-C6D8CE5D0B85}" sibTransId="{3B4FECBE-D607-4E11-82EB-D95F81A6191F}"/>
    <dgm:cxn modelId="{949924EB-63C2-4C21-86F3-D86CBB997413}" srcId="{163CCC3F-F32B-498C-8EA1-68AF900E836D}" destId="{4CB22F6C-B3F7-4E6A-B4CE-9F2A95D4AA82}" srcOrd="1" destOrd="0" parTransId="{FF8C5FEC-27B1-4E28-AA2C-CA3D46DDB5B1}" sibTransId="{BB887116-8372-439B-94EC-545147DE719B}"/>
    <dgm:cxn modelId="{46FEA8E0-0729-42DE-8541-E193BA018DE6}" type="presOf" srcId="{293E50F3-5C49-4882-A82D-206979DE3241}" destId="{25BEB1D7-3783-4561-9FF5-60C9C37B75A1}" srcOrd="1" destOrd="2" presId="urn:microsoft.com/office/officeart/2011/layout/InterconnectedBlockProcess"/>
    <dgm:cxn modelId="{8C64E6C7-4785-470D-B171-785DD60712A1}" type="presOf" srcId="{85668B06-1B2D-47D8-8613-DF053D43B107}" destId="{1D80D764-7A9F-42B9-9062-07714D200422}" srcOrd="0" destOrd="0" presId="urn:microsoft.com/office/officeart/2011/layout/InterconnectedBlockProcess"/>
    <dgm:cxn modelId="{00452F25-773A-422B-BCBB-198DC97C1087}" srcId="{85668B06-1B2D-47D8-8613-DF053D43B107}" destId="{2C5298EE-2385-45A2-AE72-9B0C3014BC55}" srcOrd="1" destOrd="0" parTransId="{6465E368-BDE2-4C22-A846-81FF6A7652B1}" sibTransId="{56C4E415-F3F8-4C71-B8CA-B47C4B044557}"/>
    <dgm:cxn modelId="{685ED8F5-696B-4C2F-BAAC-B8BEFACCB2B9}" type="presOf" srcId="{163CCC3F-F32B-498C-8EA1-68AF900E836D}" destId="{AFA2323E-C1E1-4A6B-9BEE-03CA752D8D9F}" srcOrd="0" destOrd="0" presId="urn:microsoft.com/office/officeart/2011/layout/InterconnectedBlockProcess"/>
    <dgm:cxn modelId="{F3B27AF4-9103-4ECA-9F78-4FD9C62719B1}" srcId="{91089BEB-3040-43D2-ABA0-12739D0B769D}" destId="{3379095E-0410-4DE3-B2DC-1428414243D8}" srcOrd="1" destOrd="0" parTransId="{70F6F93D-55FE-42B7-84E8-C4AF7B60E84F}" sibTransId="{929C67BB-2724-4DD1-950C-A48799B76A1D}"/>
    <dgm:cxn modelId="{672DF8F7-4F29-4488-9854-EDB60F7CA963}" type="presOf" srcId="{2C5298EE-2385-45A2-AE72-9B0C3014BC55}" destId="{A0ED15A4-BDBB-4496-B914-F37ABB1E080D}" srcOrd="1" destOrd="1" presId="urn:microsoft.com/office/officeart/2011/layout/InterconnectedBlockProcess"/>
    <dgm:cxn modelId="{0841200A-C18B-4D96-8563-5498EE76604E}" srcId="{163CCC3F-F32B-498C-8EA1-68AF900E836D}" destId="{293E50F3-5C49-4882-A82D-206979DE3241}" srcOrd="2" destOrd="0" parTransId="{568DD4A2-7A2A-47AD-BB87-A7D769C61D6D}" sibTransId="{9211A902-7328-4857-9EA1-A9D14DE9C28F}"/>
    <dgm:cxn modelId="{CAE6A63D-6BB5-45BA-8F9C-D8B5C79C399B}" type="presOf" srcId="{D23764A8-970E-43A5-A6F4-D88A086A801D}" destId="{FE6D5890-74EE-43ED-9643-20882F4EB53F}" srcOrd="1" destOrd="2" presId="urn:microsoft.com/office/officeart/2011/layout/InterconnectedBlockProcess"/>
    <dgm:cxn modelId="{177243FA-8918-44E4-AA3D-BF3319795964}" type="presOf" srcId="{293E50F3-5C49-4882-A82D-206979DE3241}" destId="{5076ACC8-2E31-46B2-92A9-E59F2E4B1503}" srcOrd="0" destOrd="2" presId="urn:microsoft.com/office/officeart/2011/layout/InterconnectedBlockProcess"/>
    <dgm:cxn modelId="{91C16B6B-1DC5-40E4-BB96-1E6B3DAE290D}" type="presOf" srcId="{4D3DACB3-4135-40BF-B02D-9FE7ADD5F2DB}" destId="{5076ACC8-2E31-46B2-92A9-E59F2E4B1503}" srcOrd="0" destOrd="0" presId="urn:microsoft.com/office/officeart/2011/layout/InterconnectedBlockProcess"/>
    <dgm:cxn modelId="{CF811242-9A7A-44C5-9FFC-34D3478D3FB4}" type="presOf" srcId="{D23764A8-970E-43A5-A6F4-D88A086A801D}" destId="{FDB3FCC1-6CC4-48B7-AE3E-F3389E42ECB8}" srcOrd="0" destOrd="2" presId="urn:microsoft.com/office/officeart/2011/layout/InterconnectedBlockProcess"/>
    <dgm:cxn modelId="{21FACD60-FE82-4EE1-BEC0-D7C4F887479A}" srcId="{91089BEB-3040-43D2-ABA0-12739D0B769D}" destId="{CDD0B7F3-F54D-4679-8CEF-824CD9B4522B}" srcOrd="0" destOrd="0" parTransId="{881AD4EB-6D02-4624-9301-C32BD9B3DAC5}" sibTransId="{F35F4B2F-124D-4EA3-A476-EBDD51A80D1D}"/>
    <dgm:cxn modelId="{7B3D69CF-5468-4106-98D7-34517C396A03}" srcId="{1354E7F0-ED0C-4A3A-BD3F-8A35F25014D5}" destId="{163CCC3F-F32B-498C-8EA1-68AF900E836D}" srcOrd="2" destOrd="0" parTransId="{4C2E8247-EF5A-43D9-813A-EB0D18AC601A}" sibTransId="{27F8A613-B3F7-4479-8A6B-887A3726559F}"/>
    <dgm:cxn modelId="{5547E75B-0408-408E-B435-B1669BD11D76}" type="presOf" srcId="{950C8C7A-95F6-4DDB-8A3F-45B64029C8A6}" destId="{A0ED15A4-BDBB-4496-B914-F37ABB1E080D}" srcOrd="1" destOrd="0" presId="urn:microsoft.com/office/officeart/2011/layout/InterconnectedBlockProcess"/>
    <dgm:cxn modelId="{325EB63F-B06B-4B0C-904D-D220186A3659}" type="presOf" srcId="{4CB22F6C-B3F7-4E6A-B4CE-9F2A95D4AA82}" destId="{25BEB1D7-3783-4561-9FF5-60C9C37B75A1}" srcOrd="1" destOrd="1" presId="urn:microsoft.com/office/officeart/2011/layout/InterconnectedBlockProcess"/>
    <dgm:cxn modelId="{AD88C886-3686-433D-B2FF-734666302ED3}" type="presOf" srcId="{CDD0B7F3-F54D-4679-8CEF-824CD9B4522B}" destId="{FDB3FCC1-6CC4-48B7-AE3E-F3389E42ECB8}" srcOrd="0" destOrd="0" presId="urn:microsoft.com/office/officeart/2011/layout/InterconnectedBlockProcess"/>
    <dgm:cxn modelId="{4999AD1D-4A39-45BC-B13F-D8285C9B7034}" srcId="{85668B06-1B2D-47D8-8613-DF053D43B107}" destId="{3AFD8A9C-1056-4F50-BA49-39096AF588BF}" srcOrd="2" destOrd="0" parTransId="{707E142C-83C5-44E8-A51C-008E4FF60FB4}" sibTransId="{97404CB0-81CD-43CE-927E-E21419994A8A}"/>
    <dgm:cxn modelId="{0E1D3832-EAB0-4945-9732-58E49BF520A1}" srcId="{1354E7F0-ED0C-4A3A-BD3F-8A35F25014D5}" destId="{91089BEB-3040-43D2-ABA0-12739D0B769D}" srcOrd="0" destOrd="0" parTransId="{35B676F1-F91C-4AB5-A871-998254A6D6D0}" sibTransId="{0CED7282-EBB4-4D65-94A0-7D67A3890A5C}"/>
    <dgm:cxn modelId="{58BA5BA5-C99B-49FD-9461-2A3C25360E51}" srcId="{1354E7F0-ED0C-4A3A-BD3F-8A35F25014D5}" destId="{85668B06-1B2D-47D8-8613-DF053D43B107}" srcOrd="1" destOrd="0" parTransId="{01C85388-4B5C-450F-B57E-59FD60A7D02C}" sibTransId="{088F6426-66B0-4F74-9AD8-4E91E2CB9C56}"/>
    <dgm:cxn modelId="{CC45D695-3E08-40A1-89F5-810F6EAF9587}" type="presOf" srcId="{3379095E-0410-4DE3-B2DC-1428414243D8}" destId="{FDB3FCC1-6CC4-48B7-AE3E-F3389E42ECB8}" srcOrd="0" destOrd="1" presId="urn:microsoft.com/office/officeart/2011/layout/InterconnectedBlockProcess"/>
    <dgm:cxn modelId="{4E5AFADC-3CF3-42BF-B64C-A26E9888D422}" type="presOf" srcId="{2C5298EE-2385-45A2-AE72-9B0C3014BC55}" destId="{B5F3B448-F751-4777-9BCA-5F8A1E31CD63}" srcOrd="0" destOrd="1" presId="urn:microsoft.com/office/officeart/2011/layout/InterconnectedBlockProcess"/>
    <dgm:cxn modelId="{D69D744A-05CB-4CC1-ACC0-78F6EE071C80}" type="presOf" srcId="{3AFD8A9C-1056-4F50-BA49-39096AF588BF}" destId="{B5F3B448-F751-4777-9BCA-5F8A1E31CD63}" srcOrd="0" destOrd="2" presId="urn:microsoft.com/office/officeart/2011/layout/InterconnectedBlockProcess"/>
    <dgm:cxn modelId="{02E66121-9D98-4678-A3D7-09E81E18D449}" type="presOf" srcId="{CDD0B7F3-F54D-4679-8CEF-824CD9B4522B}" destId="{FE6D5890-74EE-43ED-9643-20882F4EB53F}" srcOrd="1" destOrd="0" presId="urn:microsoft.com/office/officeart/2011/layout/InterconnectedBlockProcess"/>
    <dgm:cxn modelId="{185D1968-9F4E-435E-B5B4-1CCB0A3DEE26}" srcId="{91089BEB-3040-43D2-ABA0-12739D0B769D}" destId="{D23764A8-970E-43A5-A6F4-D88A086A801D}" srcOrd="2" destOrd="0" parTransId="{4A97EDC2-3388-4FA9-8A0E-9E130159DD27}" sibTransId="{1A674A25-6F91-4703-8D23-83533FE6001C}"/>
    <dgm:cxn modelId="{1363E2C2-379A-4877-9D56-F8DDDB4F5A12}" type="presParOf" srcId="{17FE2A27-0CE6-48E3-8C9E-BCA81F03725A}" destId="{F6113A2B-F5F1-47E0-9D22-A66036471648}" srcOrd="0" destOrd="0" presId="urn:microsoft.com/office/officeart/2011/layout/InterconnectedBlockProcess"/>
    <dgm:cxn modelId="{58A69B00-63F3-4548-A1B1-FABB51CA5311}" type="presParOf" srcId="{F6113A2B-F5F1-47E0-9D22-A66036471648}" destId="{5076ACC8-2E31-46B2-92A9-E59F2E4B1503}" srcOrd="0" destOrd="0" presId="urn:microsoft.com/office/officeart/2011/layout/InterconnectedBlockProcess"/>
    <dgm:cxn modelId="{508709E0-FABC-4B90-A6D9-DDCA48134F34}" type="presParOf" srcId="{17FE2A27-0CE6-48E3-8C9E-BCA81F03725A}" destId="{25BEB1D7-3783-4561-9FF5-60C9C37B75A1}" srcOrd="1" destOrd="0" presId="urn:microsoft.com/office/officeart/2011/layout/InterconnectedBlockProcess"/>
    <dgm:cxn modelId="{30FBB50C-E2DB-4089-8663-BE1768240DFD}" type="presParOf" srcId="{17FE2A27-0CE6-48E3-8C9E-BCA81F03725A}" destId="{AFA2323E-C1E1-4A6B-9BEE-03CA752D8D9F}" srcOrd="2" destOrd="0" presId="urn:microsoft.com/office/officeart/2011/layout/InterconnectedBlockProcess"/>
    <dgm:cxn modelId="{865AF4C9-EA3E-4017-84E1-0E2D84056656}" type="presParOf" srcId="{17FE2A27-0CE6-48E3-8C9E-BCA81F03725A}" destId="{9ECD96CE-F276-4089-8FA5-75ED244FE3B6}" srcOrd="3" destOrd="0" presId="urn:microsoft.com/office/officeart/2011/layout/InterconnectedBlockProcess"/>
    <dgm:cxn modelId="{EE1B631F-873E-4A44-8DBD-B0DD5E17736A}" type="presParOf" srcId="{9ECD96CE-F276-4089-8FA5-75ED244FE3B6}" destId="{B5F3B448-F751-4777-9BCA-5F8A1E31CD63}" srcOrd="0" destOrd="0" presId="urn:microsoft.com/office/officeart/2011/layout/InterconnectedBlockProcess"/>
    <dgm:cxn modelId="{1FB4DCC8-F2AE-44F3-B365-3A03E266BA63}" type="presParOf" srcId="{17FE2A27-0CE6-48E3-8C9E-BCA81F03725A}" destId="{A0ED15A4-BDBB-4496-B914-F37ABB1E080D}" srcOrd="4" destOrd="0" presId="urn:microsoft.com/office/officeart/2011/layout/InterconnectedBlockProcess"/>
    <dgm:cxn modelId="{D2FEE489-1D1F-435D-892A-90A38F268849}" type="presParOf" srcId="{17FE2A27-0CE6-48E3-8C9E-BCA81F03725A}" destId="{1D80D764-7A9F-42B9-9062-07714D200422}" srcOrd="5" destOrd="0" presId="urn:microsoft.com/office/officeart/2011/layout/InterconnectedBlockProcess"/>
    <dgm:cxn modelId="{1AB63738-ED03-4CBC-85C5-DEE852F02035}" type="presParOf" srcId="{17FE2A27-0CE6-48E3-8C9E-BCA81F03725A}" destId="{1D4B3DE9-4323-42E4-9BDF-10F18E5D6692}" srcOrd="6" destOrd="0" presId="urn:microsoft.com/office/officeart/2011/layout/InterconnectedBlockProcess"/>
    <dgm:cxn modelId="{9B71A520-0379-4F84-9CC1-8796C57FFC77}" type="presParOf" srcId="{1D4B3DE9-4323-42E4-9BDF-10F18E5D6692}" destId="{FDB3FCC1-6CC4-48B7-AE3E-F3389E42ECB8}" srcOrd="0" destOrd="0" presId="urn:microsoft.com/office/officeart/2011/layout/InterconnectedBlockProcess"/>
    <dgm:cxn modelId="{8318FD3B-1ECA-4FC0-994F-2E996E74BF92}" type="presParOf" srcId="{17FE2A27-0CE6-48E3-8C9E-BCA81F03725A}" destId="{FE6D5890-74EE-43ED-9643-20882F4EB53F}" srcOrd="7" destOrd="0" presId="urn:microsoft.com/office/officeart/2011/layout/InterconnectedBlockProcess"/>
    <dgm:cxn modelId="{C992FBCD-CE01-41FE-AFCE-5B473EB6927A}" type="presParOf" srcId="{17FE2A27-0CE6-48E3-8C9E-BCA81F03725A}" destId="{FD33ACAE-38B6-4674-8E6E-9D5C2A3C0223}" srcOrd="8" destOrd="0" presId="urn:microsoft.com/office/officeart/2011/layout/InterconnectedBlockProcess"/>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7108A872-CB15-4EC2-AE0A-B9B26C2EDF9F}" type="doc">
      <dgm:prSet loTypeId="urn:microsoft.com/office/officeart/2005/8/layout/default#1" loCatId="list" qsTypeId="urn:microsoft.com/office/officeart/2005/8/quickstyle/simple1#3" qsCatId="simple" csTypeId="urn:microsoft.com/office/officeart/2005/8/colors/colorful2" csCatId="colorful" phldr="1"/>
      <dgm:spPr/>
      <dgm:t>
        <a:bodyPr/>
        <a:lstStyle/>
        <a:p>
          <a:endParaRPr lang="en-GB"/>
        </a:p>
      </dgm:t>
    </dgm:pt>
    <dgm:pt modelId="{20FAC015-315B-46B2-8BBC-6F3DCC191225}">
      <dgm:prSet phldrT="[Text]" custT="1"/>
      <dgm:spPr/>
      <dgm:t>
        <a:bodyPr/>
        <a:lstStyle/>
        <a:p>
          <a:r>
            <a:rPr lang="en-GB" sz="2400" dirty="0" smtClean="0"/>
            <a:t>1. COL  &amp; West End show greater standard deviations  over all periods </a:t>
          </a:r>
          <a:endParaRPr lang="en-GB" sz="2400" dirty="0"/>
        </a:p>
      </dgm:t>
    </dgm:pt>
    <dgm:pt modelId="{556FF9DF-167D-413D-B659-67B326D348EE}" type="parTrans" cxnId="{A5FFA937-77D2-427A-B8EC-89F0EDA17548}">
      <dgm:prSet/>
      <dgm:spPr/>
      <dgm:t>
        <a:bodyPr/>
        <a:lstStyle/>
        <a:p>
          <a:endParaRPr lang="en-GB"/>
        </a:p>
      </dgm:t>
    </dgm:pt>
    <dgm:pt modelId="{6C651086-422C-4B5B-A523-C2EFCA2F7222}" type="sibTrans" cxnId="{A5FFA937-77D2-427A-B8EC-89F0EDA17548}">
      <dgm:prSet/>
      <dgm:spPr/>
      <dgm:t>
        <a:bodyPr/>
        <a:lstStyle/>
        <a:p>
          <a:endParaRPr lang="en-GB"/>
        </a:p>
      </dgm:t>
    </dgm:pt>
    <dgm:pt modelId="{64595F41-30DC-4183-8E6E-0434AB7172EF}">
      <dgm:prSet phldrT="[Text]" custT="1"/>
      <dgm:spPr/>
      <dgm:t>
        <a:bodyPr/>
        <a:lstStyle/>
        <a:p>
          <a:r>
            <a:rPr lang="en-GB" sz="2400" dirty="0" smtClean="0"/>
            <a:t>3. An increased volatility for London  combined with an increased share of total UK  commercial real estate transactions over the same time period. </a:t>
          </a:r>
          <a:endParaRPr lang="en-GB" sz="2400" dirty="0"/>
        </a:p>
      </dgm:t>
    </dgm:pt>
    <dgm:pt modelId="{58A022A0-F13F-467C-AE07-A19F2D07D135}" type="parTrans" cxnId="{78B5B683-F621-4512-9F74-291E5507AE96}">
      <dgm:prSet/>
      <dgm:spPr/>
      <dgm:t>
        <a:bodyPr/>
        <a:lstStyle/>
        <a:p>
          <a:endParaRPr lang="en-GB"/>
        </a:p>
      </dgm:t>
    </dgm:pt>
    <dgm:pt modelId="{3FE187B3-41DC-42A4-A525-83D12DE1B683}" type="sibTrans" cxnId="{78B5B683-F621-4512-9F74-291E5507AE96}">
      <dgm:prSet/>
      <dgm:spPr/>
      <dgm:t>
        <a:bodyPr/>
        <a:lstStyle/>
        <a:p>
          <a:endParaRPr lang="en-GB"/>
        </a:p>
      </dgm:t>
    </dgm:pt>
    <dgm:pt modelId="{6BBE27CE-F9B1-463C-9530-F924CF3B0110}">
      <dgm:prSet phldrT="[Text]" custT="1"/>
      <dgm:spPr/>
      <dgm:t>
        <a:bodyPr/>
        <a:lstStyle/>
        <a:p>
          <a:r>
            <a:rPr lang="en-GB" sz="2400" dirty="0" smtClean="0"/>
            <a:t>4. </a:t>
          </a:r>
          <a:r>
            <a:rPr lang="en-GB" sz="2400" smtClean="0"/>
            <a:t>An </a:t>
          </a:r>
          <a:r>
            <a:rPr lang="en-GB" sz="2400" dirty="0" smtClean="0"/>
            <a:t>increased comparative demand for London despite the GFC </a:t>
          </a:r>
          <a:r>
            <a:rPr lang="en-GB" sz="2400" smtClean="0"/>
            <a:t>downturn and </a:t>
          </a:r>
          <a:r>
            <a:rPr lang="en-GB" sz="2400" dirty="0" smtClean="0"/>
            <a:t>economic exposure to the finance industry.</a:t>
          </a:r>
          <a:endParaRPr lang="en-GB" sz="2400" dirty="0"/>
        </a:p>
      </dgm:t>
    </dgm:pt>
    <dgm:pt modelId="{BD949725-3BB5-47FA-A4BD-D78E0BC2FF57}" type="parTrans" cxnId="{78887D04-C82E-457C-AE9F-3AE82D047B03}">
      <dgm:prSet/>
      <dgm:spPr/>
      <dgm:t>
        <a:bodyPr/>
        <a:lstStyle/>
        <a:p>
          <a:endParaRPr lang="en-GB"/>
        </a:p>
      </dgm:t>
    </dgm:pt>
    <dgm:pt modelId="{95FFEDAB-EAA0-4091-8FED-77104923B8F8}" type="sibTrans" cxnId="{78887D04-C82E-457C-AE9F-3AE82D047B03}">
      <dgm:prSet/>
      <dgm:spPr/>
      <dgm:t>
        <a:bodyPr/>
        <a:lstStyle/>
        <a:p>
          <a:endParaRPr lang="en-GB"/>
        </a:p>
      </dgm:t>
    </dgm:pt>
    <dgm:pt modelId="{B60E1031-7E53-4D79-8F03-C14B79345506}">
      <dgm:prSet custT="1"/>
      <dgm:spPr/>
      <dgm:t>
        <a:bodyPr/>
        <a:lstStyle/>
        <a:p>
          <a:r>
            <a:rPr lang="en-GB" sz="2400" dirty="0" smtClean="0"/>
            <a:t>2. COL &amp; West End standard deviations increased over 2007-12 period </a:t>
          </a:r>
          <a:endParaRPr lang="en-GB" sz="2400" dirty="0"/>
        </a:p>
      </dgm:t>
    </dgm:pt>
    <dgm:pt modelId="{E0F6EDB6-A8D4-46FF-80CA-E7A3B50F5714}" type="parTrans" cxnId="{9AEFE37D-6CD7-4C08-9275-10AFFA9CC1B9}">
      <dgm:prSet/>
      <dgm:spPr/>
      <dgm:t>
        <a:bodyPr/>
        <a:lstStyle/>
        <a:p>
          <a:endParaRPr lang="en-GB"/>
        </a:p>
      </dgm:t>
    </dgm:pt>
    <dgm:pt modelId="{E165540B-EE58-466A-9D19-1409F47CD640}" type="sibTrans" cxnId="{9AEFE37D-6CD7-4C08-9275-10AFFA9CC1B9}">
      <dgm:prSet/>
      <dgm:spPr/>
      <dgm:t>
        <a:bodyPr/>
        <a:lstStyle/>
        <a:p>
          <a:endParaRPr lang="en-GB"/>
        </a:p>
      </dgm:t>
    </dgm:pt>
    <dgm:pt modelId="{893BD7D8-C93A-49E7-BDE1-824D62DC7C35}" type="pres">
      <dgm:prSet presAssocID="{7108A872-CB15-4EC2-AE0A-B9B26C2EDF9F}" presName="diagram" presStyleCnt="0">
        <dgm:presLayoutVars>
          <dgm:dir/>
          <dgm:resizeHandles val="exact"/>
        </dgm:presLayoutVars>
      </dgm:prSet>
      <dgm:spPr/>
      <dgm:t>
        <a:bodyPr/>
        <a:lstStyle/>
        <a:p>
          <a:endParaRPr lang="en-GB"/>
        </a:p>
      </dgm:t>
    </dgm:pt>
    <dgm:pt modelId="{0B5910AB-282B-44D5-A707-6AD50DACE723}" type="pres">
      <dgm:prSet presAssocID="{20FAC015-315B-46B2-8BBC-6F3DCC191225}" presName="node" presStyleLbl="node1" presStyleIdx="0" presStyleCnt="4" custLinFactNeighborX="-410" custLinFactNeighborY="-239">
        <dgm:presLayoutVars>
          <dgm:bulletEnabled val="1"/>
        </dgm:presLayoutVars>
      </dgm:prSet>
      <dgm:spPr/>
      <dgm:t>
        <a:bodyPr/>
        <a:lstStyle/>
        <a:p>
          <a:endParaRPr lang="en-GB"/>
        </a:p>
      </dgm:t>
    </dgm:pt>
    <dgm:pt modelId="{21906B3E-1F11-4723-9186-A52CA3BA1F0D}" type="pres">
      <dgm:prSet presAssocID="{6C651086-422C-4B5B-A523-C2EFCA2F7222}" presName="sibTrans" presStyleCnt="0"/>
      <dgm:spPr/>
    </dgm:pt>
    <dgm:pt modelId="{AAB10F0E-17BF-4375-99A4-C490F089A8A3}" type="pres">
      <dgm:prSet presAssocID="{B60E1031-7E53-4D79-8F03-C14B79345506}" presName="node" presStyleLbl="node1" presStyleIdx="1" presStyleCnt="4">
        <dgm:presLayoutVars>
          <dgm:bulletEnabled val="1"/>
        </dgm:presLayoutVars>
      </dgm:prSet>
      <dgm:spPr/>
      <dgm:t>
        <a:bodyPr/>
        <a:lstStyle/>
        <a:p>
          <a:endParaRPr lang="en-GB"/>
        </a:p>
      </dgm:t>
    </dgm:pt>
    <dgm:pt modelId="{4212DFCF-EADD-44B2-823E-7B2D39728E2B}" type="pres">
      <dgm:prSet presAssocID="{E165540B-EE58-466A-9D19-1409F47CD640}" presName="sibTrans" presStyleCnt="0"/>
      <dgm:spPr/>
    </dgm:pt>
    <dgm:pt modelId="{6D2A352A-512C-4CDD-92DE-32DC437A65A1}" type="pres">
      <dgm:prSet presAssocID="{64595F41-30DC-4183-8E6E-0434AB7172EF}" presName="node" presStyleLbl="node1" presStyleIdx="2" presStyleCnt="4">
        <dgm:presLayoutVars>
          <dgm:bulletEnabled val="1"/>
        </dgm:presLayoutVars>
      </dgm:prSet>
      <dgm:spPr/>
      <dgm:t>
        <a:bodyPr/>
        <a:lstStyle/>
        <a:p>
          <a:endParaRPr lang="en-GB"/>
        </a:p>
      </dgm:t>
    </dgm:pt>
    <dgm:pt modelId="{810DC1D8-5B53-4EAF-B9E7-C3368E6E4A72}" type="pres">
      <dgm:prSet presAssocID="{3FE187B3-41DC-42A4-A525-83D12DE1B683}" presName="sibTrans" presStyleCnt="0"/>
      <dgm:spPr/>
    </dgm:pt>
    <dgm:pt modelId="{1BC0B3FA-AAFA-4429-8647-53F6477CDFD1}" type="pres">
      <dgm:prSet presAssocID="{6BBE27CE-F9B1-463C-9530-F924CF3B0110}" presName="node" presStyleLbl="node1" presStyleIdx="3" presStyleCnt="4">
        <dgm:presLayoutVars>
          <dgm:bulletEnabled val="1"/>
        </dgm:presLayoutVars>
      </dgm:prSet>
      <dgm:spPr/>
      <dgm:t>
        <a:bodyPr/>
        <a:lstStyle/>
        <a:p>
          <a:endParaRPr lang="en-GB"/>
        </a:p>
      </dgm:t>
    </dgm:pt>
  </dgm:ptLst>
  <dgm:cxnLst>
    <dgm:cxn modelId="{78B5B683-F621-4512-9F74-291E5507AE96}" srcId="{7108A872-CB15-4EC2-AE0A-B9B26C2EDF9F}" destId="{64595F41-30DC-4183-8E6E-0434AB7172EF}" srcOrd="2" destOrd="0" parTransId="{58A022A0-F13F-467C-AE07-A19F2D07D135}" sibTransId="{3FE187B3-41DC-42A4-A525-83D12DE1B683}"/>
    <dgm:cxn modelId="{75290126-8E34-447E-810A-8D72BB389403}" type="presOf" srcId="{B60E1031-7E53-4D79-8F03-C14B79345506}" destId="{AAB10F0E-17BF-4375-99A4-C490F089A8A3}" srcOrd="0" destOrd="0" presId="urn:microsoft.com/office/officeart/2005/8/layout/default#1"/>
    <dgm:cxn modelId="{3A6633AF-5CC5-4634-8016-58B6D31E233E}" type="presOf" srcId="{20FAC015-315B-46B2-8BBC-6F3DCC191225}" destId="{0B5910AB-282B-44D5-A707-6AD50DACE723}" srcOrd="0" destOrd="0" presId="urn:microsoft.com/office/officeart/2005/8/layout/default#1"/>
    <dgm:cxn modelId="{9AEFE37D-6CD7-4C08-9275-10AFFA9CC1B9}" srcId="{7108A872-CB15-4EC2-AE0A-B9B26C2EDF9F}" destId="{B60E1031-7E53-4D79-8F03-C14B79345506}" srcOrd="1" destOrd="0" parTransId="{E0F6EDB6-A8D4-46FF-80CA-E7A3B50F5714}" sibTransId="{E165540B-EE58-466A-9D19-1409F47CD640}"/>
    <dgm:cxn modelId="{78887D04-C82E-457C-AE9F-3AE82D047B03}" srcId="{7108A872-CB15-4EC2-AE0A-B9B26C2EDF9F}" destId="{6BBE27CE-F9B1-463C-9530-F924CF3B0110}" srcOrd="3" destOrd="0" parTransId="{BD949725-3BB5-47FA-A4BD-D78E0BC2FF57}" sibTransId="{95FFEDAB-EAA0-4091-8FED-77104923B8F8}"/>
    <dgm:cxn modelId="{1248CB6F-7037-419A-A4A2-3C8AE0774FCC}" type="presOf" srcId="{64595F41-30DC-4183-8E6E-0434AB7172EF}" destId="{6D2A352A-512C-4CDD-92DE-32DC437A65A1}" srcOrd="0" destOrd="0" presId="urn:microsoft.com/office/officeart/2005/8/layout/default#1"/>
    <dgm:cxn modelId="{ABD8AE56-1D18-4569-A773-E9F41E49AC3C}" type="presOf" srcId="{7108A872-CB15-4EC2-AE0A-B9B26C2EDF9F}" destId="{893BD7D8-C93A-49E7-BDE1-824D62DC7C35}" srcOrd="0" destOrd="0" presId="urn:microsoft.com/office/officeart/2005/8/layout/default#1"/>
    <dgm:cxn modelId="{EBBB394A-70BE-4C93-8B2B-D4CB7B968891}" type="presOf" srcId="{6BBE27CE-F9B1-463C-9530-F924CF3B0110}" destId="{1BC0B3FA-AAFA-4429-8647-53F6477CDFD1}" srcOrd="0" destOrd="0" presId="urn:microsoft.com/office/officeart/2005/8/layout/default#1"/>
    <dgm:cxn modelId="{A5FFA937-77D2-427A-B8EC-89F0EDA17548}" srcId="{7108A872-CB15-4EC2-AE0A-B9B26C2EDF9F}" destId="{20FAC015-315B-46B2-8BBC-6F3DCC191225}" srcOrd="0" destOrd="0" parTransId="{556FF9DF-167D-413D-B659-67B326D348EE}" sibTransId="{6C651086-422C-4B5B-A523-C2EFCA2F7222}"/>
    <dgm:cxn modelId="{E07700A7-0093-4594-93E6-5B66F378F76D}" type="presParOf" srcId="{893BD7D8-C93A-49E7-BDE1-824D62DC7C35}" destId="{0B5910AB-282B-44D5-A707-6AD50DACE723}" srcOrd="0" destOrd="0" presId="urn:microsoft.com/office/officeart/2005/8/layout/default#1"/>
    <dgm:cxn modelId="{A96A4A40-56C6-4430-8D04-579FF74B51C5}" type="presParOf" srcId="{893BD7D8-C93A-49E7-BDE1-824D62DC7C35}" destId="{21906B3E-1F11-4723-9186-A52CA3BA1F0D}" srcOrd="1" destOrd="0" presId="urn:microsoft.com/office/officeart/2005/8/layout/default#1"/>
    <dgm:cxn modelId="{E10FAAE6-4A1B-42A3-A97F-7DD3A98C0199}" type="presParOf" srcId="{893BD7D8-C93A-49E7-BDE1-824D62DC7C35}" destId="{AAB10F0E-17BF-4375-99A4-C490F089A8A3}" srcOrd="2" destOrd="0" presId="urn:microsoft.com/office/officeart/2005/8/layout/default#1"/>
    <dgm:cxn modelId="{BD611657-8A1E-4F87-A562-B3267DDE40B4}" type="presParOf" srcId="{893BD7D8-C93A-49E7-BDE1-824D62DC7C35}" destId="{4212DFCF-EADD-44B2-823E-7B2D39728E2B}" srcOrd="3" destOrd="0" presId="urn:microsoft.com/office/officeart/2005/8/layout/default#1"/>
    <dgm:cxn modelId="{F90087B3-AC2A-4876-8781-17E0BC6D0DDA}" type="presParOf" srcId="{893BD7D8-C93A-49E7-BDE1-824D62DC7C35}" destId="{6D2A352A-512C-4CDD-92DE-32DC437A65A1}" srcOrd="4" destOrd="0" presId="urn:microsoft.com/office/officeart/2005/8/layout/default#1"/>
    <dgm:cxn modelId="{82B8F9DE-26AC-4C01-98A0-103E3E3037CF}" type="presParOf" srcId="{893BD7D8-C93A-49E7-BDE1-824D62DC7C35}" destId="{810DC1D8-5B53-4EAF-B9E7-C3368E6E4A72}" srcOrd="5" destOrd="0" presId="urn:microsoft.com/office/officeart/2005/8/layout/default#1"/>
    <dgm:cxn modelId="{AABAB096-906E-4D9D-8F80-3CF14285B762}" type="presParOf" srcId="{893BD7D8-C93A-49E7-BDE1-824D62DC7C35}" destId="{1BC0B3FA-AAFA-4429-8647-53F6477CDFD1}" srcOrd="6" destOrd="0" presId="urn:microsoft.com/office/officeart/2005/8/layout/default#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975AC82-9838-407E-A251-9D730618AB9C}" type="datetimeFigureOut">
              <a:rPr lang="en-GB"/>
              <a:pPr>
                <a:defRPr/>
              </a:pPr>
              <a:t>26/06/2014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8CEE3AD-54BB-409B-BF64-0B2FF3FC76E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10799C-DF08-4F17-8DE0-8EE6E3F72EFF}" type="slidenum">
              <a:rPr lang="en-GB"/>
              <a:pPr fontAlgn="base">
                <a:spcBef>
                  <a:spcPct val="0"/>
                </a:spcBef>
                <a:spcAft>
                  <a:spcPct val="0"/>
                </a:spcAft>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30F1C2-E914-4008-90DA-857E8CD8EB9B}" type="slidenum">
              <a:rPr lang="en-GB"/>
              <a:pPr fontAlgn="base">
                <a:spcBef>
                  <a:spcPct val="0"/>
                </a:spcBef>
                <a:spcAft>
                  <a:spcPct val="0"/>
                </a:spcAft>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D474338-E0DE-4DF1-9BDE-7258C8A42276}" type="datetimeFigureOut">
              <a:rPr lang="en-GB"/>
              <a:pPr>
                <a:defRPr/>
              </a:pPr>
              <a:t>26/06/2014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127428-66D1-48D5-AB95-87177CC8B1B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0F7D535-B675-4339-A0F5-CBDB8C3C1D95}" type="datetimeFigureOut">
              <a:rPr lang="en-GB"/>
              <a:pPr>
                <a:defRPr/>
              </a:pPr>
              <a:t>26/06/2014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4F84985-FE31-4FAE-A384-0CA9EBEE462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AC29BC9-93BB-4F24-8D27-0D10C081CC5D}" type="datetimeFigureOut">
              <a:rPr lang="en-GB"/>
              <a:pPr>
                <a:defRPr/>
              </a:pPr>
              <a:t>26/06/2014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DA9E53E-0598-4C7C-953B-4E8B7C8784B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B41004F-26FF-444D-9E78-573768C57BFE}" type="datetimeFigureOut">
              <a:rPr lang="en-GB"/>
              <a:pPr>
                <a:defRPr/>
              </a:pPr>
              <a:t>26/06/2014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4B26726-A5A2-437E-975D-60711DDD786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2930B3-54F9-4A88-9D90-96E489E2F2BA}" type="datetimeFigureOut">
              <a:rPr lang="en-GB"/>
              <a:pPr>
                <a:defRPr/>
              </a:pPr>
              <a:t>26/06/2014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AE1E55B-9BD0-4A77-8535-EEEBDCCD3CB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36BE862-E5BB-470D-A626-DCEDB96008C3}" type="datetimeFigureOut">
              <a:rPr lang="en-GB"/>
              <a:pPr>
                <a:defRPr/>
              </a:pPr>
              <a:t>26/06/2014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2BC6DD0-4BC6-44AF-8D2F-CE8B5611689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A448FE4-AFAE-4BD5-87CF-5E649D4E4269}" type="datetimeFigureOut">
              <a:rPr lang="en-GB"/>
              <a:pPr>
                <a:defRPr/>
              </a:pPr>
              <a:t>26/06/2014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AE60F58-ABAC-4649-9DD7-DD0FF3BBA8F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7D1C86D-6C1C-4A02-AF7A-2695CDE94FB7}" type="datetimeFigureOut">
              <a:rPr lang="en-GB"/>
              <a:pPr>
                <a:defRPr/>
              </a:pPr>
              <a:t>26/06/2014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5EF2585-8811-412C-92A5-3C7898F65CF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4C1057-F0C2-49FF-B92B-F45FA4EC3FB2}" type="datetimeFigureOut">
              <a:rPr lang="en-GB"/>
              <a:pPr>
                <a:defRPr/>
              </a:pPr>
              <a:t>26/06/2014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092294D-86CF-4DA7-AA1C-274B034DCA7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B5677D-EA67-4FB6-9AA1-2EF3C4AE85C3}" type="datetimeFigureOut">
              <a:rPr lang="en-GB"/>
              <a:pPr>
                <a:defRPr/>
              </a:pPr>
              <a:t>26/06/2014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36ED95-5807-45A7-AD76-35E86F458A8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8EF61F-473F-464D-A910-C2201BADD36A}" type="datetimeFigureOut">
              <a:rPr lang="en-GB"/>
              <a:pPr>
                <a:defRPr/>
              </a:pPr>
              <a:t>26/06/2014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C6B09A3-C60D-4D70-BB0C-1EAD0EF5318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92837A3-8C81-40F2-848F-29ECBC4103F9}" type="datetimeFigureOut">
              <a:rPr lang="en-GB"/>
              <a:pPr>
                <a:defRPr/>
              </a:pPr>
              <a:t>26/06/2014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760E876-4667-4050-96C6-31C81CDA859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620713"/>
            <a:ext cx="8351837" cy="1223962"/>
          </a:xfrm>
          <a:solidFill>
            <a:schemeClr val="accent6">
              <a:lumMod val="60000"/>
              <a:lumOff val="40000"/>
            </a:schemeClr>
          </a:solidFill>
        </p:spPr>
        <p:txBody>
          <a:bodyPr rtlCol="0">
            <a:normAutofit/>
          </a:bodyPr>
          <a:lstStyle/>
          <a:p>
            <a:pPr fontAlgn="auto">
              <a:spcAft>
                <a:spcPts val="0"/>
              </a:spcAft>
              <a:defRPr/>
            </a:pPr>
            <a:r>
              <a:rPr lang="en-GB" sz="3200" dirty="0" smtClean="0"/>
              <a:t>Is London a consistently safe haven for UK Real Estate during times of instability</a:t>
            </a:r>
            <a:endParaRPr lang="en-GB" sz="3200" dirty="0"/>
          </a:p>
        </p:txBody>
      </p:sp>
      <p:sp>
        <p:nvSpPr>
          <p:cNvPr id="3" name="Subtitle 2"/>
          <p:cNvSpPr>
            <a:spLocks noGrp="1"/>
          </p:cNvSpPr>
          <p:nvPr>
            <p:ph type="subTitle" idx="1"/>
          </p:nvPr>
        </p:nvSpPr>
        <p:spPr>
          <a:xfrm>
            <a:off x="1547813" y="2276475"/>
            <a:ext cx="5688012" cy="2808288"/>
          </a:xfrm>
        </p:spPr>
        <p:txBody>
          <a:bodyPr rtlCol="0">
            <a:normAutofit/>
          </a:bodyPr>
          <a:lstStyle/>
          <a:p>
            <a:pPr fontAlgn="auto">
              <a:spcAft>
                <a:spcPts val="0"/>
              </a:spcAft>
              <a:buFont typeface="Arial" panose="020B0604020202020204" pitchFamily="34" charset="0"/>
              <a:buNone/>
              <a:defRPr/>
            </a:pPr>
            <a:endParaRPr lang="en-GB" dirty="0"/>
          </a:p>
        </p:txBody>
      </p:sp>
      <p:sp>
        <p:nvSpPr>
          <p:cNvPr id="4" name="TextBox 3"/>
          <p:cNvSpPr txBox="1"/>
          <p:nvPr/>
        </p:nvSpPr>
        <p:spPr>
          <a:xfrm>
            <a:off x="2700338" y="5589588"/>
            <a:ext cx="3887787" cy="1200150"/>
          </a:xfrm>
          <a:prstGeom prst="rect">
            <a:avLst/>
          </a:prstGeom>
          <a:solidFill>
            <a:schemeClr val="accent6">
              <a:lumMod val="40000"/>
              <a:lumOff val="60000"/>
            </a:schemeClr>
          </a:solidFill>
        </p:spPr>
        <p:txBody>
          <a:bodyPr>
            <a:spAutoFit/>
          </a:bodyPr>
          <a:lstStyle/>
          <a:p>
            <a:pPr algn="ctr" fontAlgn="auto">
              <a:spcBef>
                <a:spcPts val="0"/>
              </a:spcBef>
              <a:spcAft>
                <a:spcPts val="0"/>
              </a:spcAft>
              <a:defRPr/>
            </a:pPr>
            <a:r>
              <a:rPr lang="en-GB" dirty="0">
                <a:latin typeface="+mn-lt"/>
              </a:rPr>
              <a:t>Lynne Michael </a:t>
            </a:r>
          </a:p>
          <a:p>
            <a:pPr algn="ctr" fontAlgn="auto">
              <a:spcBef>
                <a:spcPts val="0"/>
              </a:spcBef>
              <a:spcAft>
                <a:spcPts val="0"/>
              </a:spcAft>
              <a:defRPr/>
            </a:pPr>
            <a:r>
              <a:rPr lang="en-GB" dirty="0">
                <a:latin typeface="+mn-lt"/>
              </a:rPr>
              <a:t>London South Bank University</a:t>
            </a:r>
          </a:p>
          <a:p>
            <a:pPr algn="ctr" fontAlgn="auto">
              <a:spcBef>
                <a:spcPts val="0"/>
              </a:spcBef>
              <a:spcAft>
                <a:spcPts val="0"/>
              </a:spcAft>
              <a:defRPr/>
            </a:pPr>
            <a:r>
              <a:rPr lang="en-GB" dirty="0">
                <a:latin typeface="+mn-lt"/>
              </a:rPr>
              <a:t>ERES Conference, Bucharest,</a:t>
            </a:r>
          </a:p>
          <a:p>
            <a:pPr algn="ctr" fontAlgn="auto">
              <a:spcBef>
                <a:spcPts val="0"/>
              </a:spcBef>
              <a:spcAft>
                <a:spcPts val="0"/>
              </a:spcAft>
              <a:defRPr/>
            </a:pPr>
            <a:r>
              <a:rPr lang="en-GB" dirty="0">
                <a:latin typeface="+mn-lt"/>
              </a:rPr>
              <a:t> July - 2014</a:t>
            </a:r>
            <a:endParaRPr lang="en-GB" dirty="0">
              <a:latin typeface="+mn-lt"/>
            </a:endParaRPr>
          </a:p>
        </p:txBody>
      </p:sp>
      <p:pic>
        <p:nvPicPr>
          <p:cNvPr id="14340" name="Picture 3"/>
          <p:cNvPicPr>
            <a:picLocks noChangeAspect="1" noChangeArrowheads="1"/>
          </p:cNvPicPr>
          <p:nvPr/>
        </p:nvPicPr>
        <p:blipFill>
          <a:blip r:embed="rId3"/>
          <a:srcRect/>
          <a:stretch>
            <a:fillRect/>
          </a:stretch>
        </p:blipFill>
        <p:spPr bwMode="auto">
          <a:xfrm>
            <a:off x="1547813" y="2255838"/>
            <a:ext cx="5688012"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875"/>
          </a:xfrm>
          <a:solidFill>
            <a:schemeClr val="accent2">
              <a:lumMod val="40000"/>
              <a:lumOff val="60000"/>
            </a:schemeClr>
          </a:solidFill>
        </p:spPr>
        <p:txBody>
          <a:bodyPr rtlCol="0">
            <a:normAutofit/>
          </a:bodyPr>
          <a:lstStyle/>
          <a:p>
            <a:pPr fontAlgn="auto">
              <a:spcAft>
                <a:spcPts val="0"/>
              </a:spcAft>
              <a:defRPr/>
            </a:pPr>
            <a:r>
              <a:rPr lang="en-GB" sz="3600" dirty="0" smtClean="0"/>
              <a:t>Research results</a:t>
            </a:r>
            <a:endParaRPr lang="en-GB" sz="3600" dirty="0"/>
          </a:p>
        </p:txBody>
      </p:sp>
      <p:pic>
        <p:nvPicPr>
          <p:cNvPr id="26626" name="Picture 2"/>
          <p:cNvPicPr>
            <a:picLocks noGrp="1" noChangeAspect="1" noChangeArrowheads="1"/>
          </p:cNvPicPr>
          <p:nvPr>
            <p:ph idx="1"/>
          </p:nvPr>
        </p:nvPicPr>
        <p:blipFill>
          <a:blip r:embed="rId2"/>
          <a:srcRect/>
          <a:stretch>
            <a:fillRect/>
          </a:stretch>
        </p:blipFill>
        <p:spPr>
          <a:xfrm>
            <a:off x="179388" y="1341438"/>
            <a:ext cx="8915400" cy="482441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rtlCol="0">
            <a:normAutofit/>
          </a:bodyPr>
          <a:lstStyle/>
          <a:p>
            <a:pPr fontAlgn="auto">
              <a:spcAft>
                <a:spcPts val="0"/>
              </a:spcAft>
              <a:defRPr/>
            </a:pPr>
            <a:r>
              <a:rPr lang="en-GB" sz="3200" dirty="0" smtClean="0"/>
              <a:t>Empirical Analysis of capital flows into commercial property transactions</a:t>
            </a:r>
            <a:endParaRPr lang="en-GB" sz="3200" dirty="0"/>
          </a:p>
        </p:txBody>
      </p:sp>
      <p:sp>
        <p:nvSpPr>
          <p:cNvPr id="3" name="Content Placeholder 2"/>
          <p:cNvSpPr>
            <a:spLocks noGrp="1"/>
          </p:cNvSpPr>
          <p:nvPr>
            <p:ph idx="1"/>
          </p:nvPr>
        </p:nvSpPr>
        <p:spPr>
          <a:xfrm>
            <a:off x="468313" y="1412875"/>
            <a:ext cx="8280400" cy="5284788"/>
          </a:xfrm>
          <a:solidFill>
            <a:schemeClr val="accent3">
              <a:lumMod val="40000"/>
              <a:lumOff val="60000"/>
            </a:schemeClr>
          </a:solidFill>
        </p:spPr>
        <p:txBody>
          <a:bodyPr>
            <a:normAutofit/>
          </a:bodyPr>
          <a:lstStyle/>
          <a:p>
            <a:pPr marL="0" indent="0">
              <a:buFont typeface="Arial" charset="0"/>
              <a:buNone/>
            </a:pPr>
            <a:r>
              <a:rPr lang="en-GB" sz="2800" smtClean="0"/>
              <a:t>Ranked order in proportion of total UK commercial real estate transaction flows revealed:</a:t>
            </a:r>
          </a:p>
          <a:p>
            <a:pPr marL="0" indent="0">
              <a:buFont typeface="Wingdings" pitchFamily="2" charset="2"/>
              <a:buChar char="§"/>
            </a:pPr>
            <a:r>
              <a:rPr lang="en-GB" sz="2800" smtClean="0"/>
              <a:t>City of London &amp; West End consistently leads </a:t>
            </a:r>
          </a:p>
          <a:p>
            <a:pPr marL="0" indent="0">
              <a:buFont typeface="Wingdings" pitchFamily="2" charset="2"/>
              <a:buChar char="§"/>
            </a:pPr>
            <a:r>
              <a:rPr lang="en-GB" sz="2800" smtClean="0"/>
              <a:t>City of London shows a range of advantage over the third largest recipient of commercial real estate funds</a:t>
            </a:r>
          </a:p>
          <a:p>
            <a:pPr marL="0" indent="0">
              <a:buFont typeface="Wingdings" pitchFamily="2" charset="2"/>
              <a:buChar char="§"/>
            </a:pPr>
            <a:r>
              <a:rPr lang="en-GB" sz="2800" smtClean="0"/>
              <a:t> 2001 City of London capital flows were 13.5 times larger than into Birmingham. </a:t>
            </a:r>
          </a:p>
          <a:p>
            <a:pPr marL="0" indent="0">
              <a:buFont typeface="Wingdings" pitchFamily="2" charset="2"/>
              <a:buChar char="§"/>
            </a:pPr>
            <a:r>
              <a:rPr lang="en-GB" sz="2800" smtClean="0"/>
              <a:t>and 5.9 times greater than Birmingham in 2002</a:t>
            </a:r>
          </a:p>
          <a:p>
            <a:pPr marL="0" indent="0">
              <a:buFont typeface="Calibri" pitchFamily="34" charset="0"/>
              <a:buAutoNum type="alphaLcPeriod"/>
            </a:pPr>
            <a:endParaRPr lang="en-GB" sz="2800" smtClean="0"/>
          </a:p>
          <a:p>
            <a:pPr marL="0" indent="0">
              <a:buFont typeface="Calibri" pitchFamily="34" charset="0"/>
              <a:buAutoNum type="alphaLcPeriod"/>
            </a:pPr>
            <a:endParaRPr lang="en-GB" smtClean="0"/>
          </a:p>
          <a:p>
            <a:pPr marL="0" indent="0"/>
            <a:endParaRPr lang="en-GB" smtClean="0"/>
          </a:p>
          <a:p>
            <a:pPr marL="0" indent="0"/>
            <a:endParaRPr lang="en-GB"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737"/>
          </a:xfrm>
        </p:spPr>
        <p:txBody>
          <a:bodyPr rtlCol="0">
            <a:normAutofit fontScale="90000"/>
          </a:bodyPr>
          <a:lstStyle/>
          <a:p>
            <a:pPr fontAlgn="auto">
              <a:spcAft>
                <a:spcPts val="0"/>
              </a:spcAft>
              <a:defRPr/>
            </a:pPr>
            <a:endParaRPr lang="en-GB" dirty="0"/>
          </a:p>
        </p:txBody>
      </p:sp>
      <p:sp>
        <p:nvSpPr>
          <p:cNvPr id="3" name="Content Placeholder 2"/>
          <p:cNvSpPr>
            <a:spLocks noGrp="1"/>
          </p:cNvSpPr>
          <p:nvPr>
            <p:ph idx="1"/>
          </p:nvPr>
        </p:nvSpPr>
        <p:spPr>
          <a:xfrm>
            <a:off x="457200" y="549275"/>
            <a:ext cx="8229600" cy="5759450"/>
          </a:xfrm>
          <a:solidFill>
            <a:schemeClr val="accent3">
              <a:lumMod val="40000"/>
              <a:lumOff val="60000"/>
            </a:schemeClr>
          </a:solidFill>
        </p:spPr>
        <p:txBody>
          <a:bodyPr rtlCol="0">
            <a:normAutofit/>
          </a:bodyPr>
          <a:lstStyle/>
          <a:p>
            <a:pPr fontAlgn="auto">
              <a:spcAft>
                <a:spcPts val="0"/>
              </a:spcAft>
              <a:buFont typeface="Wingdings" panose="05000000000000000000" pitchFamily="2" charset="2"/>
              <a:buChar char="§"/>
              <a:defRPr/>
            </a:pPr>
            <a:endParaRPr lang="en-GB" sz="2800" dirty="0" smtClean="0"/>
          </a:p>
          <a:p>
            <a:pPr fontAlgn="auto">
              <a:spcAft>
                <a:spcPts val="0"/>
              </a:spcAft>
              <a:buFont typeface="Wingdings" panose="05000000000000000000" pitchFamily="2" charset="2"/>
              <a:buChar char="§"/>
              <a:defRPr/>
            </a:pPr>
            <a:endParaRPr lang="en-GB" sz="2800" dirty="0"/>
          </a:p>
          <a:p>
            <a:pPr fontAlgn="auto">
              <a:spcAft>
                <a:spcPts val="0"/>
              </a:spcAft>
              <a:buFont typeface="Wingdings" panose="05000000000000000000" pitchFamily="2" charset="2"/>
              <a:buChar char="§"/>
              <a:defRPr/>
            </a:pPr>
            <a:r>
              <a:rPr lang="en-GB" sz="2800" dirty="0" smtClean="0"/>
              <a:t>differences continued to fluctuate  - 2012 capital flows into  COL are 15 times greater than into Birmingham.</a:t>
            </a:r>
          </a:p>
          <a:p>
            <a:pPr marL="0" indent="0" fontAlgn="auto">
              <a:spcAft>
                <a:spcPts val="0"/>
              </a:spcAft>
              <a:buFont typeface="Arial" panose="020B0604020202020204" pitchFamily="34" charset="0"/>
              <a:buNone/>
              <a:defRPr/>
            </a:pPr>
            <a:endParaRPr lang="en-GB" sz="2800" dirty="0" smtClean="0"/>
          </a:p>
          <a:p>
            <a:pPr fontAlgn="auto">
              <a:spcAft>
                <a:spcPts val="0"/>
              </a:spcAft>
              <a:buFont typeface="Wingdings" panose="05000000000000000000" pitchFamily="2" charset="2"/>
              <a:buChar char="§"/>
              <a:defRPr/>
            </a:pPr>
            <a:r>
              <a:rPr lang="en-GB" sz="2800" dirty="0" smtClean="0"/>
              <a:t>Birmingham was consistently 3rd largest recipient of capital flows except 2010 and 2011 when Manchester surpassed Birmingham.</a:t>
            </a:r>
          </a:p>
          <a:p>
            <a:pPr fontAlgn="auto">
              <a:spcAft>
                <a:spcPts val="0"/>
              </a:spcAft>
              <a:buFont typeface="Wingdings" panose="05000000000000000000" pitchFamily="2" charset="2"/>
              <a:buChar char="§"/>
              <a:defRPr/>
            </a:pPr>
            <a:endParaRPr lang="en-GB" sz="2800" dirty="0" smtClean="0"/>
          </a:p>
          <a:p>
            <a:pPr fontAlgn="auto">
              <a:spcAft>
                <a:spcPts val="0"/>
              </a:spcAft>
              <a:buFont typeface="Wingdings" panose="05000000000000000000" pitchFamily="2" charset="2"/>
              <a:buChar char="§"/>
              <a:defRPr/>
            </a:pPr>
            <a:endParaRPr lang="en-GB" sz="2800" dirty="0" smtClean="0"/>
          </a:p>
          <a:p>
            <a:pPr fontAlgn="auto">
              <a:spcAft>
                <a:spcPts val="0"/>
              </a:spcAft>
              <a:buFont typeface="Wingdings" panose="05000000000000000000" pitchFamily="2" charset="2"/>
              <a:buChar char="§"/>
              <a:defRPr/>
            </a:pPr>
            <a:endParaRPr lang="en-GB"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900"/>
          </a:xfrm>
          <a:solidFill>
            <a:schemeClr val="accent6"/>
          </a:solidFill>
        </p:spPr>
        <p:txBody>
          <a:bodyPr rtlCol="0">
            <a:noAutofit/>
          </a:bodyPr>
          <a:lstStyle/>
          <a:p>
            <a:pPr fontAlgn="auto">
              <a:spcAft>
                <a:spcPts val="0"/>
              </a:spcAft>
              <a:defRPr/>
            </a:pPr>
            <a:r>
              <a:rPr lang="en-GB" sz="2800" b="1" dirty="0" smtClean="0"/>
              <a:t>Statistical analysis of volatility of capital flows into Commercial R.E.</a:t>
            </a:r>
            <a:endParaRPr lang="en-GB" sz="2800" b="1" dirty="0"/>
          </a:p>
        </p:txBody>
      </p:sp>
      <p:graphicFrame>
        <p:nvGraphicFramePr>
          <p:cNvPr id="4" name="Content Placeholder 3"/>
          <p:cNvGraphicFramePr>
            <a:graphicFrameLocks noGrp="1"/>
          </p:cNvGraphicFramePr>
          <p:nvPr>
            <p:ph idx="1"/>
          </p:nvPr>
        </p:nvGraphicFramePr>
        <p:xfrm>
          <a:off x="457200" y="1268413"/>
          <a:ext cx="8229600" cy="511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rtlCol="0">
            <a:normAutofit fontScale="90000"/>
          </a:bodyPr>
          <a:lstStyle/>
          <a:p>
            <a:pPr fontAlgn="auto">
              <a:spcAft>
                <a:spcPts val="0"/>
              </a:spcAft>
              <a:defRPr/>
            </a:pPr>
            <a:endParaRPr lang="en-GB" dirty="0"/>
          </a:p>
        </p:txBody>
      </p:sp>
      <p:pic>
        <p:nvPicPr>
          <p:cNvPr id="30722" name="Picture 2"/>
          <p:cNvPicPr>
            <a:picLocks noGrp="1" noChangeAspect="1" noChangeArrowheads="1"/>
          </p:cNvPicPr>
          <p:nvPr>
            <p:ph idx="1"/>
          </p:nvPr>
        </p:nvPicPr>
        <p:blipFill>
          <a:blip r:embed="rId2"/>
          <a:srcRect/>
          <a:stretch>
            <a:fillRect/>
          </a:stretch>
        </p:blipFill>
        <p:spPr>
          <a:xfrm>
            <a:off x="111125" y="73025"/>
            <a:ext cx="8853488" cy="65960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737"/>
          </a:xfrm>
        </p:spPr>
        <p:txBody>
          <a:bodyPr rtlCol="0">
            <a:normAutofit fontScale="90000"/>
          </a:bodyPr>
          <a:lstStyle/>
          <a:p>
            <a:pPr fontAlgn="auto">
              <a:spcAft>
                <a:spcPts val="0"/>
              </a:spcAft>
              <a:defRPr/>
            </a:pPr>
            <a:endParaRPr lang="en-GB" dirty="0"/>
          </a:p>
        </p:txBody>
      </p:sp>
      <p:pic>
        <p:nvPicPr>
          <p:cNvPr id="31746" name="Picture 2"/>
          <p:cNvPicPr>
            <a:picLocks noGrp="1" noChangeAspect="1" noChangeArrowheads="1"/>
          </p:cNvPicPr>
          <p:nvPr>
            <p:ph idx="1"/>
          </p:nvPr>
        </p:nvPicPr>
        <p:blipFill>
          <a:blip r:embed="rId2"/>
          <a:srcRect/>
          <a:stretch>
            <a:fillRect/>
          </a:stretch>
        </p:blipFill>
        <p:spPr>
          <a:xfrm>
            <a:off x="323850" y="692150"/>
            <a:ext cx="8424863" cy="54006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737"/>
          </a:xfrm>
        </p:spPr>
        <p:txBody>
          <a:bodyPr rtlCol="0">
            <a:normAutofit fontScale="90000"/>
          </a:bodyPr>
          <a:lstStyle/>
          <a:p>
            <a:pPr fontAlgn="auto">
              <a:spcAft>
                <a:spcPts val="0"/>
              </a:spcAft>
              <a:defRPr/>
            </a:pPr>
            <a:endParaRPr lang="en-GB" dirty="0"/>
          </a:p>
        </p:txBody>
      </p:sp>
      <p:pic>
        <p:nvPicPr>
          <p:cNvPr id="32770" name="Picture 2"/>
          <p:cNvPicPr>
            <a:picLocks noGrp="1" noChangeAspect="1" noChangeArrowheads="1"/>
          </p:cNvPicPr>
          <p:nvPr>
            <p:ph idx="1"/>
          </p:nvPr>
        </p:nvPicPr>
        <p:blipFill>
          <a:blip r:embed="rId2"/>
          <a:srcRect/>
          <a:stretch>
            <a:fillRect/>
          </a:stretch>
        </p:blipFill>
        <p:spPr>
          <a:xfrm>
            <a:off x="0" y="1557338"/>
            <a:ext cx="8943975" cy="40322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15888"/>
            <a:ext cx="8229600" cy="792162"/>
          </a:xfrm>
        </p:spPr>
        <p:txBody>
          <a:bodyPr/>
          <a:lstStyle/>
          <a:p>
            <a:r>
              <a:rPr lang="en-GB" sz="3600" b="1" smtClean="0"/>
              <a:t>To sum up……</a:t>
            </a:r>
          </a:p>
        </p:txBody>
      </p:sp>
      <p:graphicFrame>
        <p:nvGraphicFramePr>
          <p:cNvPr id="5" name="Content Placeholder 4"/>
          <p:cNvGraphicFramePr>
            <a:graphicFrameLocks noGrp="1"/>
          </p:cNvGraphicFramePr>
          <p:nvPr>
            <p:ph idx="1"/>
          </p:nvPr>
        </p:nvGraphicFramePr>
        <p:xfrm>
          <a:off x="467544" y="836713"/>
          <a:ext cx="822960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274638"/>
            <a:ext cx="8229600" cy="633412"/>
          </a:xfrm>
        </p:spPr>
        <p:txBody>
          <a:bodyPr/>
          <a:lstStyle/>
          <a:p>
            <a:r>
              <a:rPr lang="en-GB" sz="3600" b="1" smtClean="0">
                <a:solidFill>
                  <a:srgbClr val="002060"/>
                </a:solidFill>
              </a:rPr>
              <a:t>However:</a:t>
            </a:r>
          </a:p>
        </p:txBody>
      </p:sp>
      <p:sp>
        <p:nvSpPr>
          <p:cNvPr id="35842" name="Content Placeholder 2"/>
          <p:cNvSpPr>
            <a:spLocks noGrp="1"/>
          </p:cNvSpPr>
          <p:nvPr>
            <p:ph idx="1"/>
          </p:nvPr>
        </p:nvSpPr>
        <p:spPr>
          <a:xfrm>
            <a:off x="457200" y="765175"/>
            <a:ext cx="8229600" cy="5903913"/>
          </a:xfrm>
        </p:spPr>
        <p:txBody>
          <a:bodyPr/>
          <a:lstStyle/>
          <a:p>
            <a:pPr marL="0" indent="0">
              <a:buFont typeface="Arial" charset="0"/>
              <a:buNone/>
            </a:pPr>
            <a:endParaRPr lang="en-GB" sz="1600" smtClean="0"/>
          </a:p>
        </p:txBody>
      </p:sp>
      <p:sp>
        <p:nvSpPr>
          <p:cNvPr id="4" name="Rectangle 3"/>
          <p:cNvSpPr/>
          <p:nvPr/>
        </p:nvSpPr>
        <p:spPr>
          <a:xfrm>
            <a:off x="468313" y="836613"/>
            <a:ext cx="8207375" cy="2103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a:solidFill>
                  <a:prstClr val="white"/>
                </a:solidFill>
              </a:rPr>
              <a:t>Traditionally, risk in the property market has been assumed to be measured in terms of volatility. But - City of London and West End present the highest risk commercial real estate markets of those analysed</a:t>
            </a:r>
            <a:r>
              <a:rPr lang="en-GB" dirty="0">
                <a:solidFill>
                  <a:prstClr val="white"/>
                </a:solidFill>
              </a:rPr>
              <a:t>.</a:t>
            </a:r>
          </a:p>
        </p:txBody>
      </p:sp>
      <p:sp>
        <p:nvSpPr>
          <p:cNvPr id="5" name="Rectangle 4"/>
          <p:cNvSpPr/>
          <p:nvPr/>
        </p:nvSpPr>
        <p:spPr>
          <a:xfrm>
            <a:off x="468313" y="3789363"/>
            <a:ext cx="8207375" cy="2592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dirty="0">
              <a:solidFill>
                <a:prstClr val="white"/>
              </a:solidFill>
            </a:endParaRPr>
          </a:p>
          <a:p>
            <a:pPr algn="ctr" fontAlgn="auto">
              <a:spcBef>
                <a:spcPts val="0"/>
              </a:spcBef>
              <a:spcAft>
                <a:spcPts val="0"/>
              </a:spcAft>
              <a:defRPr/>
            </a:pPr>
            <a:r>
              <a:rPr lang="en-GB" sz="2800" dirty="0">
                <a:solidFill>
                  <a:prstClr val="white"/>
                </a:solidFill>
              </a:rPr>
              <a:t>Considering the analysis undertaken, it may be argued that London does not appear to conform to the higher volatility higher risk theory? </a:t>
            </a:r>
          </a:p>
          <a:p>
            <a:pPr algn="ctr" fontAlgn="auto">
              <a:spcBef>
                <a:spcPts val="0"/>
              </a:spcBef>
              <a:spcAft>
                <a:spcPts val="0"/>
              </a:spcAft>
              <a:defRPr/>
            </a:pPr>
            <a:r>
              <a:rPr lang="en-GB" sz="2800" dirty="0">
                <a:solidFill>
                  <a:prstClr val="white"/>
                </a:solidFill>
              </a:rPr>
              <a:t>Investors increasingly favour London despite lower yields and higher volatility. </a:t>
            </a:r>
          </a:p>
          <a:p>
            <a:pPr algn="ctr" fontAlgn="auto">
              <a:spcBef>
                <a:spcPts val="0"/>
              </a:spcBef>
              <a:spcAft>
                <a:spcPts val="0"/>
              </a:spcAft>
              <a:defRPr/>
            </a:pPr>
            <a:endParaRPr lang="en-GB" sz="2800" dirty="0">
              <a:solidFill>
                <a:prstClr val="white"/>
              </a:solidFill>
            </a:endParaRPr>
          </a:p>
        </p:txBody>
      </p:sp>
      <p:sp>
        <p:nvSpPr>
          <p:cNvPr id="9" name="Down Arrow 8"/>
          <p:cNvSpPr/>
          <p:nvPr/>
        </p:nvSpPr>
        <p:spPr>
          <a:xfrm>
            <a:off x="5681663" y="2890838"/>
            <a:ext cx="484187" cy="9794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0" name="Down Arrow 9"/>
          <p:cNvSpPr/>
          <p:nvPr/>
        </p:nvSpPr>
        <p:spPr>
          <a:xfrm>
            <a:off x="7885113" y="5661025"/>
            <a:ext cx="484187"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3412"/>
          </a:xfrm>
        </p:spPr>
        <p:txBody>
          <a:bodyPr rtlCol="0">
            <a:normAutofit/>
          </a:bodyPr>
          <a:lstStyle/>
          <a:p>
            <a:pPr fontAlgn="auto">
              <a:spcAft>
                <a:spcPts val="0"/>
              </a:spcAft>
              <a:defRPr/>
            </a:pPr>
            <a:endParaRPr lang="en-GB" sz="3200" dirty="0">
              <a:solidFill>
                <a:schemeClr val="tx2">
                  <a:lumMod val="60000"/>
                  <a:lumOff val="40000"/>
                </a:schemeClr>
              </a:solidFill>
            </a:endParaRPr>
          </a:p>
        </p:txBody>
      </p:sp>
      <p:sp>
        <p:nvSpPr>
          <p:cNvPr id="36866" name="Content Placeholder 2"/>
          <p:cNvSpPr>
            <a:spLocks noGrp="1"/>
          </p:cNvSpPr>
          <p:nvPr>
            <p:ph idx="1"/>
          </p:nvPr>
        </p:nvSpPr>
        <p:spPr>
          <a:xfrm>
            <a:off x="457200" y="765175"/>
            <a:ext cx="8229600" cy="5903913"/>
          </a:xfrm>
        </p:spPr>
        <p:txBody>
          <a:bodyPr/>
          <a:lstStyle/>
          <a:p>
            <a:pPr marL="0" indent="0">
              <a:buFont typeface="Arial" charset="0"/>
              <a:buNone/>
            </a:pPr>
            <a:endParaRPr lang="en-GB" sz="1600" smtClean="0"/>
          </a:p>
        </p:txBody>
      </p:sp>
      <p:sp>
        <p:nvSpPr>
          <p:cNvPr id="7" name="Rectangle 6"/>
          <p:cNvSpPr/>
          <p:nvPr/>
        </p:nvSpPr>
        <p:spPr>
          <a:xfrm>
            <a:off x="468313" y="1125538"/>
            <a:ext cx="8207375" cy="2232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a:solidFill>
                  <a:prstClr val="white"/>
                </a:solidFill>
              </a:rPr>
              <a:t>London’s identity as an IFC creates liquidity which in turn attracts more business. A qualification of the effect of this status and the liquidity affect for investors cannot be estimated from analysis undertaken in this paper</a:t>
            </a:r>
            <a:r>
              <a:rPr lang="en-GB" sz="2000" dirty="0">
                <a:solidFill>
                  <a:prstClr val="white"/>
                </a:solidFill>
              </a:rPr>
              <a:t>. </a:t>
            </a:r>
          </a:p>
        </p:txBody>
      </p:sp>
      <p:sp>
        <p:nvSpPr>
          <p:cNvPr id="8" name="Rectangle 7"/>
          <p:cNvSpPr/>
          <p:nvPr/>
        </p:nvSpPr>
        <p:spPr>
          <a:xfrm>
            <a:off x="468313" y="4119563"/>
            <a:ext cx="8207375" cy="2549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a:solidFill>
                  <a:prstClr val="white"/>
                </a:solidFill>
              </a:rPr>
              <a:t>Further research into investor preference for London and their risk analysis criteria could extend the concept of risk dependence on volatility</a:t>
            </a:r>
            <a:r>
              <a:rPr lang="en-GB" sz="2000" dirty="0">
                <a:solidFill>
                  <a:prstClr val="white"/>
                </a:solidFill>
              </a:rPr>
              <a:t>.</a:t>
            </a:r>
          </a:p>
        </p:txBody>
      </p:sp>
      <p:sp>
        <p:nvSpPr>
          <p:cNvPr id="10" name="Down Arrow 9"/>
          <p:cNvSpPr/>
          <p:nvPr/>
        </p:nvSpPr>
        <p:spPr>
          <a:xfrm>
            <a:off x="6888163" y="404813"/>
            <a:ext cx="484187"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1" name="Down Arrow 10"/>
          <p:cNvSpPr/>
          <p:nvPr/>
        </p:nvSpPr>
        <p:spPr>
          <a:xfrm>
            <a:off x="7524750" y="3141663"/>
            <a:ext cx="484188"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rtlCol="0">
            <a:normAutofit fontScale="90000"/>
          </a:bodyPr>
          <a:lstStyle/>
          <a:p>
            <a:pPr fontAlgn="auto">
              <a:spcAft>
                <a:spcPts val="0"/>
              </a:spcAft>
              <a:defRPr/>
            </a:pPr>
            <a:endParaRPr lang="en-GB" dirty="0"/>
          </a:p>
        </p:txBody>
      </p:sp>
      <p:sp>
        <p:nvSpPr>
          <p:cNvPr id="3" name="Content Placeholder 2"/>
          <p:cNvSpPr>
            <a:spLocks noGrp="1"/>
          </p:cNvSpPr>
          <p:nvPr>
            <p:ph idx="1"/>
          </p:nvPr>
        </p:nvSpPr>
        <p:spPr>
          <a:xfrm>
            <a:off x="250825" y="260350"/>
            <a:ext cx="8497888" cy="6192838"/>
          </a:xfrm>
          <a:solidFill>
            <a:schemeClr val="accent6">
              <a:lumMod val="60000"/>
              <a:lumOff val="40000"/>
            </a:schemeClr>
          </a:solidFill>
        </p:spPr>
        <p:txBody>
          <a:bodyPr>
            <a:normAutofit/>
          </a:bodyPr>
          <a:lstStyle/>
          <a:p>
            <a:pPr marL="0" indent="0" algn="ctr">
              <a:buFont typeface="Arial" charset="0"/>
              <a:buNone/>
            </a:pPr>
            <a:endParaRPr lang="en-GB" sz="2800" b="1" smtClean="0"/>
          </a:p>
          <a:p>
            <a:pPr marL="0" indent="0" algn="ctr">
              <a:buFont typeface="Arial" charset="0"/>
              <a:buNone/>
            </a:pPr>
            <a:endParaRPr lang="en-GB" sz="2800" b="1" smtClean="0"/>
          </a:p>
          <a:p>
            <a:pPr marL="0" indent="0" algn="ctr">
              <a:buFont typeface="Arial" charset="0"/>
              <a:buNone/>
            </a:pPr>
            <a:endParaRPr lang="en-GB" sz="2800" b="1" smtClean="0"/>
          </a:p>
          <a:p>
            <a:pPr marL="0" indent="0" algn="ctr">
              <a:buFont typeface="Arial" charset="0"/>
              <a:buNone/>
            </a:pPr>
            <a:endParaRPr lang="en-GB" sz="2800" b="1" smtClean="0"/>
          </a:p>
          <a:p>
            <a:pPr marL="0" indent="0" algn="ctr">
              <a:buFont typeface="Arial" charset="0"/>
              <a:buNone/>
            </a:pPr>
            <a:r>
              <a:rPr lang="en-GB" sz="2800" smtClean="0"/>
              <a:t>To assess the robustness of the London commercial property market in terms of volatility of capital flows</a:t>
            </a:r>
          </a:p>
          <a:p>
            <a:pPr marL="0" indent="0">
              <a:buFont typeface="Arial" charset="0"/>
              <a:buNone/>
            </a:pPr>
            <a:endParaRPr lang="en-GB" sz="2800" smtClean="0"/>
          </a:p>
          <a:p>
            <a:pPr marL="0" indent="0">
              <a:buFont typeface="Arial" charset="0"/>
              <a:buNone/>
            </a:pPr>
            <a:endParaRPr lang="en-GB"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737"/>
          </a:xfrm>
        </p:spPr>
        <p:txBody>
          <a:bodyPr rtlCol="0">
            <a:normAutofit fontScale="90000"/>
          </a:bodyPr>
          <a:lstStyle/>
          <a:p>
            <a:pPr fontAlgn="auto">
              <a:spcAft>
                <a:spcPts val="0"/>
              </a:spcAft>
              <a:defRPr/>
            </a:pPr>
            <a:endParaRPr lang="en-GB" dirty="0"/>
          </a:p>
        </p:txBody>
      </p:sp>
      <p:sp>
        <p:nvSpPr>
          <p:cNvPr id="3" name="Content Placeholder 2"/>
          <p:cNvSpPr>
            <a:spLocks noGrp="1"/>
          </p:cNvSpPr>
          <p:nvPr>
            <p:ph idx="1"/>
          </p:nvPr>
        </p:nvSpPr>
        <p:spPr>
          <a:xfrm>
            <a:off x="457200" y="476250"/>
            <a:ext cx="8229600" cy="5832475"/>
          </a:xfrm>
        </p:spPr>
        <p:style>
          <a:lnRef idx="2">
            <a:schemeClr val="accent6"/>
          </a:lnRef>
          <a:fillRef idx="1">
            <a:schemeClr val="lt1"/>
          </a:fillRef>
          <a:effectRef idx="0">
            <a:schemeClr val="accent6"/>
          </a:effectRef>
          <a:fontRef idx="minor">
            <a:schemeClr val="dk1"/>
          </a:fontRef>
        </p:style>
        <p:txBody>
          <a:bodyPr rtlCol="0">
            <a:normAutofit/>
          </a:bodyPr>
          <a:lstStyle/>
          <a:p>
            <a:pPr marL="0" indent="0" fontAlgn="auto">
              <a:spcAft>
                <a:spcPts val="0"/>
              </a:spcAft>
              <a:buFont typeface="Arial" panose="020B0604020202020204" pitchFamily="34" charset="0"/>
              <a:buNone/>
              <a:defRPr/>
            </a:pPr>
            <a:endParaRPr lang="en-GB" sz="5400" dirty="0" smtClean="0"/>
          </a:p>
          <a:p>
            <a:pPr marL="0" indent="0" fontAlgn="auto">
              <a:spcAft>
                <a:spcPts val="0"/>
              </a:spcAft>
              <a:buFont typeface="Arial" panose="020B0604020202020204" pitchFamily="34" charset="0"/>
              <a:buNone/>
              <a:defRPr/>
            </a:pPr>
            <a:endParaRPr lang="en-GB" sz="5400" dirty="0"/>
          </a:p>
          <a:p>
            <a:pPr marL="0" indent="0" algn="ctr" fontAlgn="auto">
              <a:spcAft>
                <a:spcPts val="0"/>
              </a:spcAft>
              <a:buFont typeface="Arial" panose="020B0604020202020204" pitchFamily="34" charset="0"/>
              <a:buNone/>
              <a:defRPr/>
            </a:pPr>
            <a:r>
              <a:rPr lang="en-GB" sz="5400" b="1" dirty="0" smtClean="0"/>
              <a:t>Thank you for your attention</a:t>
            </a:r>
            <a:endParaRPr lang="en-GB" sz="5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9575"/>
          </a:xfrm>
          <a:solidFill>
            <a:schemeClr val="accent3">
              <a:lumMod val="20000"/>
              <a:lumOff val="80000"/>
            </a:schemeClr>
          </a:solidFill>
        </p:spPr>
        <p:txBody>
          <a:bodyPr rtlCol="0">
            <a:normAutofit/>
          </a:bodyPr>
          <a:lstStyle/>
          <a:p>
            <a:pPr fontAlgn="auto">
              <a:spcAft>
                <a:spcPts val="0"/>
              </a:spcAft>
              <a:defRPr/>
            </a:pPr>
            <a:r>
              <a:rPr lang="en-GB" dirty="0" smtClean="0"/>
              <a:t>Why the specific interest in London?</a:t>
            </a:r>
            <a:endParaRPr lang="en-GB" dirty="0"/>
          </a:p>
        </p:txBody>
      </p:sp>
      <p:sp>
        <p:nvSpPr>
          <p:cNvPr id="3" name="Content Placeholder 2"/>
          <p:cNvSpPr>
            <a:spLocks noGrp="1"/>
          </p:cNvSpPr>
          <p:nvPr>
            <p:ph idx="1"/>
          </p:nvPr>
        </p:nvSpPr>
        <p:spPr>
          <a:xfrm>
            <a:off x="0" y="1484313"/>
            <a:ext cx="9144000" cy="5373687"/>
          </a:xfrm>
          <a:solidFill>
            <a:schemeClr val="accent3">
              <a:lumMod val="20000"/>
              <a:lumOff val="80000"/>
            </a:schemeClr>
          </a:solidFill>
        </p:spPr>
        <p:txBody>
          <a:bodyPr rtlCol="0">
            <a:normAutofit/>
          </a:bodyPr>
          <a:lstStyle/>
          <a:p>
            <a:pPr fontAlgn="auto">
              <a:spcAft>
                <a:spcPts val="0"/>
              </a:spcAft>
              <a:buFont typeface="Arial" panose="020B0604020202020204" pitchFamily="34" charset="0"/>
              <a:buChar char="•"/>
              <a:defRPr/>
            </a:pPr>
            <a:endParaRPr lang="en-GB" dirty="0"/>
          </a:p>
        </p:txBody>
      </p:sp>
      <p:sp>
        <p:nvSpPr>
          <p:cNvPr id="4" name="Rounded Rectangle 3"/>
          <p:cNvSpPr/>
          <p:nvPr/>
        </p:nvSpPr>
        <p:spPr>
          <a:xfrm>
            <a:off x="436563" y="1673225"/>
            <a:ext cx="2786062" cy="482441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a:solidFill>
                  <a:prstClr val="white"/>
                </a:solidFill>
              </a:rPr>
              <a:t>World or global cities and International Financial Centres with advanced service producer support network have been identified</a:t>
            </a:r>
            <a:r>
              <a:rPr lang="en-GB" dirty="0">
                <a:solidFill>
                  <a:prstClr val="white"/>
                </a:solidFill>
              </a:rPr>
              <a:t>.</a:t>
            </a:r>
          </a:p>
        </p:txBody>
      </p:sp>
      <p:sp>
        <p:nvSpPr>
          <p:cNvPr id="17412" name="TextBox 5"/>
          <p:cNvSpPr txBox="1">
            <a:spLocks noChangeArrowheads="1"/>
          </p:cNvSpPr>
          <p:nvPr/>
        </p:nvSpPr>
        <p:spPr bwMode="auto">
          <a:xfrm>
            <a:off x="560388" y="2092325"/>
            <a:ext cx="2016125" cy="368300"/>
          </a:xfrm>
          <a:prstGeom prst="rect">
            <a:avLst/>
          </a:prstGeom>
          <a:noFill/>
          <a:ln w="9525">
            <a:noFill/>
            <a:miter lim="800000"/>
            <a:headEnd/>
            <a:tailEnd/>
          </a:ln>
        </p:spPr>
        <p:txBody>
          <a:bodyPr>
            <a:spAutoFit/>
          </a:bodyPr>
          <a:lstStyle/>
          <a:p>
            <a:r>
              <a:rPr lang="en-GB">
                <a:solidFill>
                  <a:srgbClr val="000000"/>
                </a:solidFill>
                <a:latin typeface="Calibri" pitchFamily="34" charset="0"/>
              </a:rPr>
              <a:t> </a:t>
            </a:r>
          </a:p>
        </p:txBody>
      </p:sp>
      <p:sp>
        <p:nvSpPr>
          <p:cNvPr id="7" name="Rounded Rectangle 6"/>
          <p:cNvSpPr/>
          <p:nvPr/>
        </p:nvSpPr>
        <p:spPr>
          <a:xfrm>
            <a:off x="5913438" y="1201738"/>
            <a:ext cx="2786062" cy="4891087"/>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a:solidFill>
                  <a:prstClr val="white"/>
                </a:solidFill>
              </a:rPr>
              <a:t>This risk is exacerbated by rapid advances in financial innovation and the small number of IFCs.</a:t>
            </a:r>
          </a:p>
          <a:p>
            <a:pPr algn="ctr" fontAlgn="auto">
              <a:spcBef>
                <a:spcPts val="0"/>
              </a:spcBef>
              <a:spcAft>
                <a:spcPts val="0"/>
              </a:spcAft>
              <a:defRPr/>
            </a:pPr>
            <a:endParaRPr lang="en-GB" dirty="0">
              <a:solidFill>
                <a:prstClr val="white"/>
              </a:solidFill>
            </a:endParaRPr>
          </a:p>
        </p:txBody>
      </p:sp>
      <p:sp>
        <p:nvSpPr>
          <p:cNvPr id="8" name="Rounded Rectangle 7"/>
          <p:cNvSpPr/>
          <p:nvPr/>
        </p:nvSpPr>
        <p:spPr>
          <a:xfrm>
            <a:off x="3125788" y="1412875"/>
            <a:ext cx="2787650" cy="489585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a:solidFill>
                  <a:prstClr val="white"/>
                </a:solidFill>
              </a:rPr>
              <a:t>IFC systemic risk potential with property investment vehicles </a:t>
            </a:r>
            <a:r>
              <a:rPr lang="en-GB" sz="2800" dirty="0">
                <a:solidFill>
                  <a:prstClr val="white"/>
                </a:solidFill>
              </a:rPr>
              <a:t>aligned </a:t>
            </a:r>
            <a:r>
              <a:rPr lang="en-GB" sz="2800" dirty="0">
                <a:solidFill>
                  <a:prstClr val="white"/>
                </a:solidFill>
              </a:rPr>
              <a:t>to portfolio investments feeding back into financial markets</a:t>
            </a:r>
            <a:r>
              <a:rPr lang="en-GB" dirty="0">
                <a:solidFill>
                  <a:prstClr val="white"/>
                </a:solidFill>
              </a:rPr>
              <a:t>.</a:t>
            </a:r>
          </a:p>
          <a:p>
            <a:pPr algn="ctr" fontAlgn="auto">
              <a:spcBef>
                <a:spcPts val="0"/>
              </a:spcBef>
              <a:spcAft>
                <a:spcPts val="0"/>
              </a:spcAft>
              <a:defRPr/>
            </a:pPr>
            <a:endParaRPr lang="en-GB"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rtlCol="0">
            <a:normAutofit fontScale="90000"/>
          </a:bodyPr>
          <a:lstStyle/>
          <a:p>
            <a:pPr fontAlgn="auto">
              <a:spcAft>
                <a:spcPts val="0"/>
              </a:spcAft>
              <a:defRPr/>
            </a:pPr>
            <a:endParaRPr lang="en-GB" dirty="0"/>
          </a:p>
        </p:txBody>
      </p:sp>
      <p:sp>
        <p:nvSpPr>
          <p:cNvPr id="3" name="Content Placeholder 2"/>
          <p:cNvSpPr>
            <a:spLocks noGrp="1"/>
          </p:cNvSpPr>
          <p:nvPr>
            <p:ph idx="1"/>
          </p:nvPr>
        </p:nvSpPr>
        <p:spPr>
          <a:xfrm>
            <a:off x="457200" y="260350"/>
            <a:ext cx="8229600" cy="6121400"/>
          </a:xfrm>
          <a:solidFill>
            <a:schemeClr val="accent3">
              <a:lumMod val="60000"/>
              <a:lumOff val="40000"/>
            </a:schemeClr>
          </a:solidFill>
        </p:spPr>
        <p:txBody>
          <a:bodyPr rtlCol="0">
            <a:normAutofit/>
          </a:bodyPr>
          <a:lstStyle/>
          <a:p>
            <a:pPr marL="0" indent="0" algn="ctr" fontAlgn="auto">
              <a:spcAft>
                <a:spcPts val="0"/>
              </a:spcAft>
              <a:buFont typeface="Arial" panose="020B0604020202020204" pitchFamily="34" charset="0"/>
              <a:buNone/>
              <a:defRPr/>
            </a:pPr>
            <a:endParaRPr lang="en-GB" dirty="0" smtClean="0"/>
          </a:p>
          <a:p>
            <a:pPr marL="0" indent="0" algn="ctr" fontAlgn="auto">
              <a:spcAft>
                <a:spcPts val="0"/>
              </a:spcAft>
              <a:buFont typeface="Arial" panose="020B0604020202020204" pitchFamily="34" charset="0"/>
              <a:buNone/>
              <a:defRPr/>
            </a:pPr>
            <a:endParaRPr lang="en-GB" dirty="0"/>
          </a:p>
          <a:p>
            <a:pPr marL="0" indent="0" algn="ctr" fontAlgn="auto">
              <a:spcAft>
                <a:spcPts val="0"/>
              </a:spcAft>
              <a:buFont typeface="Arial" panose="020B0604020202020204" pitchFamily="34" charset="0"/>
              <a:buNone/>
              <a:defRPr/>
            </a:pPr>
            <a:endParaRPr lang="en-GB" dirty="0" smtClean="0"/>
          </a:p>
          <a:p>
            <a:pPr marL="0" indent="0" algn="ctr" fontAlgn="auto">
              <a:spcAft>
                <a:spcPts val="0"/>
              </a:spcAft>
              <a:buFont typeface="Arial" panose="020B0604020202020204" pitchFamily="34" charset="0"/>
              <a:buNone/>
              <a:defRPr/>
            </a:pPr>
            <a:r>
              <a:rPr lang="en-GB" dirty="0" smtClean="0"/>
              <a:t>Does this therefore make London a more risky investment proposition in terms of volatility for an investment holding compared to the opportunity cost of investing in another UK city whose economic base is less dependant on the finance sector?</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GB" smtClean="0"/>
          </a:p>
        </p:txBody>
      </p:sp>
      <p:sp>
        <p:nvSpPr>
          <p:cNvPr id="19458" name="Content Placeholder 2"/>
          <p:cNvSpPr>
            <a:spLocks noGrp="1"/>
          </p:cNvSpPr>
          <p:nvPr>
            <p:ph idx="1"/>
          </p:nvPr>
        </p:nvSpPr>
        <p:spPr/>
        <p:txBody>
          <a:bodyPr/>
          <a:lstStyle/>
          <a:p>
            <a:endParaRPr lang="en-GB" smtClean="0"/>
          </a:p>
        </p:txBody>
      </p:sp>
      <p:sp>
        <p:nvSpPr>
          <p:cNvPr id="4" name="Rounded Rectangle 3"/>
          <p:cNvSpPr/>
          <p:nvPr/>
        </p:nvSpPr>
        <p:spPr>
          <a:xfrm>
            <a:off x="4140200" y="1655763"/>
            <a:ext cx="3384550" cy="43926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To assess the volatility of capital flows into London commercial property, these flows were analysed over an extended period including pre and post global financial crisis (GFC).</a:t>
            </a:r>
          </a:p>
        </p:txBody>
      </p:sp>
      <p:sp>
        <p:nvSpPr>
          <p:cNvPr id="8" name="Rounded Rectangle 7"/>
          <p:cNvSpPr/>
          <p:nvPr/>
        </p:nvSpPr>
        <p:spPr>
          <a:xfrm>
            <a:off x="293688" y="1738313"/>
            <a:ext cx="3384550" cy="43926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A greater volatility in the economic base activity for London posits the question of how this is reflected in the commercial property market which also forms a base for much of the financial transaction security.</a:t>
            </a:r>
            <a:endParaRPr lang="en-GB" dirty="0">
              <a:solidFill>
                <a:schemeClr val="tx1"/>
              </a:solidFill>
            </a:endParaRPr>
          </a:p>
        </p:txBody>
      </p:sp>
      <p:sp>
        <p:nvSpPr>
          <p:cNvPr id="6" name="Right Arrow 5"/>
          <p:cNvSpPr/>
          <p:nvPr/>
        </p:nvSpPr>
        <p:spPr>
          <a:xfrm>
            <a:off x="3348038" y="2238375"/>
            <a:ext cx="977900" cy="4841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437"/>
          </a:xfrm>
          <a:solidFill>
            <a:schemeClr val="bg1">
              <a:lumMod val="95000"/>
            </a:schemeClr>
          </a:solidFill>
        </p:spPr>
        <p:txBody>
          <a:bodyPr rtlCol="0">
            <a:normAutofit fontScale="90000"/>
          </a:bodyPr>
          <a:lstStyle/>
          <a:p>
            <a:pPr fontAlgn="auto">
              <a:spcAft>
                <a:spcPts val="0"/>
              </a:spcAft>
              <a:defRPr/>
            </a:pPr>
            <a:r>
              <a:rPr lang="en-GB" sz="2800" dirty="0" smtClean="0"/>
              <a:t>London commercial R.E. risk v other UK commercial R.E.</a:t>
            </a:r>
            <a:endParaRPr lang="en-GB" sz="2800" dirty="0"/>
          </a:p>
        </p:txBody>
      </p:sp>
      <p:graphicFrame>
        <p:nvGraphicFramePr>
          <p:cNvPr id="4" name="Content Placeholder 3"/>
          <p:cNvGraphicFramePr>
            <a:graphicFrameLocks noGrp="1"/>
          </p:cNvGraphicFramePr>
          <p:nvPr>
            <p:ph idx="1"/>
          </p:nvPr>
        </p:nvGraphicFramePr>
        <p:xfrm>
          <a:off x="21463" y="16288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8"/>
          <p:cNvPicPr>
            <a:picLocks noGrp="1" noChangeAspect="1"/>
          </p:cNvPicPr>
          <p:nvPr>
            <p:ph idx="1"/>
          </p:nvPr>
        </p:nvPicPr>
        <p:blipFill>
          <a:blip r:embed="rId2"/>
          <a:srcRect/>
          <a:stretch>
            <a:fillRect/>
          </a:stretch>
        </p:blipFill>
        <p:spPr>
          <a:xfrm>
            <a:off x="3381375" y="2900363"/>
            <a:ext cx="2381250" cy="1924050"/>
          </a:xfrm>
        </p:spPr>
      </p:pic>
      <p:sp>
        <p:nvSpPr>
          <p:cNvPr id="7" name="Oval 6"/>
          <p:cNvSpPr/>
          <p:nvPr/>
        </p:nvSpPr>
        <p:spPr>
          <a:xfrm>
            <a:off x="1763713" y="1125538"/>
            <a:ext cx="5040312" cy="475138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08" name="TextBox 7"/>
          <p:cNvSpPr txBox="1">
            <a:spLocks noChangeArrowheads="1"/>
          </p:cNvSpPr>
          <p:nvPr/>
        </p:nvSpPr>
        <p:spPr bwMode="auto">
          <a:xfrm>
            <a:off x="2771775" y="1989138"/>
            <a:ext cx="3095625" cy="3081337"/>
          </a:xfrm>
          <a:prstGeom prst="rect">
            <a:avLst/>
          </a:prstGeom>
          <a:noFill/>
          <a:ln w="9525">
            <a:noFill/>
            <a:miter lim="800000"/>
            <a:headEnd/>
            <a:tailEnd/>
          </a:ln>
        </p:spPr>
        <p:txBody>
          <a:bodyPr>
            <a:spAutoFit/>
          </a:bodyPr>
          <a:lstStyle/>
          <a:p>
            <a:r>
              <a:rPr lang="en-GB" sz="2800">
                <a:latin typeface="Calibri" pitchFamily="34" charset="0"/>
              </a:rPr>
              <a:t>Volatility of capital flows into City of London and West End compared to alternative selected UK cities 2001 – 2012.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2"/>
          <p:cNvPicPr>
            <a:picLocks noGrp="1" noChangeAspect="1"/>
          </p:cNvPicPr>
          <p:nvPr>
            <p:ph idx="1"/>
          </p:nvPr>
        </p:nvPicPr>
        <p:blipFill>
          <a:blip r:embed="rId2"/>
          <a:srcRect/>
          <a:stretch>
            <a:fillRect/>
          </a:stretch>
        </p:blipFill>
        <p:spPr>
          <a:xfrm>
            <a:off x="3429000" y="2862263"/>
            <a:ext cx="2286000" cy="2000250"/>
          </a:xfrm>
        </p:spPr>
      </p:pic>
      <p:sp>
        <p:nvSpPr>
          <p:cNvPr id="7" name="Oval 6"/>
          <p:cNvSpPr/>
          <p:nvPr/>
        </p:nvSpPr>
        <p:spPr>
          <a:xfrm>
            <a:off x="1763713" y="1125538"/>
            <a:ext cx="5040312" cy="47513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24580" name="TextBox 7"/>
          <p:cNvSpPr txBox="1">
            <a:spLocks noChangeArrowheads="1"/>
          </p:cNvSpPr>
          <p:nvPr/>
        </p:nvSpPr>
        <p:spPr bwMode="auto">
          <a:xfrm>
            <a:off x="2771775" y="1989138"/>
            <a:ext cx="3095625" cy="3081337"/>
          </a:xfrm>
          <a:prstGeom prst="rect">
            <a:avLst/>
          </a:prstGeom>
          <a:noFill/>
          <a:ln w="9525">
            <a:noFill/>
            <a:miter lim="800000"/>
            <a:headEnd/>
            <a:tailEnd/>
          </a:ln>
        </p:spPr>
        <p:txBody>
          <a:bodyPr>
            <a:spAutoFit/>
          </a:bodyPr>
          <a:lstStyle/>
          <a:p>
            <a:r>
              <a:rPr lang="en-GB" sz="2800">
                <a:solidFill>
                  <a:srgbClr val="000000"/>
                </a:solidFill>
                <a:latin typeface="Calibri" pitchFamily="34" charset="0"/>
              </a:rPr>
              <a:t>And did the proportionate volume of investment capital into other UK cities studied increase post GFC.</a:t>
            </a:r>
          </a:p>
        </p:txBody>
      </p:sp>
      <p:pic>
        <p:nvPicPr>
          <p:cNvPr id="4" name="Picture 3"/>
          <p:cNvPicPr>
            <a:picLocks noChangeAspect="1"/>
          </p:cNvPicPr>
          <p:nvPr/>
        </p:nvPicPr>
        <p:blipFill>
          <a:blip r:embed="rId2"/>
          <a:srcRect/>
          <a:stretch>
            <a:fillRect/>
          </a:stretch>
        </p:blipFill>
        <p:spPr bwMode="auto">
          <a:xfrm>
            <a:off x="6588125" y="4651375"/>
            <a:ext cx="2141538" cy="1874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74638"/>
            <a:ext cx="8229600" cy="922337"/>
          </a:xfrm>
        </p:spPr>
        <p:txBody>
          <a:bodyPr/>
          <a:lstStyle/>
          <a:p>
            <a:r>
              <a:rPr lang="en-GB" sz="3600" b="1" smtClean="0"/>
              <a:t>Research methodology</a:t>
            </a:r>
          </a:p>
        </p:txBody>
      </p:sp>
      <p:sp>
        <p:nvSpPr>
          <p:cNvPr id="25602" name="Content Placeholder 2"/>
          <p:cNvSpPr>
            <a:spLocks noGrp="1"/>
          </p:cNvSpPr>
          <p:nvPr>
            <p:ph idx="1"/>
          </p:nvPr>
        </p:nvSpPr>
        <p:spPr>
          <a:xfrm>
            <a:off x="250825" y="1600200"/>
            <a:ext cx="8435975" cy="4924425"/>
          </a:xfrm>
        </p:spPr>
        <p:txBody>
          <a:bodyPr/>
          <a:lstStyle/>
          <a:p>
            <a:pPr marL="0" indent="0">
              <a:buFont typeface="Arial" charset="0"/>
              <a:buNone/>
            </a:pPr>
            <a:endParaRPr lang="en-GB" smtClean="0"/>
          </a:p>
        </p:txBody>
      </p:sp>
      <p:sp>
        <p:nvSpPr>
          <p:cNvPr id="4" name="Rounded Rectangle 3"/>
          <p:cNvSpPr/>
          <p:nvPr/>
        </p:nvSpPr>
        <p:spPr>
          <a:xfrm>
            <a:off x="179388" y="1196975"/>
            <a:ext cx="4105275" cy="331152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ounded Rectangle 4"/>
          <p:cNvSpPr/>
          <p:nvPr/>
        </p:nvSpPr>
        <p:spPr>
          <a:xfrm>
            <a:off x="4557713" y="3068638"/>
            <a:ext cx="4032250" cy="36734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ight Arrow 5"/>
          <p:cNvSpPr/>
          <p:nvPr/>
        </p:nvSpPr>
        <p:spPr>
          <a:xfrm>
            <a:off x="4010025" y="4024313"/>
            <a:ext cx="979488"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606" name="TextBox 6"/>
          <p:cNvSpPr txBox="1">
            <a:spLocks noChangeArrowheads="1"/>
          </p:cNvSpPr>
          <p:nvPr/>
        </p:nvSpPr>
        <p:spPr bwMode="auto">
          <a:xfrm>
            <a:off x="468313" y="1381125"/>
            <a:ext cx="3541712" cy="3046413"/>
          </a:xfrm>
          <a:prstGeom prst="rect">
            <a:avLst/>
          </a:prstGeom>
          <a:noFill/>
          <a:ln w="9525">
            <a:noFill/>
            <a:miter lim="800000"/>
            <a:headEnd/>
            <a:tailEnd/>
          </a:ln>
        </p:spPr>
        <p:txBody>
          <a:bodyPr>
            <a:spAutoFit/>
          </a:bodyPr>
          <a:lstStyle/>
          <a:p>
            <a:r>
              <a:rPr lang="en-GB" sz="2400">
                <a:latin typeface="Calibri" pitchFamily="34" charset="0"/>
              </a:rPr>
              <a:t>City of London, West End, Birmingham, Bristol, Edinburgh, Leeds &amp; Manchester commercial property transactions analysed using Real Capital Analytics (RCA)/Property Data figures 2001 – 2012</a:t>
            </a:r>
          </a:p>
        </p:txBody>
      </p:sp>
      <p:sp>
        <p:nvSpPr>
          <p:cNvPr id="25607" name="TextBox 7"/>
          <p:cNvSpPr txBox="1">
            <a:spLocks noChangeArrowheads="1"/>
          </p:cNvSpPr>
          <p:nvPr/>
        </p:nvSpPr>
        <p:spPr bwMode="auto">
          <a:xfrm>
            <a:off x="4859338" y="3386138"/>
            <a:ext cx="3457575" cy="3416300"/>
          </a:xfrm>
          <a:prstGeom prst="rect">
            <a:avLst/>
          </a:prstGeom>
          <a:noFill/>
          <a:ln w="9525">
            <a:noFill/>
            <a:miter lim="800000"/>
            <a:headEnd/>
            <a:tailEnd/>
          </a:ln>
        </p:spPr>
        <p:txBody>
          <a:bodyPr>
            <a:spAutoFit/>
          </a:bodyPr>
          <a:lstStyle/>
          <a:p>
            <a:r>
              <a:rPr lang="en-GB" sz="2400">
                <a:latin typeface="Calibri" pitchFamily="34" charset="0"/>
              </a:rPr>
              <a:t>Annual commercial property transactions for each city was analysed as a percentage of total UK 2001 to 2012 for relative changes in UK share and s.d. for each city determined for volatility measure.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549</Words>
  <Application>Microsoft Office PowerPoint</Application>
  <PresentationFormat>On-screen Show (4:3)</PresentationFormat>
  <Paragraphs>56</Paragraphs>
  <Slides>20</Slides>
  <Notes>2</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20</vt:i4>
      </vt:variant>
    </vt:vector>
  </HeadingPairs>
  <TitlesOfParts>
    <vt:vector size="24" baseType="lpstr">
      <vt:lpstr>Calibri</vt:lpstr>
      <vt:lpstr>Arial</vt:lpstr>
      <vt:lpstr>Wingdings</vt:lpstr>
      <vt:lpstr>Office Theme</vt:lpstr>
      <vt:lpstr>Is London a consistently safe haven for UK Real Estate during times of instability</vt:lpstr>
      <vt:lpstr>Slide 2</vt:lpstr>
      <vt:lpstr>Why the specific interest in London?</vt:lpstr>
      <vt:lpstr>Slide 4</vt:lpstr>
      <vt:lpstr>Slide 5</vt:lpstr>
      <vt:lpstr>London commercial R.E. risk v other UK commercial R.E.</vt:lpstr>
      <vt:lpstr>Slide 7</vt:lpstr>
      <vt:lpstr>Slide 8</vt:lpstr>
      <vt:lpstr>Research methodology</vt:lpstr>
      <vt:lpstr>Research results</vt:lpstr>
      <vt:lpstr>Empirical Analysis of capital flows into commercial property transactions</vt:lpstr>
      <vt:lpstr>Slide 12</vt:lpstr>
      <vt:lpstr>Statistical analysis of volatility of capital flows into Commercial R.E.</vt:lpstr>
      <vt:lpstr>Slide 14</vt:lpstr>
      <vt:lpstr>Slide 15</vt:lpstr>
      <vt:lpstr>Slide 16</vt:lpstr>
      <vt:lpstr>To sum up……</vt:lpstr>
      <vt:lpstr>However:</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ERES 2014</dc:title>
  <dc:creator>Lynne</dc:creator>
  <cp:lastModifiedBy>Guest</cp:lastModifiedBy>
  <cp:revision>49</cp:revision>
  <dcterms:created xsi:type="dcterms:W3CDTF">2014-05-28T08:06:15Z</dcterms:created>
  <dcterms:modified xsi:type="dcterms:W3CDTF">2014-06-26T05:36:19Z</dcterms:modified>
</cp:coreProperties>
</file>