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AU"/>
    </a:defPPr>
    <a:lvl1pPr algn="l" rtl="0" fontAlgn="b">
      <a:spcBef>
        <a:spcPct val="0"/>
      </a:spcBef>
      <a:spcAft>
        <a:spcPct val="0"/>
      </a:spcAft>
      <a:defRPr sz="1000" kern="1200">
        <a:solidFill>
          <a:schemeClr val="bg1"/>
        </a:solidFill>
        <a:latin typeface="Arial" charset="0"/>
        <a:ea typeface="+mn-ea"/>
        <a:cs typeface="Arial" charset="0"/>
      </a:defRPr>
    </a:lvl1pPr>
    <a:lvl2pPr marL="457200" algn="l" rtl="0" fontAlgn="b">
      <a:spcBef>
        <a:spcPct val="0"/>
      </a:spcBef>
      <a:spcAft>
        <a:spcPct val="0"/>
      </a:spcAft>
      <a:defRPr sz="1000" kern="1200">
        <a:solidFill>
          <a:schemeClr val="bg1"/>
        </a:solidFill>
        <a:latin typeface="Arial" charset="0"/>
        <a:ea typeface="+mn-ea"/>
        <a:cs typeface="Arial" charset="0"/>
      </a:defRPr>
    </a:lvl2pPr>
    <a:lvl3pPr marL="914400" algn="l" rtl="0" fontAlgn="b">
      <a:spcBef>
        <a:spcPct val="0"/>
      </a:spcBef>
      <a:spcAft>
        <a:spcPct val="0"/>
      </a:spcAft>
      <a:defRPr sz="1000" kern="1200">
        <a:solidFill>
          <a:schemeClr val="bg1"/>
        </a:solidFill>
        <a:latin typeface="Arial" charset="0"/>
        <a:ea typeface="+mn-ea"/>
        <a:cs typeface="Arial" charset="0"/>
      </a:defRPr>
    </a:lvl3pPr>
    <a:lvl4pPr marL="1371600" algn="l" rtl="0" fontAlgn="b">
      <a:spcBef>
        <a:spcPct val="0"/>
      </a:spcBef>
      <a:spcAft>
        <a:spcPct val="0"/>
      </a:spcAft>
      <a:defRPr sz="1000" kern="1200">
        <a:solidFill>
          <a:schemeClr val="bg1"/>
        </a:solidFill>
        <a:latin typeface="Arial" charset="0"/>
        <a:ea typeface="+mn-ea"/>
        <a:cs typeface="Arial" charset="0"/>
      </a:defRPr>
    </a:lvl4pPr>
    <a:lvl5pPr marL="1828800" algn="l" rtl="0" fontAlgn="b">
      <a:spcBef>
        <a:spcPct val="0"/>
      </a:spcBef>
      <a:spcAft>
        <a:spcPct val="0"/>
      </a:spcAft>
      <a:defRPr sz="1000" kern="1200">
        <a:solidFill>
          <a:schemeClr val="bg1"/>
        </a:solidFill>
        <a:latin typeface="Arial" charset="0"/>
        <a:ea typeface="+mn-ea"/>
        <a:cs typeface="Arial" charset="0"/>
      </a:defRPr>
    </a:lvl5pPr>
    <a:lvl6pPr marL="2286000" algn="l" defTabSz="914400" rtl="0" eaLnBrk="1" latinLnBrk="0" hangingPunct="1">
      <a:defRPr sz="1000" kern="1200">
        <a:solidFill>
          <a:schemeClr val="bg1"/>
        </a:solidFill>
        <a:latin typeface="Arial" charset="0"/>
        <a:ea typeface="+mn-ea"/>
        <a:cs typeface="Arial" charset="0"/>
      </a:defRPr>
    </a:lvl6pPr>
    <a:lvl7pPr marL="2743200" algn="l" defTabSz="914400" rtl="0" eaLnBrk="1" latinLnBrk="0" hangingPunct="1">
      <a:defRPr sz="1000" kern="1200">
        <a:solidFill>
          <a:schemeClr val="bg1"/>
        </a:solidFill>
        <a:latin typeface="Arial" charset="0"/>
        <a:ea typeface="+mn-ea"/>
        <a:cs typeface="Arial" charset="0"/>
      </a:defRPr>
    </a:lvl7pPr>
    <a:lvl8pPr marL="3200400" algn="l" defTabSz="914400" rtl="0" eaLnBrk="1" latinLnBrk="0" hangingPunct="1">
      <a:defRPr sz="1000" kern="1200">
        <a:solidFill>
          <a:schemeClr val="bg1"/>
        </a:solidFill>
        <a:latin typeface="Arial" charset="0"/>
        <a:ea typeface="+mn-ea"/>
        <a:cs typeface="Arial" charset="0"/>
      </a:defRPr>
    </a:lvl8pPr>
    <a:lvl9pPr marL="3657600" algn="l" defTabSz="914400" rtl="0" eaLnBrk="1" latinLnBrk="0" hangingPunct="1">
      <a:defRPr sz="1000"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3224"/>
    <a:srgbClr val="FFFFFF"/>
    <a:srgbClr val="887E6E"/>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0" autoAdjust="0"/>
    <p:restoredTop sz="95125" autoAdjust="0"/>
  </p:normalViewPr>
  <p:slideViewPr>
    <p:cSldViewPr>
      <p:cViewPr varScale="1">
        <p:scale>
          <a:sx n="109" d="100"/>
          <a:sy n="109" d="100"/>
        </p:scale>
        <p:origin x="193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fontAlgn="base">
              <a:defRPr sz="1200">
                <a:solidFill>
                  <a:schemeClr val="tx1"/>
                </a:solidFill>
              </a:defRPr>
            </a:lvl1pPr>
          </a:lstStyle>
          <a:p>
            <a:endParaRPr lang="en-AU"/>
          </a:p>
        </p:txBody>
      </p:sp>
      <p:sp>
        <p:nvSpPr>
          <p:cNvPr id="419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fontAlgn="base">
              <a:defRPr sz="1200">
                <a:solidFill>
                  <a:schemeClr val="tx1"/>
                </a:solidFill>
              </a:defRPr>
            </a:lvl1pPr>
          </a:lstStyle>
          <a:p>
            <a:endParaRPr lang="en-AU"/>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fontAlgn="base">
              <a:defRPr sz="1200">
                <a:solidFill>
                  <a:schemeClr val="tx1"/>
                </a:solidFill>
              </a:defRPr>
            </a:lvl1pPr>
          </a:lstStyle>
          <a:p>
            <a:endParaRPr lang="en-AU"/>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fontAlgn="base">
              <a:defRPr sz="1200">
                <a:solidFill>
                  <a:schemeClr val="tx1"/>
                </a:solidFill>
              </a:defRPr>
            </a:lvl1pPr>
          </a:lstStyle>
          <a:p>
            <a:fld id="{8685A706-2FA3-45D2-9BAA-1B126FCE4C01}" type="slidenum">
              <a:rPr lang="en-AU"/>
              <a:pPr/>
              <a:t>‹#›</a:t>
            </a:fld>
            <a:endParaRPr lang="en-AU"/>
          </a:p>
        </p:txBody>
      </p:sp>
    </p:spTree>
    <p:extLst>
      <p:ext uri="{BB962C8B-B14F-4D97-AF65-F5344CB8AC3E}">
        <p14:creationId xmlns:p14="http://schemas.microsoft.com/office/powerpoint/2010/main" val="32592227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9" name="Rectangle 3"/>
          <p:cNvSpPr>
            <a:spLocks noGrp="1" noChangeArrowheads="1"/>
          </p:cNvSpPr>
          <p:nvPr>
            <p:ph type="ctrTitle"/>
          </p:nvPr>
        </p:nvSpPr>
        <p:spPr>
          <a:xfrm>
            <a:off x="682625" y="1557338"/>
            <a:ext cx="6553200" cy="1295400"/>
          </a:xfrm>
        </p:spPr>
        <p:txBody>
          <a:bodyPr/>
          <a:lstStyle>
            <a:lvl1pPr>
              <a:defRPr sz="3200">
                <a:solidFill>
                  <a:schemeClr val="bg1"/>
                </a:solidFill>
              </a:defRPr>
            </a:lvl1pPr>
          </a:lstStyle>
          <a:p>
            <a:pPr lvl="0"/>
            <a:r>
              <a:rPr lang="en-US" noProof="0" smtClean="0"/>
              <a:t>Click to edit Master title style</a:t>
            </a:r>
            <a:endParaRPr lang="en-AU" noProof="0" smtClean="0"/>
          </a:p>
        </p:txBody>
      </p:sp>
      <p:sp>
        <p:nvSpPr>
          <p:cNvPr id="39940" name="Rectangle 4"/>
          <p:cNvSpPr>
            <a:spLocks noGrp="1" noChangeArrowheads="1"/>
          </p:cNvSpPr>
          <p:nvPr>
            <p:ph type="subTitle" idx="1"/>
          </p:nvPr>
        </p:nvSpPr>
        <p:spPr>
          <a:xfrm>
            <a:off x="682625" y="3357563"/>
            <a:ext cx="5859463" cy="503237"/>
          </a:xfrm>
        </p:spPr>
        <p:txBody>
          <a:bodyPr/>
          <a:lstStyle>
            <a:lvl1pPr marL="0" indent="0">
              <a:buFontTx/>
              <a:buNone/>
              <a:defRPr sz="2200">
                <a:solidFill>
                  <a:schemeClr val="bg1"/>
                </a:solidFill>
              </a:defRPr>
            </a:lvl1pPr>
          </a:lstStyle>
          <a:p>
            <a:pPr lvl="0"/>
            <a:r>
              <a:rPr lang="en-US" noProof="0" smtClean="0"/>
              <a:t>Click to edit Master subtitle style</a:t>
            </a:r>
            <a:endParaRPr lang="en-AU"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AU"/>
              <a:t>RMIT University©yyyy</a:t>
            </a:r>
          </a:p>
        </p:txBody>
      </p:sp>
      <p:sp>
        <p:nvSpPr>
          <p:cNvPr id="5" name="Footer Placeholder 4"/>
          <p:cNvSpPr>
            <a:spLocks noGrp="1"/>
          </p:cNvSpPr>
          <p:nvPr>
            <p:ph type="ftr" sz="quarter" idx="11"/>
          </p:nvPr>
        </p:nvSpPr>
        <p:spPr/>
        <p:txBody>
          <a:bodyPr/>
          <a:lstStyle>
            <a:lvl1pPr>
              <a:defRPr/>
            </a:lvl1pPr>
          </a:lstStyle>
          <a:p>
            <a:r>
              <a:rPr lang="en-AU"/>
              <a:t>School/Department/Area</a:t>
            </a:r>
          </a:p>
        </p:txBody>
      </p:sp>
      <p:sp>
        <p:nvSpPr>
          <p:cNvPr id="6" name="Slide Number Placeholder 5"/>
          <p:cNvSpPr>
            <a:spLocks noGrp="1"/>
          </p:cNvSpPr>
          <p:nvPr>
            <p:ph type="sldNum" sz="quarter" idx="12"/>
          </p:nvPr>
        </p:nvSpPr>
        <p:spPr/>
        <p:txBody>
          <a:bodyPr/>
          <a:lstStyle>
            <a:lvl1pPr>
              <a:defRPr/>
            </a:lvl1pPr>
          </a:lstStyle>
          <a:p>
            <a:fld id="{6FD64174-23A5-412C-9618-DFC7E9453016}" type="slidenum">
              <a:rPr lang="en-AU"/>
              <a:pPr/>
              <a:t>‹#›</a:t>
            </a:fld>
            <a:endParaRPr lang="en-AU"/>
          </a:p>
        </p:txBody>
      </p:sp>
    </p:spTree>
    <p:extLst>
      <p:ext uri="{BB962C8B-B14F-4D97-AF65-F5344CB8AC3E}">
        <p14:creationId xmlns:p14="http://schemas.microsoft.com/office/powerpoint/2010/main" val="246390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638"/>
            <a:ext cx="2057400" cy="58912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81000" y="274638"/>
            <a:ext cx="6019800" cy="5891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AU"/>
              <a:t>RMIT University©yyyy</a:t>
            </a:r>
          </a:p>
        </p:txBody>
      </p:sp>
      <p:sp>
        <p:nvSpPr>
          <p:cNvPr id="5" name="Footer Placeholder 4"/>
          <p:cNvSpPr>
            <a:spLocks noGrp="1"/>
          </p:cNvSpPr>
          <p:nvPr>
            <p:ph type="ftr" sz="quarter" idx="11"/>
          </p:nvPr>
        </p:nvSpPr>
        <p:spPr/>
        <p:txBody>
          <a:bodyPr/>
          <a:lstStyle>
            <a:lvl1pPr>
              <a:defRPr/>
            </a:lvl1pPr>
          </a:lstStyle>
          <a:p>
            <a:r>
              <a:rPr lang="en-AU"/>
              <a:t>School/Department/Area</a:t>
            </a:r>
          </a:p>
        </p:txBody>
      </p:sp>
      <p:sp>
        <p:nvSpPr>
          <p:cNvPr id="6" name="Slide Number Placeholder 5"/>
          <p:cNvSpPr>
            <a:spLocks noGrp="1"/>
          </p:cNvSpPr>
          <p:nvPr>
            <p:ph type="sldNum" sz="quarter" idx="12"/>
          </p:nvPr>
        </p:nvSpPr>
        <p:spPr/>
        <p:txBody>
          <a:bodyPr/>
          <a:lstStyle>
            <a:lvl1pPr>
              <a:defRPr/>
            </a:lvl1pPr>
          </a:lstStyle>
          <a:p>
            <a:fld id="{111C4B7D-68D0-4A38-83E0-937E0A9BEE96}" type="slidenum">
              <a:rPr lang="en-AU"/>
              <a:pPr/>
              <a:t>‹#›</a:t>
            </a:fld>
            <a:endParaRPr lang="en-AU"/>
          </a:p>
        </p:txBody>
      </p:sp>
    </p:spTree>
    <p:extLst>
      <p:ext uri="{BB962C8B-B14F-4D97-AF65-F5344CB8AC3E}">
        <p14:creationId xmlns:p14="http://schemas.microsoft.com/office/powerpoint/2010/main" val="8999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AU"/>
              <a:t>RMIT University©yyyy</a:t>
            </a:r>
          </a:p>
        </p:txBody>
      </p:sp>
      <p:sp>
        <p:nvSpPr>
          <p:cNvPr id="5" name="Footer Placeholder 4"/>
          <p:cNvSpPr>
            <a:spLocks noGrp="1"/>
          </p:cNvSpPr>
          <p:nvPr>
            <p:ph type="ftr" sz="quarter" idx="11"/>
          </p:nvPr>
        </p:nvSpPr>
        <p:spPr/>
        <p:txBody>
          <a:bodyPr/>
          <a:lstStyle>
            <a:lvl1pPr>
              <a:defRPr/>
            </a:lvl1pPr>
          </a:lstStyle>
          <a:p>
            <a:r>
              <a:rPr lang="en-AU"/>
              <a:t>School/Department/Area</a:t>
            </a:r>
          </a:p>
        </p:txBody>
      </p:sp>
      <p:sp>
        <p:nvSpPr>
          <p:cNvPr id="6" name="Slide Number Placeholder 5"/>
          <p:cNvSpPr>
            <a:spLocks noGrp="1"/>
          </p:cNvSpPr>
          <p:nvPr>
            <p:ph type="sldNum" sz="quarter" idx="12"/>
          </p:nvPr>
        </p:nvSpPr>
        <p:spPr/>
        <p:txBody>
          <a:bodyPr/>
          <a:lstStyle>
            <a:lvl1pPr>
              <a:defRPr/>
            </a:lvl1pPr>
          </a:lstStyle>
          <a:p>
            <a:fld id="{BB97EF72-A71D-4DB3-B8D2-2B2CBC2AA8FE}" type="slidenum">
              <a:rPr lang="en-AU"/>
              <a:pPr/>
              <a:t>‹#›</a:t>
            </a:fld>
            <a:endParaRPr lang="en-AU"/>
          </a:p>
        </p:txBody>
      </p:sp>
    </p:spTree>
    <p:extLst>
      <p:ext uri="{BB962C8B-B14F-4D97-AF65-F5344CB8AC3E}">
        <p14:creationId xmlns:p14="http://schemas.microsoft.com/office/powerpoint/2010/main" val="1571052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AU"/>
              <a:t>RMIT University©yyyy</a:t>
            </a:r>
          </a:p>
        </p:txBody>
      </p:sp>
      <p:sp>
        <p:nvSpPr>
          <p:cNvPr id="5" name="Footer Placeholder 4"/>
          <p:cNvSpPr>
            <a:spLocks noGrp="1"/>
          </p:cNvSpPr>
          <p:nvPr>
            <p:ph type="ftr" sz="quarter" idx="11"/>
          </p:nvPr>
        </p:nvSpPr>
        <p:spPr/>
        <p:txBody>
          <a:bodyPr/>
          <a:lstStyle>
            <a:lvl1pPr>
              <a:defRPr/>
            </a:lvl1pPr>
          </a:lstStyle>
          <a:p>
            <a:r>
              <a:rPr lang="en-AU"/>
              <a:t>School/Department/Area</a:t>
            </a:r>
          </a:p>
        </p:txBody>
      </p:sp>
      <p:sp>
        <p:nvSpPr>
          <p:cNvPr id="6" name="Slide Number Placeholder 5"/>
          <p:cNvSpPr>
            <a:spLocks noGrp="1"/>
          </p:cNvSpPr>
          <p:nvPr>
            <p:ph type="sldNum" sz="quarter" idx="12"/>
          </p:nvPr>
        </p:nvSpPr>
        <p:spPr/>
        <p:txBody>
          <a:bodyPr/>
          <a:lstStyle>
            <a:lvl1pPr>
              <a:defRPr/>
            </a:lvl1pPr>
          </a:lstStyle>
          <a:p>
            <a:fld id="{29080234-4CE0-43D3-963F-17A0D24406F5}" type="slidenum">
              <a:rPr lang="en-AU"/>
              <a:pPr/>
              <a:t>‹#›</a:t>
            </a:fld>
            <a:endParaRPr lang="en-AU"/>
          </a:p>
        </p:txBody>
      </p:sp>
    </p:spTree>
    <p:extLst>
      <p:ext uri="{BB962C8B-B14F-4D97-AF65-F5344CB8AC3E}">
        <p14:creationId xmlns:p14="http://schemas.microsoft.com/office/powerpoint/2010/main" val="344648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81000" y="1300163"/>
            <a:ext cx="4038600" cy="4865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572000" y="1300163"/>
            <a:ext cx="4038600" cy="4865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r>
              <a:rPr lang="en-AU"/>
              <a:t>RMIT University©yyyy</a:t>
            </a:r>
          </a:p>
        </p:txBody>
      </p:sp>
      <p:sp>
        <p:nvSpPr>
          <p:cNvPr id="6" name="Footer Placeholder 5"/>
          <p:cNvSpPr>
            <a:spLocks noGrp="1"/>
          </p:cNvSpPr>
          <p:nvPr>
            <p:ph type="ftr" sz="quarter" idx="11"/>
          </p:nvPr>
        </p:nvSpPr>
        <p:spPr/>
        <p:txBody>
          <a:bodyPr/>
          <a:lstStyle>
            <a:lvl1pPr>
              <a:defRPr/>
            </a:lvl1pPr>
          </a:lstStyle>
          <a:p>
            <a:r>
              <a:rPr lang="en-AU"/>
              <a:t>School/Department/Area</a:t>
            </a:r>
          </a:p>
        </p:txBody>
      </p:sp>
      <p:sp>
        <p:nvSpPr>
          <p:cNvPr id="7" name="Slide Number Placeholder 6"/>
          <p:cNvSpPr>
            <a:spLocks noGrp="1"/>
          </p:cNvSpPr>
          <p:nvPr>
            <p:ph type="sldNum" sz="quarter" idx="12"/>
          </p:nvPr>
        </p:nvSpPr>
        <p:spPr/>
        <p:txBody>
          <a:bodyPr/>
          <a:lstStyle>
            <a:lvl1pPr>
              <a:defRPr/>
            </a:lvl1pPr>
          </a:lstStyle>
          <a:p>
            <a:fld id="{B74DC492-0C68-489A-BEFD-6F75C46DA7D1}" type="slidenum">
              <a:rPr lang="en-AU"/>
              <a:pPr/>
              <a:t>‹#›</a:t>
            </a:fld>
            <a:endParaRPr lang="en-AU"/>
          </a:p>
        </p:txBody>
      </p:sp>
    </p:spTree>
    <p:extLst>
      <p:ext uri="{BB962C8B-B14F-4D97-AF65-F5344CB8AC3E}">
        <p14:creationId xmlns:p14="http://schemas.microsoft.com/office/powerpoint/2010/main" val="74888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r>
              <a:rPr lang="en-AU"/>
              <a:t>RMIT University©yyyy</a:t>
            </a:r>
          </a:p>
        </p:txBody>
      </p:sp>
      <p:sp>
        <p:nvSpPr>
          <p:cNvPr id="8" name="Footer Placeholder 7"/>
          <p:cNvSpPr>
            <a:spLocks noGrp="1"/>
          </p:cNvSpPr>
          <p:nvPr>
            <p:ph type="ftr" sz="quarter" idx="11"/>
          </p:nvPr>
        </p:nvSpPr>
        <p:spPr/>
        <p:txBody>
          <a:bodyPr/>
          <a:lstStyle>
            <a:lvl1pPr>
              <a:defRPr/>
            </a:lvl1pPr>
          </a:lstStyle>
          <a:p>
            <a:r>
              <a:rPr lang="en-AU"/>
              <a:t>School/Department/Area</a:t>
            </a:r>
          </a:p>
        </p:txBody>
      </p:sp>
      <p:sp>
        <p:nvSpPr>
          <p:cNvPr id="9" name="Slide Number Placeholder 8"/>
          <p:cNvSpPr>
            <a:spLocks noGrp="1"/>
          </p:cNvSpPr>
          <p:nvPr>
            <p:ph type="sldNum" sz="quarter" idx="12"/>
          </p:nvPr>
        </p:nvSpPr>
        <p:spPr/>
        <p:txBody>
          <a:bodyPr/>
          <a:lstStyle>
            <a:lvl1pPr>
              <a:defRPr/>
            </a:lvl1pPr>
          </a:lstStyle>
          <a:p>
            <a:fld id="{B86F779C-BCB6-4CCA-92E7-94BAEEE422DD}" type="slidenum">
              <a:rPr lang="en-AU"/>
              <a:pPr/>
              <a:t>‹#›</a:t>
            </a:fld>
            <a:endParaRPr lang="en-AU"/>
          </a:p>
        </p:txBody>
      </p:sp>
    </p:spTree>
    <p:extLst>
      <p:ext uri="{BB962C8B-B14F-4D97-AF65-F5344CB8AC3E}">
        <p14:creationId xmlns:p14="http://schemas.microsoft.com/office/powerpoint/2010/main" val="303305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r>
              <a:rPr lang="en-AU"/>
              <a:t>RMIT University©yyyy</a:t>
            </a:r>
          </a:p>
        </p:txBody>
      </p:sp>
      <p:sp>
        <p:nvSpPr>
          <p:cNvPr id="4" name="Footer Placeholder 3"/>
          <p:cNvSpPr>
            <a:spLocks noGrp="1"/>
          </p:cNvSpPr>
          <p:nvPr>
            <p:ph type="ftr" sz="quarter" idx="11"/>
          </p:nvPr>
        </p:nvSpPr>
        <p:spPr/>
        <p:txBody>
          <a:bodyPr/>
          <a:lstStyle>
            <a:lvl1pPr>
              <a:defRPr/>
            </a:lvl1pPr>
          </a:lstStyle>
          <a:p>
            <a:r>
              <a:rPr lang="en-AU"/>
              <a:t>School/Department/Area</a:t>
            </a:r>
          </a:p>
        </p:txBody>
      </p:sp>
      <p:sp>
        <p:nvSpPr>
          <p:cNvPr id="5" name="Slide Number Placeholder 4"/>
          <p:cNvSpPr>
            <a:spLocks noGrp="1"/>
          </p:cNvSpPr>
          <p:nvPr>
            <p:ph type="sldNum" sz="quarter" idx="12"/>
          </p:nvPr>
        </p:nvSpPr>
        <p:spPr/>
        <p:txBody>
          <a:bodyPr/>
          <a:lstStyle>
            <a:lvl1pPr>
              <a:defRPr/>
            </a:lvl1pPr>
          </a:lstStyle>
          <a:p>
            <a:fld id="{C6F5F06E-C200-46D1-A3B9-1DDC6E44D3EE}" type="slidenum">
              <a:rPr lang="en-AU"/>
              <a:pPr/>
              <a:t>‹#›</a:t>
            </a:fld>
            <a:endParaRPr lang="en-AU"/>
          </a:p>
        </p:txBody>
      </p:sp>
    </p:spTree>
    <p:extLst>
      <p:ext uri="{BB962C8B-B14F-4D97-AF65-F5344CB8AC3E}">
        <p14:creationId xmlns:p14="http://schemas.microsoft.com/office/powerpoint/2010/main" val="261655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AU"/>
              <a:t>RMIT University©yyyy</a:t>
            </a:r>
          </a:p>
        </p:txBody>
      </p:sp>
      <p:sp>
        <p:nvSpPr>
          <p:cNvPr id="3" name="Footer Placeholder 2"/>
          <p:cNvSpPr>
            <a:spLocks noGrp="1"/>
          </p:cNvSpPr>
          <p:nvPr>
            <p:ph type="ftr" sz="quarter" idx="11"/>
          </p:nvPr>
        </p:nvSpPr>
        <p:spPr/>
        <p:txBody>
          <a:bodyPr/>
          <a:lstStyle>
            <a:lvl1pPr>
              <a:defRPr/>
            </a:lvl1pPr>
          </a:lstStyle>
          <a:p>
            <a:r>
              <a:rPr lang="en-AU"/>
              <a:t>School/Department/Area</a:t>
            </a:r>
          </a:p>
        </p:txBody>
      </p:sp>
      <p:sp>
        <p:nvSpPr>
          <p:cNvPr id="4" name="Slide Number Placeholder 3"/>
          <p:cNvSpPr>
            <a:spLocks noGrp="1"/>
          </p:cNvSpPr>
          <p:nvPr>
            <p:ph type="sldNum" sz="quarter" idx="12"/>
          </p:nvPr>
        </p:nvSpPr>
        <p:spPr/>
        <p:txBody>
          <a:bodyPr/>
          <a:lstStyle>
            <a:lvl1pPr>
              <a:defRPr/>
            </a:lvl1pPr>
          </a:lstStyle>
          <a:p>
            <a:fld id="{09EB0AAC-072A-4D2C-947D-5607A65EBF4E}" type="slidenum">
              <a:rPr lang="en-AU"/>
              <a:pPr/>
              <a:t>‹#›</a:t>
            </a:fld>
            <a:endParaRPr lang="en-AU"/>
          </a:p>
        </p:txBody>
      </p:sp>
    </p:spTree>
    <p:extLst>
      <p:ext uri="{BB962C8B-B14F-4D97-AF65-F5344CB8AC3E}">
        <p14:creationId xmlns:p14="http://schemas.microsoft.com/office/powerpoint/2010/main" val="355224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AU"/>
              <a:t>RMIT University©yyyy</a:t>
            </a:r>
          </a:p>
        </p:txBody>
      </p:sp>
      <p:sp>
        <p:nvSpPr>
          <p:cNvPr id="6" name="Footer Placeholder 5"/>
          <p:cNvSpPr>
            <a:spLocks noGrp="1"/>
          </p:cNvSpPr>
          <p:nvPr>
            <p:ph type="ftr" sz="quarter" idx="11"/>
          </p:nvPr>
        </p:nvSpPr>
        <p:spPr/>
        <p:txBody>
          <a:bodyPr/>
          <a:lstStyle>
            <a:lvl1pPr>
              <a:defRPr/>
            </a:lvl1pPr>
          </a:lstStyle>
          <a:p>
            <a:r>
              <a:rPr lang="en-AU"/>
              <a:t>School/Department/Area</a:t>
            </a:r>
          </a:p>
        </p:txBody>
      </p:sp>
      <p:sp>
        <p:nvSpPr>
          <p:cNvPr id="7" name="Slide Number Placeholder 6"/>
          <p:cNvSpPr>
            <a:spLocks noGrp="1"/>
          </p:cNvSpPr>
          <p:nvPr>
            <p:ph type="sldNum" sz="quarter" idx="12"/>
          </p:nvPr>
        </p:nvSpPr>
        <p:spPr/>
        <p:txBody>
          <a:bodyPr/>
          <a:lstStyle>
            <a:lvl1pPr>
              <a:defRPr/>
            </a:lvl1pPr>
          </a:lstStyle>
          <a:p>
            <a:fld id="{4D3AE7C5-0C5C-4AFD-B978-12F5DCAF19D1}" type="slidenum">
              <a:rPr lang="en-AU"/>
              <a:pPr/>
              <a:t>‹#›</a:t>
            </a:fld>
            <a:endParaRPr lang="en-AU"/>
          </a:p>
        </p:txBody>
      </p:sp>
    </p:spTree>
    <p:extLst>
      <p:ext uri="{BB962C8B-B14F-4D97-AF65-F5344CB8AC3E}">
        <p14:creationId xmlns:p14="http://schemas.microsoft.com/office/powerpoint/2010/main" val="226594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AU"/>
              <a:t>RMIT University©yyyy</a:t>
            </a:r>
          </a:p>
        </p:txBody>
      </p:sp>
      <p:sp>
        <p:nvSpPr>
          <p:cNvPr id="6" name="Footer Placeholder 5"/>
          <p:cNvSpPr>
            <a:spLocks noGrp="1"/>
          </p:cNvSpPr>
          <p:nvPr>
            <p:ph type="ftr" sz="quarter" idx="11"/>
          </p:nvPr>
        </p:nvSpPr>
        <p:spPr/>
        <p:txBody>
          <a:bodyPr/>
          <a:lstStyle>
            <a:lvl1pPr>
              <a:defRPr/>
            </a:lvl1pPr>
          </a:lstStyle>
          <a:p>
            <a:r>
              <a:rPr lang="en-AU"/>
              <a:t>School/Department/Area</a:t>
            </a:r>
          </a:p>
        </p:txBody>
      </p:sp>
      <p:sp>
        <p:nvSpPr>
          <p:cNvPr id="7" name="Slide Number Placeholder 6"/>
          <p:cNvSpPr>
            <a:spLocks noGrp="1"/>
          </p:cNvSpPr>
          <p:nvPr>
            <p:ph type="sldNum" sz="quarter" idx="12"/>
          </p:nvPr>
        </p:nvSpPr>
        <p:spPr/>
        <p:txBody>
          <a:bodyPr/>
          <a:lstStyle>
            <a:lvl1pPr>
              <a:defRPr/>
            </a:lvl1pPr>
          </a:lstStyle>
          <a:p>
            <a:fld id="{82DCCA2E-D4E9-4696-A43F-D740F59953B5}" type="slidenum">
              <a:rPr lang="en-AU"/>
              <a:pPr/>
              <a:t>‹#›</a:t>
            </a:fld>
            <a:endParaRPr lang="en-AU"/>
          </a:p>
        </p:txBody>
      </p:sp>
    </p:spTree>
    <p:extLst>
      <p:ext uri="{BB962C8B-B14F-4D97-AF65-F5344CB8AC3E}">
        <p14:creationId xmlns:p14="http://schemas.microsoft.com/office/powerpoint/2010/main" val="116190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93" name="Picture 21" descr="core 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534150"/>
            <a:ext cx="9144000" cy="32385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title"/>
          </p:nvPr>
        </p:nvSpPr>
        <p:spPr bwMode="auto">
          <a:xfrm>
            <a:off x="381000" y="274638"/>
            <a:ext cx="82296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Header 1</a:t>
            </a:r>
          </a:p>
        </p:txBody>
      </p:sp>
      <p:sp>
        <p:nvSpPr>
          <p:cNvPr id="3075" name="Rectangle 3"/>
          <p:cNvSpPr>
            <a:spLocks noGrp="1" noChangeArrowheads="1"/>
          </p:cNvSpPr>
          <p:nvPr>
            <p:ph type="body" idx="1"/>
          </p:nvPr>
        </p:nvSpPr>
        <p:spPr bwMode="auto">
          <a:xfrm>
            <a:off x="381000" y="1300163"/>
            <a:ext cx="8229600" cy="486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076" name="Rectangle 4"/>
          <p:cNvSpPr>
            <a:spLocks noGrp="1" noChangeArrowheads="1"/>
          </p:cNvSpPr>
          <p:nvPr>
            <p:ph type="dt" sz="half" idx="2"/>
          </p:nvPr>
        </p:nvSpPr>
        <p:spPr bwMode="auto">
          <a:xfrm>
            <a:off x="444500" y="6565900"/>
            <a:ext cx="2133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fontAlgn="base">
              <a:defRPr sz="1100"/>
            </a:lvl1pPr>
          </a:lstStyle>
          <a:p>
            <a:r>
              <a:rPr lang="en-AU"/>
              <a:t>RMIT University©yyyy</a:t>
            </a:r>
          </a:p>
        </p:txBody>
      </p:sp>
      <p:sp>
        <p:nvSpPr>
          <p:cNvPr id="3091" name="Rectangle 19"/>
          <p:cNvSpPr>
            <a:spLocks noGrp="1" noChangeArrowheads="1"/>
          </p:cNvSpPr>
          <p:nvPr>
            <p:ph type="ftr" sz="quarter" idx="3"/>
          </p:nvPr>
        </p:nvSpPr>
        <p:spPr bwMode="auto">
          <a:xfrm>
            <a:off x="2611438" y="6575425"/>
            <a:ext cx="38322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fontAlgn="base">
              <a:defRPr sz="1100"/>
            </a:lvl1pPr>
          </a:lstStyle>
          <a:p>
            <a:r>
              <a:rPr lang="en-AU"/>
              <a:t>School/Department/Area</a:t>
            </a:r>
          </a:p>
        </p:txBody>
      </p:sp>
      <p:sp>
        <p:nvSpPr>
          <p:cNvPr id="3092" name="Rectangle 20"/>
          <p:cNvSpPr>
            <a:spLocks noGrp="1" noChangeArrowheads="1"/>
          </p:cNvSpPr>
          <p:nvPr>
            <p:ph type="sldNum" sz="quarter" idx="4"/>
          </p:nvPr>
        </p:nvSpPr>
        <p:spPr bwMode="auto">
          <a:xfrm>
            <a:off x="6523038" y="6578600"/>
            <a:ext cx="2133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fontAlgn="base">
              <a:defRPr sz="1100"/>
            </a:lvl1pPr>
          </a:lstStyle>
          <a:p>
            <a:fld id="{CD00DD8B-4F85-4A7D-BA9B-80128194AE47}" type="slidenum">
              <a:rPr lang="en-AU"/>
              <a:pPr/>
              <a:t>‹#›</a:t>
            </a:fld>
            <a:endParaRPr lang="en-A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l" rtl="0" eaLnBrk="1" fontAlgn="base" hangingPunct="1">
        <a:spcBef>
          <a:spcPct val="0"/>
        </a:spcBef>
        <a:spcAft>
          <a:spcPct val="0"/>
        </a:spcAft>
        <a:defRPr sz="2500">
          <a:solidFill>
            <a:srgbClr val="EE3224"/>
          </a:solidFill>
          <a:latin typeface="+mj-lt"/>
          <a:ea typeface="+mj-ea"/>
          <a:cs typeface="+mj-cs"/>
        </a:defRPr>
      </a:lvl1pPr>
      <a:lvl2pPr algn="l" rtl="0" eaLnBrk="1" fontAlgn="base" hangingPunct="1">
        <a:spcBef>
          <a:spcPct val="0"/>
        </a:spcBef>
        <a:spcAft>
          <a:spcPct val="0"/>
        </a:spcAft>
        <a:defRPr sz="2500">
          <a:solidFill>
            <a:srgbClr val="EE3224"/>
          </a:solidFill>
          <a:latin typeface="Arial" charset="0"/>
          <a:cs typeface="Arial" charset="0"/>
        </a:defRPr>
      </a:lvl2pPr>
      <a:lvl3pPr algn="l" rtl="0" eaLnBrk="1" fontAlgn="base" hangingPunct="1">
        <a:spcBef>
          <a:spcPct val="0"/>
        </a:spcBef>
        <a:spcAft>
          <a:spcPct val="0"/>
        </a:spcAft>
        <a:defRPr sz="2500">
          <a:solidFill>
            <a:srgbClr val="EE3224"/>
          </a:solidFill>
          <a:latin typeface="Arial" charset="0"/>
          <a:cs typeface="Arial" charset="0"/>
        </a:defRPr>
      </a:lvl3pPr>
      <a:lvl4pPr algn="l" rtl="0" eaLnBrk="1" fontAlgn="base" hangingPunct="1">
        <a:spcBef>
          <a:spcPct val="0"/>
        </a:spcBef>
        <a:spcAft>
          <a:spcPct val="0"/>
        </a:spcAft>
        <a:defRPr sz="2500">
          <a:solidFill>
            <a:srgbClr val="EE3224"/>
          </a:solidFill>
          <a:latin typeface="Arial" charset="0"/>
          <a:cs typeface="Arial" charset="0"/>
        </a:defRPr>
      </a:lvl4pPr>
      <a:lvl5pPr algn="l" rtl="0" eaLnBrk="1" fontAlgn="base" hangingPunct="1">
        <a:spcBef>
          <a:spcPct val="0"/>
        </a:spcBef>
        <a:spcAft>
          <a:spcPct val="0"/>
        </a:spcAft>
        <a:defRPr sz="2500">
          <a:solidFill>
            <a:srgbClr val="EE3224"/>
          </a:solidFill>
          <a:latin typeface="Arial" charset="0"/>
          <a:cs typeface="Arial" charset="0"/>
        </a:defRPr>
      </a:lvl5pPr>
      <a:lvl6pPr marL="457200" algn="l" rtl="0" eaLnBrk="1" fontAlgn="base" hangingPunct="1">
        <a:spcBef>
          <a:spcPct val="0"/>
        </a:spcBef>
        <a:spcAft>
          <a:spcPct val="0"/>
        </a:spcAft>
        <a:defRPr sz="2500">
          <a:solidFill>
            <a:srgbClr val="EE3224"/>
          </a:solidFill>
          <a:latin typeface="Arial" charset="0"/>
          <a:cs typeface="Arial" charset="0"/>
        </a:defRPr>
      </a:lvl6pPr>
      <a:lvl7pPr marL="914400" algn="l" rtl="0" eaLnBrk="1" fontAlgn="base" hangingPunct="1">
        <a:spcBef>
          <a:spcPct val="0"/>
        </a:spcBef>
        <a:spcAft>
          <a:spcPct val="0"/>
        </a:spcAft>
        <a:defRPr sz="2500">
          <a:solidFill>
            <a:srgbClr val="EE3224"/>
          </a:solidFill>
          <a:latin typeface="Arial" charset="0"/>
          <a:cs typeface="Arial" charset="0"/>
        </a:defRPr>
      </a:lvl7pPr>
      <a:lvl8pPr marL="1371600" algn="l" rtl="0" eaLnBrk="1" fontAlgn="base" hangingPunct="1">
        <a:spcBef>
          <a:spcPct val="0"/>
        </a:spcBef>
        <a:spcAft>
          <a:spcPct val="0"/>
        </a:spcAft>
        <a:defRPr sz="2500">
          <a:solidFill>
            <a:srgbClr val="EE3224"/>
          </a:solidFill>
          <a:latin typeface="Arial" charset="0"/>
          <a:cs typeface="Arial" charset="0"/>
        </a:defRPr>
      </a:lvl8pPr>
      <a:lvl9pPr marL="1828800" algn="l" rtl="0" eaLnBrk="1" fontAlgn="base" hangingPunct="1">
        <a:spcBef>
          <a:spcPct val="0"/>
        </a:spcBef>
        <a:spcAft>
          <a:spcPct val="0"/>
        </a:spcAft>
        <a:defRPr sz="2500">
          <a:solidFill>
            <a:srgbClr val="EE3224"/>
          </a:solidFill>
          <a:latin typeface="Arial" charset="0"/>
          <a:cs typeface="Arial" charset="0"/>
        </a:defRPr>
      </a:lvl9pPr>
    </p:titleStyle>
    <p:bodyStyle>
      <a:lvl1pPr marL="180975" indent="-180975" algn="l" rtl="0" eaLnBrk="1" fontAlgn="base" hangingPunct="1">
        <a:spcBef>
          <a:spcPct val="50000"/>
        </a:spcBef>
        <a:spcAft>
          <a:spcPct val="0"/>
        </a:spcAft>
        <a:buClr>
          <a:srgbClr val="887E6E"/>
        </a:buClr>
        <a:buChar char="•"/>
        <a:defRPr>
          <a:solidFill>
            <a:schemeClr val="tx1"/>
          </a:solidFill>
          <a:latin typeface="+mn-lt"/>
          <a:ea typeface="+mn-ea"/>
          <a:cs typeface="+mn-cs"/>
        </a:defRPr>
      </a:lvl1pPr>
      <a:lvl2pPr marL="485775" indent="-161925" algn="l" rtl="0" eaLnBrk="1" fontAlgn="base" hangingPunct="1">
        <a:spcBef>
          <a:spcPct val="25000"/>
        </a:spcBef>
        <a:spcAft>
          <a:spcPct val="0"/>
        </a:spcAft>
        <a:buClr>
          <a:srgbClr val="887E6E"/>
        </a:buClr>
        <a:buFont typeface="Arial" charset="0"/>
        <a:buChar char="–"/>
        <a:defRPr>
          <a:solidFill>
            <a:schemeClr val="tx1"/>
          </a:solidFill>
          <a:latin typeface="+mn-lt"/>
          <a:cs typeface="+mn-cs"/>
        </a:defRPr>
      </a:lvl2pPr>
      <a:lvl3pPr marL="795338" indent="-161925" algn="l" rtl="0" eaLnBrk="1" fontAlgn="base" hangingPunct="1">
        <a:spcBef>
          <a:spcPct val="25000"/>
        </a:spcBef>
        <a:spcAft>
          <a:spcPct val="0"/>
        </a:spcAft>
        <a:buClr>
          <a:srgbClr val="887E6E"/>
        </a:buClr>
        <a:buFont typeface="Arial" charset="0"/>
        <a:buChar char="–"/>
        <a:defRPr>
          <a:solidFill>
            <a:schemeClr val="tx1"/>
          </a:solidFill>
          <a:latin typeface="+mn-lt"/>
          <a:cs typeface="+mn-cs"/>
        </a:defRPr>
      </a:lvl3pPr>
      <a:lvl4pPr marL="1090613" indent="-166688" algn="l" rtl="0" eaLnBrk="1" fontAlgn="base" hangingPunct="1">
        <a:spcBef>
          <a:spcPct val="25000"/>
        </a:spcBef>
        <a:spcAft>
          <a:spcPct val="0"/>
        </a:spcAft>
        <a:buClr>
          <a:srgbClr val="887E6E"/>
        </a:buClr>
        <a:buChar char="–"/>
        <a:defRPr>
          <a:solidFill>
            <a:schemeClr val="tx1"/>
          </a:solidFill>
          <a:latin typeface="+mn-lt"/>
          <a:cs typeface="+mn-cs"/>
        </a:defRPr>
      </a:lvl4pPr>
      <a:lvl5pPr marL="1390650" indent="-171450" algn="l" rtl="0" eaLnBrk="1" fontAlgn="base" hangingPunct="1">
        <a:spcBef>
          <a:spcPct val="25000"/>
        </a:spcBef>
        <a:spcAft>
          <a:spcPct val="0"/>
        </a:spcAft>
        <a:buClr>
          <a:srgbClr val="887E6E"/>
        </a:buClr>
        <a:buFont typeface="Arial" charset="0"/>
        <a:buChar char="–"/>
        <a:defRPr>
          <a:solidFill>
            <a:schemeClr val="tx1"/>
          </a:solidFill>
          <a:latin typeface="+mn-lt"/>
          <a:cs typeface="+mn-cs"/>
        </a:defRPr>
      </a:lvl5pPr>
      <a:lvl6pPr marL="1847850" indent="-171450" algn="l" rtl="0" eaLnBrk="1" fontAlgn="base" hangingPunct="1">
        <a:spcBef>
          <a:spcPct val="25000"/>
        </a:spcBef>
        <a:spcAft>
          <a:spcPct val="0"/>
        </a:spcAft>
        <a:buClr>
          <a:srgbClr val="887E6E"/>
        </a:buClr>
        <a:buFont typeface="Arial" charset="0"/>
        <a:buChar char="–"/>
        <a:defRPr>
          <a:solidFill>
            <a:schemeClr val="tx1"/>
          </a:solidFill>
          <a:latin typeface="+mn-lt"/>
          <a:cs typeface="+mn-cs"/>
        </a:defRPr>
      </a:lvl6pPr>
      <a:lvl7pPr marL="2305050" indent="-171450" algn="l" rtl="0" eaLnBrk="1" fontAlgn="base" hangingPunct="1">
        <a:spcBef>
          <a:spcPct val="25000"/>
        </a:spcBef>
        <a:spcAft>
          <a:spcPct val="0"/>
        </a:spcAft>
        <a:buClr>
          <a:srgbClr val="887E6E"/>
        </a:buClr>
        <a:buFont typeface="Arial" charset="0"/>
        <a:buChar char="–"/>
        <a:defRPr>
          <a:solidFill>
            <a:schemeClr val="tx1"/>
          </a:solidFill>
          <a:latin typeface="+mn-lt"/>
          <a:cs typeface="+mn-cs"/>
        </a:defRPr>
      </a:lvl7pPr>
      <a:lvl8pPr marL="2762250" indent="-171450" algn="l" rtl="0" eaLnBrk="1" fontAlgn="base" hangingPunct="1">
        <a:spcBef>
          <a:spcPct val="25000"/>
        </a:spcBef>
        <a:spcAft>
          <a:spcPct val="0"/>
        </a:spcAft>
        <a:buClr>
          <a:srgbClr val="887E6E"/>
        </a:buClr>
        <a:buFont typeface="Arial" charset="0"/>
        <a:buChar char="–"/>
        <a:defRPr>
          <a:solidFill>
            <a:schemeClr val="tx1"/>
          </a:solidFill>
          <a:latin typeface="+mn-lt"/>
          <a:cs typeface="+mn-cs"/>
        </a:defRPr>
      </a:lvl8pPr>
      <a:lvl9pPr marL="3219450" indent="-171450" algn="l" rtl="0" eaLnBrk="1" fontAlgn="base" hangingPunct="1">
        <a:spcBef>
          <a:spcPct val="25000"/>
        </a:spcBef>
        <a:spcAft>
          <a:spcPct val="0"/>
        </a:spcAft>
        <a:buClr>
          <a:srgbClr val="887E6E"/>
        </a:buClr>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2624" y="1052736"/>
            <a:ext cx="7633791" cy="1800002"/>
          </a:xfrm>
        </p:spPr>
        <p:txBody>
          <a:bodyPr/>
          <a:lstStyle/>
          <a:p>
            <a:r>
              <a:rPr lang="en-AU" sz="3600" b="1" dirty="0">
                <a:solidFill>
                  <a:schemeClr val="bg1"/>
                </a:solidFill>
                <a:latin typeface="+mj-lt"/>
                <a:ea typeface="+mj-ea"/>
                <a:cs typeface="+mj-cs"/>
              </a:rPr>
              <a:t>Chasing student satisfaction in the delivery of property higher education </a:t>
            </a:r>
            <a:r>
              <a:rPr lang="en-AU" dirty="0">
                <a:solidFill>
                  <a:schemeClr val="bg1"/>
                </a:solidFill>
                <a:latin typeface="+mj-lt"/>
                <a:ea typeface="+mj-ea"/>
                <a:cs typeface="+mj-cs"/>
              </a:rPr>
              <a:t/>
            </a:r>
            <a:br>
              <a:rPr lang="en-AU" dirty="0">
                <a:solidFill>
                  <a:schemeClr val="bg1"/>
                </a:solidFill>
                <a:latin typeface="+mj-lt"/>
                <a:ea typeface="+mj-ea"/>
                <a:cs typeface="+mj-cs"/>
              </a:rPr>
            </a:br>
            <a:endParaRPr lang="en-AU" sz="2800" dirty="0"/>
          </a:p>
        </p:txBody>
      </p:sp>
      <p:sp>
        <p:nvSpPr>
          <p:cNvPr id="3" name="Subtitle 2"/>
          <p:cNvSpPr>
            <a:spLocks noGrp="1"/>
          </p:cNvSpPr>
          <p:nvPr>
            <p:ph type="subTitle" idx="1"/>
          </p:nvPr>
        </p:nvSpPr>
        <p:spPr>
          <a:xfrm>
            <a:off x="682625" y="3789040"/>
            <a:ext cx="6121623" cy="1152128"/>
          </a:xfrm>
        </p:spPr>
        <p:txBody>
          <a:bodyPr/>
          <a:lstStyle/>
          <a:p>
            <a:r>
              <a:rPr lang="en-AU" sz="2400" b="1" dirty="0" smtClean="0">
                <a:solidFill>
                  <a:schemeClr val="bg1"/>
                </a:solidFill>
              </a:rPr>
              <a:t>Kathryn Robson </a:t>
            </a:r>
            <a:r>
              <a:rPr lang="en-AU" sz="2400" dirty="0" smtClean="0">
                <a:solidFill>
                  <a:schemeClr val="bg1"/>
                </a:solidFill>
              </a:rPr>
              <a:t/>
            </a:r>
            <a:br>
              <a:rPr lang="en-AU" sz="2400" dirty="0" smtClean="0">
                <a:solidFill>
                  <a:schemeClr val="bg1"/>
                </a:solidFill>
              </a:rPr>
            </a:br>
            <a:r>
              <a:rPr lang="en-AU" sz="2400" dirty="0" err="1" smtClean="0">
                <a:solidFill>
                  <a:schemeClr val="bg1"/>
                </a:solidFill>
              </a:rPr>
              <a:t>RMIT</a:t>
            </a:r>
            <a:r>
              <a:rPr lang="en-AU" sz="2400" dirty="0" smtClean="0">
                <a:solidFill>
                  <a:schemeClr val="bg1"/>
                </a:solidFill>
              </a:rPr>
              <a:t> University, Melbourne, Australia</a:t>
            </a:r>
            <a:br>
              <a:rPr lang="en-AU" sz="2400" dirty="0" smtClean="0">
                <a:solidFill>
                  <a:schemeClr val="bg1"/>
                </a:solidFill>
              </a:rPr>
            </a:br>
            <a:endParaRPr lang="en-AU" dirty="0"/>
          </a:p>
        </p:txBody>
      </p:sp>
    </p:spTree>
    <p:extLst>
      <p:ext uri="{BB962C8B-B14F-4D97-AF65-F5344CB8AC3E}">
        <p14:creationId xmlns:p14="http://schemas.microsoft.com/office/powerpoint/2010/main" val="172114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smtClean="0"/>
              <a:t>Unique Characteristics of Higher Education</a:t>
            </a:r>
            <a:endParaRPr lang="en-AU" sz="3200" dirty="0"/>
          </a:p>
        </p:txBody>
      </p:sp>
      <p:sp>
        <p:nvSpPr>
          <p:cNvPr id="3" name="Content Placeholder 2"/>
          <p:cNvSpPr>
            <a:spLocks noGrp="1"/>
          </p:cNvSpPr>
          <p:nvPr>
            <p:ph idx="1"/>
          </p:nvPr>
        </p:nvSpPr>
        <p:spPr>
          <a:xfrm>
            <a:off x="381000" y="1124744"/>
            <a:ext cx="8229600" cy="5328591"/>
          </a:xfrm>
        </p:spPr>
        <p:txBody>
          <a:bodyPr/>
          <a:lstStyle/>
          <a:p>
            <a:pPr marL="0" indent="0">
              <a:buNone/>
            </a:pPr>
            <a:r>
              <a:rPr lang="en-AU" sz="2400" dirty="0" smtClean="0">
                <a:solidFill>
                  <a:schemeClr val="tx1"/>
                </a:solidFill>
              </a:rPr>
              <a:t>Higher Education is classified as a Services Marketing type of activity. </a:t>
            </a:r>
            <a:r>
              <a:rPr lang="en-AU" sz="2400" dirty="0" smtClean="0"/>
              <a:t>This industry has four unique characteristics.</a:t>
            </a:r>
          </a:p>
          <a:p>
            <a:r>
              <a:rPr lang="en-AU" sz="2000" dirty="0" smtClean="0">
                <a:solidFill>
                  <a:schemeClr val="tx1"/>
                </a:solidFill>
              </a:rPr>
              <a:t>There </a:t>
            </a:r>
            <a:r>
              <a:rPr lang="en-AU" sz="2000" dirty="0">
                <a:solidFill>
                  <a:schemeClr val="tx1"/>
                </a:solidFill>
              </a:rPr>
              <a:t>are not many other products that take three or more years to mature.  </a:t>
            </a:r>
            <a:endParaRPr lang="en-AU" sz="2000" dirty="0" smtClean="0">
              <a:solidFill>
                <a:schemeClr val="tx1"/>
              </a:solidFill>
            </a:endParaRPr>
          </a:p>
          <a:p>
            <a:r>
              <a:rPr lang="en-AU" sz="2000" dirty="0" smtClean="0"/>
              <a:t>This </a:t>
            </a:r>
            <a:r>
              <a:rPr lang="en-AU" sz="2000" dirty="0" smtClean="0">
                <a:solidFill>
                  <a:schemeClr val="tx1"/>
                </a:solidFill>
              </a:rPr>
              <a:t>service has a </a:t>
            </a:r>
            <a:r>
              <a:rPr lang="en-AU" sz="2000" dirty="0">
                <a:solidFill>
                  <a:schemeClr val="tx1"/>
                </a:solidFill>
              </a:rPr>
              <a:t>tiered structure, which sees one section having to be successfully completed before moving on to the next.  </a:t>
            </a:r>
            <a:r>
              <a:rPr lang="en-AU" sz="2000" dirty="0" smtClean="0">
                <a:solidFill>
                  <a:schemeClr val="tx1"/>
                </a:solidFill>
              </a:rPr>
              <a:t>The </a:t>
            </a:r>
            <a:r>
              <a:rPr lang="en-AU" sz="2000" dirty="0">
                <a:solidFill>
                  <a:schemeClr val="tx1"/>
                </a:solidFill>
              </a:rPr>
              <a:t>final product, the degree, is not awarded until all the tiers are completed.  </a:t>
            </a:r>
            <a:endParaRPr lang="en-AU" sz="2000" dirty="0" smtClean="0">
              <a:solidFill>
                <a:schemeClr val="tx1"/>
              </a:solidFill>
            </a:endParaRPr>
          </a:p>
          <a:p>
            <a:r>
              <a:rPr lang="en-AU" sz="2000" dirty="0" smtClean="0">
                <a:solidFill>
                  <a:schemeClr val="tx1"/>
                </a:solidFill>
              </a:rPr>
              <a:t>A </a:t>
            </a:r>
            <a:r>
              <a:rPr lang="en-AU" sz="2000" dirty="0">
                <a:solidFill>
                  <a:schemeClr val="tx1"/>
                </a:solidFill>
              </a:rPr>
              <a:t>third characteristic that is different for this product is the intensity of the experience, up to 15-30 hours a week in blocks of 11/15 weeks at a time.  </a:t>
            </a:r>
            <a:endParaRPr lang="en-AU" sz="2000" dirty="0" smtClean="0">
              <a:solidFill>
                <a:schemeClr val="tx1"/>
              </a:solidFill>
            </a:endParaRPr>
          </a:p>
          <a:p>
            <a:r>
              <a:rPr lang="en-AU" sz="2000" dirty="0" smtClean="0">
                <a:solidFill>
                  <a:schemeClr val="tx1"/>
                </a:solidFill>
              </a:rPr>
              <a:t>Finally</a:t>
            </a:r>
            <a:r>
              <a:rPr lang="en-AU" sz="2000" dirty="0">
                <a:solidFill>
                  <a:schemeClr val="tx1"/>
                </a:solidFill>
              </a:rPr>
              <a:t>, within HE the </a:t>
            </a:r>
            <a:r>
              <a:rPr lang="en-AU" sz="2000" dirty="0" smtClean="0">
                <a:solidFill>
                  <a:schemeClr val="tx1"/>
                </a:solidFill>
              </a:rPr>
              <a:t>producers </a:t>
            </a:r>
            <a:r>
              <a:rPr lang="en-AU" sz="2000" dirty="0">
                <a:solidFill>
                  <a:schemeClr val="tx1"/>
                </a:solidFill>
              </a:rPr>
              <a:t>of the service also assess the progress of the client and without this assessment the client cannot progress to the next stage. </a:t>
            </a:r>
            <a:endParaRPr lang="en-AU" sz="2000" dirty="0"/>
          </a:p>
        </p:txBody>
      </p:sp>
      <p:sp>
        <p:nvSpPr>
          <p:cNvPr id="4" name="Date Placeholder 3"/>
          <p:cNvSpPr>
            <a:spLocks noGrp="1"/>
          </p:cNvSpPr>
          <p:nvPr>
            <p:ph type="dt" sz="half" idx="10"/>
          </p:nvPr>
        </p:nvSpPr>
        <p:spPr/>
        <p:txBody>
          <a:bodyPr/>
          <a:lstStyle/>
          <a:p>
            <a:r>
              <a:rPr lang="en-AU" smtClean="0"/>
              <a:t>RMIT University©yyyy</a:t>
            </a:r>
            <a:endParaRPr lang="en-AU"/>
          </a:p>
        </p:txBody>
      </p:sp>
      <p:sp>
        <p:nvSpPr>
          <p:cNvPr id="5" name="Footer Placeholder 4"/>
          <p:cNvSpPr>
            <a:spLocks noGrp="1"/>
          </p:cNvSpPr>
          <p:nvPr>
            <p:ph type="ftr" sz="quarter" idx="11"/>
          </p:nvPr>
        </p:nvSpPr>
        <p:spPr/>
        <p:txBody>
          <a:bodyPr/>
          <a:lstStyle/>
          <a:p>
            <a:r>
              <a:rPr lang="en-AU" smtClean="0"/>
              <a:t>School/Department/Area</a:t>
            </a:r>
            <a:endParaRPr lang="en-AU"/>
          </a:p>
        </p:txBody>
      </p:sp>
      <p:sp>
        <p:nvSpPr>
          <p:cNvPr id="6" name="Slide Number Placeholder 5"/>
          <p:cNvSpPr>
            <a:spLocks noGrp="1"/>
          </p:cNvSpPr>
          <p:nvPr>
            <p:ph type="sldNum" sz="quarter" idx="12"/>
          </p:nvPr>
        </p:nvSpPr>
        <p:spPr/>
        <p:txBody>
          <a:bodyPr/>
          <a:lstStyle/>
          <a:p>
            <a:fld id="{BB97EF72-A71D-4DB3-B8D2-2B2CBC2AA8FE}" type="slidenum">
              <a:rPr lang="en-AU" smtClean="0"/>
              <a:pPr/>
              <a:t>2</a:t>
            </a:fld>
            <a:endParaRPr lang="en-AU"/>
          </a:p>
        </p:txBody>
      </p:sp>
    </p:spTree>
    <p:extLst>
      <p:ext uri="{BB962C8B-B14F-4D97-AF65-F5344CB8AC3E}">
        <p14:creationId xmlns:p14="http://schemas.microsoft.com/office/powerpoint/2010/main" val="278249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600" dirty="0" smtClean="0"/>
              <a:t>Is a Student a Customer or Client?</a:t>
            </a:r>
            <a:endParaRPr lang="en-AU" sz="3600" dirty="0"/>
          </a:p>
        </p:txBody>
      </p:sp>
      <p:sp>
        <p:nvSpPr>
          <p:cNvPr id="3" name="Content Placeholder 2"/>
          <p:cNvSpPr>
            <a:spLocks noGrp="1"/>
          </p:cNvSpPr>
          <p:nvPr>
            <p:ph idx="1"/>
          </p:nvPr>
        </p:nvSpPr>
        <p:spPr/>
        <p:txBody>
          <a:bodyPr/>
          <a:lstStyle/>
          <a:p>
            <a:pPr marL="0" indent="0">
              <a:buNone/>
            </a:pPr>
            <a:r>
              <a:rPr lang="en-AU" sz="2000" dirty="0" smtClean="0"/>
              <a:t>Whether you call students a customer, or client there is no doubt that it is important to try to satisfy them:</a:t>
            </a:r>
          </a:p>
          <a:p>
            <a:pPr lvl="1"/>
            <a:r>
              <a:rPr lang="en-AU" sz="2000" dirty="0" smtClean="0"/>
              <a:t>Funding is linked to student satisfaction</a:t>
            </a:r>
          </a:p>
          <a:p>
            <a:pPr lvl="1"/>
            <a:r>
              <a:rPr lang="en-AU" sz="2000" dirty="0" smtClean="0"/>
              <a:t>Often promotion is linked to student satisfaction scores</a:t>
            </a:r>
          </a:p>
          <a:p>
            <a:pPr lvl="1"/>
            <a:r>
              <a:rPr lang="en-AU" sz="2000" dirty="0" smtClean="0"/>
              <a:t>The results are in the public domain and prospective student check</a:t>
            </a:r>
          </a:p>
          <a:p>
            <a:pPr marL="323850" lvl="1" indent="0">
              <a:buNone/>
            </a:pPr>
            <a:r>
              <a:rPr lang="en-AU" sz="2000" dirty="0" smtClean="0"/>
              <a:t> </a:t>
            </a:r>
          </a:p>
          <a:p>
            <a:pPr marL="323850" lvl="1" indent="0">
              <a:buNone/>
            </a:pPr>
            <a:r>
              <a:rPr lang="en-AU" sz="2000" dirty="0" smtClean="0"/>
              <a:t>As students spend a lot of time in each others’ company it is important that they have clear expectations about what a university can deliver.</a:t>
            </a:r>
          </a:p>
          <a:p>
            <a:pPr marL="323850" lvl="1" indent="0">
              <a:buNone/>
            </a:pPr>
            <a:endParaRPr lang="en-AU" sz="2000" dirty="0"/>
          </a:p>
          <a:p>
            <a:pPr marL="323850" lvl="1" indent="0">
              <a:buNone/>
            </a:pPr>
            <a:r>
              <a:rPr lang="en-AU" sz="2000" dirty="0" smtClean="0"/>
              <a:t>This paper is about comparing student expectations with student perceptions and uses higher education (HE) property students in Australia as a test case.</a:t>
            </a:r>
            <a:endParaRPr lang="en-AU" sz="2000" dirty="0"/>
          </a:p>
        </p:txBody>
      </p:sp>
      <p:sp>
        <p:nvSpPr>
          <p:cNvPr id="4" name="Date Placeholder 3"/>
          <p:cNvSpPr>
            <a:spLocks noGrp="1"/>
          </p:cNvSpPr>
          <p:nvPr>
            <p:ph type="dt" sz="half" idx="10"/>
          </p:nvPr>
        </p:nvSpPr>
        <p:spPr/>
        <p:txBody>
          <a:bodyPr/>
          <a:lstStyle/>
          <a:p>
            <a:r>
              <a:rPr lang="en-AU" smtClean="0"/>
              <a:t>RMIT University©yyyy</a:t>
            </a:r>
            <a:endParaRPr lang="en-AU"/>
          </a:p>
        </p:txBody>
      </p:sp>
      <p:sp>
        <p:nvSpPr>
          <p:cNvPr id="5" name="Footer Placeholder 4"/>
          <p:cNvSpPr>
            <a:spLocks noGrp="1"/>
          </p:cNvSpPr>
          <p:nvPr>
            <p:ph type="ftr" sz="quarter" idx="11"/>
          </p:nvPr>
        </p:nvSpPr>
        <p:spPr/>
        <p:txBody>
          <a:bodyPr/>
          <a:lstStyle/>
          <a:p>
            <a:r>
              <a:rPr lang="en-AU" smtClean="0"/>
              <a:t>School/Department/Area</a:t>
            </a:r>
            <a:endParaRPr lang="en-AU"/>
          </a:p>
        </p:txBody>
      </p:sp>
      <p:sp>
        <p:nvSpPr>
          <p:cNvPr id="6" name="Slide Number Placeholder 5"/>
          <p:cNvSpPr>
            <a:spLocks noGrp="1"/>
          </p:cNvSpPr>
          <p:nvPr>
            <p:ph type="sldNum" sz="quarter" idx="12"/>
          </p:nvPr>
        </p:nvSpPr>
        <p:spPr/>
        <p:txBody>
          <a:bodyPr/>
          <a:lstStyle/>
          <a:p>
            <a:fld id="{BB97EF72-A71D-4DB3-B8D2-2B2CBC2AA8FE}" type="slidenum">
              <a:rPr lang="en-AU" smtClean="0"/>
              <a:pPr/>
              <a:t>3</a:t>
            </a:fld>
            <a:endParaRPr lang="en-AU"/>
          </a:p>
        </p:txBody>
      </p:sp>
    </p:spTree>
    <p:extLst>
      <p:ext uri="{BB962C8B-B14F-4D97-AF65-F5344CB8AC3E}">
        <p14:creationId xmlns:p14="http://schemas.microsoft.com/office/powerpoint/2010/main" val="410322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000" dirty="0" smtClean="0"/>
              <a:t>Methodology</a:t>
            </a:r>
            <a:endParaRPr lang="en-AU" sz="4000" dirty="0"/>
          </a:p>
        </p:txBody>
      </p:sp>
      <p:sp>
        <p:nvSpPr>
          <p:cNvPr id="3" name="Content Placeholder 2"/>
          <p:cNvSpPr>
            <a:spLocks noGrp="1"/>
          </p:cNvSpPr>
          <p:nvPr>
            <p:ph idx="1"/>
          </p:nvPr>
        </p:nvSpPr>
        <p:spPr>
          <a:xfrm>
            <a:off x="381000" y="1124745"/>
            <a:ext cx="8229600" cy="5256584"/>
          </a:xfrm>
        </p:spPr>
        <p:txBody>
          <a:bodyPr/>
          <a:lstStyle/>
          <a:p>
            <a:r>
              <a:rPr lang="en-AU" sz="2400" dirty="0" smtClean="0"/>
              <a:t>The research methodology chosen for this paper is a combination of </a:t>
            </a:r>
            <a:r>
              <a:rPr lang="en-AU" sz="2400" dirty="0" err="1" smtClean="0"/>
              <a:t>interpretivism</a:t>
            </a:r>
            <a:r>
              <a:rPr lang="en-AU" sz="2400" dirty="0" smtClean="0"/>
              <a:t> and Critical Incident Theory (CIT).</a:t>
            </a:r>
          </a:p>
          <a:p>
            <a:r>
              <a:rPr lang="en-AU" sz="2400" dirty="0" smtClean="0"/>
              <a:t>The Critical Incident technique allows the respondent to describe their experiences in open-ended responses (Douglas et al, 2008). (See paper for range of comments)</a:t>
            </a:r>
          </a:p>
          <a:p>
            <a:r>
              <a:rPr lang="en-AU" sz="2400" dirty="0" smtClean="0"/>
              <a:t>There are ten Australian public universities offering property (real estate) related degrees and a questionnaire was delivered to every property undergraduate at these ten universities during 2014 and 2015.</a:t>
            </a:r>
          </a:p>
          <a:p>
            <a:r>
              <a:rPr lang="en-AU" sz="2400" dirty="0" smtClean="0"/>
              <a:t>In addition the author conducted 30 in-depth interviews with students who had indicated an interest in doing this. </a:t>
            </a:r>
            <a:endParaRPr lang="en-AU" sz="2400" dirty="0"/>
          </a:p>
        </p:txBody>
      </p:sp>
      <p:sp>
        <p:nvSpPr>
          <p:cNvPr id="4" name="Date Placeholder 3"/>
          <p:cNvSpPr>
            <a:spLocks noGrp="1"/>
          </p:cNvSpPr>
          <p:nvPr>
            <p:ph type="dt" sz="half" idx="10"/>
          </p:nvPr>
        </p:nvSpPr>
        <p:spPr/>
        <p:txBody>
          <a:bodyPr/>
          <a:lstStyle/>
          <a:p>
            <a:r>
              <a:rPr lang="en-AU" smtClean="0"/>
              <a:t>RMIT University©yyyy</a:t>
            </a:r>
            <a:endParaRPr lang="en-AU"/>
          </a:p>
        </p:txBody>
      </p:sp>
      <p:sp>
        <p:nvSpPr>
          <p:cNvPr id="5" name="Footer Placeholder 4"/>
          <p:cNvSpPr>
            <a:spLocks noGrp="1"/>
          </p:cNvSpPr>
          <p:nvPr>
            <p:ph type="ftr" sz="quarter" idx="11"/>
          </p:nvPr>
        </p:nvSpPr>
        <p:spPr/>
        <p:txBody>
          <a:bodyPr/>
          <a:lstStyle/>
          <a:p>
            <a:r>
              <a:rPr lang="en-AU" smtClean="0"/>
              <a:t>School/Department/Area</a:t>
            </a:r>
            <a:endParaRPr lang="en-AU"/>
          </a:p>
        </p:txBody>
      </p:sp>
      <p:sp>
        <p:nvSpPr>
          <p:cNvPr id="6" name="Slide Number Placeholder 5"/>
          <p:cNvSpPr>
            <a:spLocks noGrp="1"/>
          </p:cNvSpPr>
          <p:nvPr>
            <p:ph type="sldNum" sz="quarter" idx="12"/>
          </p:nvPr>
        </p:nvSpPr>
        <p:spPr/>
        <p:txBody>
          <a:bodyPr/>
          <a:lstStyle/>
          <a:p>
            <a:fld id="{BB97EF72-A71D-4DB3-B8D2-2B2CBC2AA8FE}" type="slidenum">
              <a:rPr lang="en-AU" smtClean="0"/>
              <a:pPr/>
              <a:t>4</a:t>
            </a:fld>
            <a:endParaRPr lang="en-AU"/>
          </a:p>
        </p:txBody>
      </p:sp>
    </p:spTree>
    <p:extLst>
      <p:ext uri="{BB962C8B-B14F-4D97-AF65-F5344CB8AC3E}">
        <p14:creationId xmlns:p14="http://schemas.microsoft.com/office/powerpoint/2010/main" val="2521893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9"/>
            <a:ext cx="8229600" cy="634082"/>
          </a:xfrm>
        </p:spPr>
        <p:txBody>
          <a:bodyPr/>
          <a:lstStyle/>
          <a:p>
            <a:pPr algn="ctr"/>
            <a:r>
              <a:rPr lang="en-AU" sz="3200" dirty="0" smtClean="0"/>
              <a:t>Developing a Model of Gap Analysis</a:t>
            </a:r>
            <a:endParaRPr lang="en-AU" sz="3200" dirty="0"/>
          </a:p>
        </p:txBody>
      </p:sp>
      <p:sp>
        <p:nvSpPr>
          <p:cNvPr id="4" name="Date Placeholder 3"/>
          <p:cNvSpPr>
            <a:spLocks noGrp="1"/>
          </p:cNvSpPr>
          <p:nvPr>
            <p:ph type="dt" sz="half" idx="10"/>
          </p:nvPr>
        </p:nvSpPr>
        <p:spPr/>
        <p:txBody>
          <a:bodyPr/>
          <a:lstStyle/>
          <a:p>
            <a:r>
              <a:rPr lang="en-AU" smtClean="0"/>
              <a:t>RMIT University©yyyy</a:t>
            </a:r>
            <a:endParaRPr lang="en-AU"/>
          </a:p>
        </p:txBody>
      </p:sp>
      <p:sp>
        <p:nvSpPr>
          <p:cNvPr id="5" name="Footer Placeholder 4"/>
          <p:cNvSpPr>
            <a:spLocks noGrp="1"/>
          </p:cNvSpPr>
          <p:nvPr>
            <p:ph type="ftr" sz="quarter" idx="11"/>
          </p:nvPr>
        </p:nvSpPr>
        <p:spPr/>
        <p:txBody>
          <a:bodyPr/>
          <a:lstStyle/>
          <a:p>
            <a:r>
              <a:rPr lang="en-AU" smtClean="0"/>
              <a:t>School/Department/Area</a:t>
            </a:r>
            <a:endParaRPr lang="en-AU"/>
          </a:p>
        </p:txBody>
      </p:sp>
      <p:sp>
        <p:nvSpPr>
          <p:cNvPr id="6" name="Slide Number Placeholder 5"/>
          <p:cNvSpPr>
            <a:spLocks noGrp="1"/>
          </p:cNvSpPr>
          <p:nvPr>
            <p:ph type="sldNum" sz="quarter" idx="12"/>
          </p:nvPr>
        </p:nvSpPr>
        <p:spPr/>
        <p:txBody>
          <a:bodyPr/>
          <a:lstStyle/>
          <a:p>
            <a:fld id="{BB97EF72-A71D-4DB3-B8D2-2B2CBC2AA8FE}" type="slidenum">
              <a:rPr lang="en-AU" smtClean="0"/>
              <a:pPr/>
              <a:t>5</a:t>
            </a:fld>
            <a:endParaRPr lang="en-AU"/>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980728"/>
            <a:ext cx="8352927" cy="5328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725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smtClean="0"/>
              <a:t>Proportion of Critical Incidents</a:t>
            </a:r>
            <a:endParaRPr lang="en-AU"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6445987"/>
              </p:ext>
            </p:extLst>
          </p:nvPr>
        </p:nvGraphicFramePr>
        <p:xfrm>
          <a:off x="539552" y="1124743"/>
          <a:ext cx="8352929" cy="5112569"/>
        </p:xfrm>
        <a:graphic>
          <a:graphicData uri="http://schemas.openxmlformats.org/drawingml/2006/table">
            <a:tbl>
              <a:tblPr firstRow="1" firstCol="1" bandRow="1">
                <a:tableStyleId>{5C22544A-7EE6-4342-B048-85BDC9FD1C3A}</a:tableStyleId>
              </a:tblPr>
              <a:tblGrid>
                <a:gridCol w="556751">
                  <a:extLst>
                    <a:ext uri="{9D8B030D-6E8A-4147-A177-3AD203B41FA5}">
                      <a16:colId xmlns:a16="http://schemas.microsoft.com/office/drawing/2014/main" val="20000"/>
                    </a:ext>
                  </a:extLst>
                </a:gridCol>
                <a:gridCol w="5897898">
                  <a:extLst>
                    <a:ext uri="{9D8B030D-6E8A-4147-A177-3AD203B41FA5}">
                      <a16:colId xmlns:a16="http://schemas.microsoft.com/office/drawing/2014/main" val="20001"/>
                    </a:ext>
                  </a:extLst>
                </a:gridCol>
                <a:gridCol w="949557">
                  <a:extLst>
                    <a:ext uri="{9D8B030D-6E8A-4147-A177-3AD203B41FA5}">
                      <a16:colId xmlns:a16="http://schemas.microsoft.com/office/drawing/2014/main" val="20002"/>
                    </a:ext>
                  </a:extLst>
                </a:gridCol>
                <a:gridCol w="948723">
                  <a:extLst>
                    <a:ext uri="{9D8B030D-6E8A-4147-A177-3AD203B41FA5}">
                      <a16:colId xmlns:a16="http://schemas.microsoft.com/office/drawing/2014/main" val="20003"/>
                    </a:ext>
                  </a:extLst>
                </a:gridCol>
              </a:tblGrid>
              <a:tr h="964947">
                <a:tc>
                  <a:txBody>
                    <a:bodyPr/>
                    <a:lstStyle/>
                    <a:p>
                      <a:pPr algn="ctr">
                        <a:lnSpc>
                          <a:spcPct val="150000"/>
                        </a:lnSpc>
                        <a:spcAft>
                          <a:spcPts val="0"/>
                        </a:spcAft>
                      </a:pPr>
                      <a:r>
                        <a:rPr lang="en-AU" sz="1000">
                          <a:effectLst/>
                        </a:rPr>
                        <a:t>Gap</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Characteristics</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Positive CI</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Negative CI</a:t>
                      </a:r>
                      <a:endParaRPr lang="en-AU" sz="1100">
                        <a:effectLst/>
                        <a:latin typeface="Arial"/>
                        <a:ea typeface="Times New Roman"/>
                      </a:endParaRPr>
                    </a:p>
                  </a:txBody>
                  <a:tcPr marL="68580" marR="68580" marT="0" marB="0" anchor="ctr"/>
                </a:tc>
                <a:extLst>
                  <a:ext uri="{0D108BD9-81ED-4DB2-BD59-A6C34878D82A}">
                    <a16:rowId xmlns:a16="http://schemas.microsoft.com/office/drawing/2014/main" val="10000"/>
                  </a:ext>
                </a:extLst>
              </a:tr>
              <a:tr h="964947">
                <a:tc>
                  <a:txBody>
                    <a:bodyPr/>
                    <a:lstStyle/>
                    <a:p>
                      <a:pPr algn="ctr">
                        <a:lnSpc>
                          <a:spcPct val="150000"/>
                        </a:lnSpc>
                        <a:spcAft>
                          <a:spcPts val="0"/>
                        </a:spcAft>
                      </a:pPr>
                      <a:r>
                        <a:rPr lang="en-AU" sz="1000">
                          <a:effectLst/>
                        </a:rPr>
                        <a:t>1</a:t>
                      </a:r>
                      <a:endParaRPr lang="en-AU" sz="1100">
                        <a:effectLst/>
                        <a:latin typeface="Arial"/>
                        <a:ea typeface="Times New Roman"/>
                      </a:endParaRPr>
                    </a:p>
                  </a:txBody>
                  <a:tcPr marL="68580" marR="68580" marT="0" marB="0" anchor="ctr"/>
                </a:tc>
                <a:tc>
                  <a:txBody>
                    <a:bodyPr/>
                    <a:lstStyle/>
                    <a:p>
                      <a:pPr algn="l">
                        <a:lnSpc>
                          <a:spcPct val="150000"/>
                        </a:lnSpc>
                        <a:spcAft>
                          <a:spcPts val="0"/>
                        </a:spcAft>
                      </a:pPr>
                      <a:r>
                        <a:rPr lang="en-AU" sz="1000">
                          <a:effectLst/>
                        </a:rPr>
                        <a:t>Misalignment between student expectation and the actual higher education experience</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0.21</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0.17</a:t>
                      </a:r>
                      <a:endParaRPr lang="en-AU" sz="1100">
                        <a:effectLst/>
                        <a:latin typeface="Arial"/>
                        <a:ea typeface="Times New Roman"/>
                      </a:endParaRPr>
                    </a:p>
                  </a:txBody>
                  <a:tcPr marL="68580" marR="68580" marT="0" marB="0" anchor="ctr"/>
                </a:tc>
                <a:extLst>
                  <a:ext uri="{0D108BD9-81ED-4DB2-BD59-A6C34878D82A}">
                    <a16:rowId xmlns:a16="http://schemas.microsoft.com/office/drawing/2014/main" val="10001"/>
                  </a:ext>
                </a:extLst>
              </a:tr>
              <a:tr h="782813">
                <a:tc>
                  <a:txBody>
                    <a:bodyPr/>
                    <a:lstStyle/>
                    <a:p>
                      <a:pPr algn="ctr">
                        <a:lnSpc>
                          <a:spcPct val="150000"/>
                        </a:lnSpc>
                        <a:spcAft>
                          <a:spcPts val="0"/>
                        </a:spcAft>
                      </a:pPr>
                      <a:r>
                        <a:rPr lang="en-AU" sz="1000">
                          <a:effectLst/>
                        </a:rPr>
                        <a:t>2</a:t>
                      </a:r>
                      <a:endParaRPr lang="en-AU" sz="1100">
                        <a:effectLst/>
                        <a:latin typeface="Arial"/>
                        <a:ea typeface="Times New Roman"/>
                      </a:endParaRPr>
                    </a:p>
                  </a:txBody>
                  <a:tcPr marL="68580" marR="68580" marT="0" marB="0" anchor="ctr"/>
                </a:tc>
                <a:tc>
                  <a:txBody>
                    <a:bodyPr/>
                    <a:lstStyle/>
                    <a:p>
                      <a:pPr algn="l">
                        <a:lnSpc>
                          <a:spcPct val="150000"/>
                        </a:lnSpc>
                        <a:spcAft>
                          <a:spcPts val="0"/>
                        </a:spcAft>
                      </a:pPr>
                      <a:r>
                        <a:rPr lang="en-AU" sz="1000">
                          <a:effectLst/>
                        </a:rPr>
                        <a:t>Student perceptions of L+T specifics</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0.53</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0.46</a:t>
                      </a:r>
                      <a:endParaRPr lang="en-AU" sz="1100">
                        <a:effectLst/>
                        <a:latin typeface="Arial"/>
                        <a:ea typeface="Times New Roman"/>
                      </a:endParaRPr>
                    </a:p>
                  </a:txBody>
                  <a:tcPr marL="68580" marR="68580" marT="0" marB="0" anchor="ctr"/>
                </a:tc>
                <a:extLst>
                  <a:ext uri="{0D108BD9-81ED-4DB2-BD59-A6C34878D82A}">
                    <a16:rowId xmlns:a16="http://schemas.microsoft.com/office/drawing/2014/main" val="10002"/>
                  </a:ext>
                </a:extLst>
              </a:tr>
              <a:tr h="794240">
                <a:tc>
                  <a:txBody>
                    <a:bodyPr/>
                    <a:lstStyle/>
                    <a:p>
                      <a:pPr algn="ctr">
                        <a:lnSpc>
                          <a:spcPct val="150000"/>
                        </a:lnSpc>
                        <a:spcAft>
                          <a:spcPts val="0"/>
                        </a:spcAft>
                      </a:pPr>
                      <a:r>
                        <a:rPr lang="en-AU" sz="1000">
                          <a:effectLst/>
                        </a:rPr>
                        <a:t>3</a:t>
                      </a:r>
                      <a:endParaRPr lang="en-AU" sz="1100">
                        <a:effectLst/>
                        <a:latin typeface="Arial"/>
                        <a:ea typeface="Times New Roman"/>
                      </a:endParaRPr>
                    </a:p>
                  </a:txBody>
                  <a:tcPr marL="68580" marR="68580" marT="0" marB="0" anchor="ctr"/>
                </a:tc>
                <a:tc>
                  <a:txBody>
                    <a:bodyPr/>
                    <a:lstStyle/>
                    <a:p>
                      <a:pPr algn="l">
                        <a:lnSpc>
                          <a:spcPct val="150000"/>
                        </a:lnSpc>
                        <a:spcAft>
                          <a:spcPts val="0"/>
                        </a:spcAft>
                      </a:pPr>
                      <a:r>
                        <a:rPr lang="en-AU" sz="1000">
                          <a:effectLst/>
                        </a:rPr>
                        <a:t>Student perceptions of delivery of L+T materials </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0.15</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0.21</a:t>
                      </a:r>
                      <a:endParaRPr lang="en-AU" sz="1100">
                        <a:effectLst/>
                        <a:latin typeface="Arial"/>
                        <a:ea typeface="Times New Roman"/>
                      </a:endParaRPr>
                    </a:p>
                  </a:txBody>
                  <a:tcPr marL="68580" marR="68580" marT="0" marB="0" anchor="ctr"/>
                </a:tc>
                <a:extLst>
                  <a:ext uri="{0D108BD9-81ED-4DB2-BD59-A6C34878D82A}">
                    <a16:rowId xmlns:a16="http://schemas.microsoft.com/office/drawing/2014/main" val="10003"/>
                  </a:ext>
                </a:extLst>
              </a:tr>
              <a:tr h="1028513">
                <a:tc>
                  <a:txBody>
                    <a:bodyPr/>
                    <a:lstStyle/>
                    <a:p>
                      <a:pPr algn="ctr">
                        <a:lnSpc>
                          <a:spcPct val="150000"/>
                        </a:lnSpc>
                        <a:spcAft>
                          <a:spcPts val="0"/>
                        </a:spcAft>
                      </a:pPr>
                      <a:r>
                        <a:rPr lang="en-AU" sz="1000">
                          <a:effectLst/>
                        </a:rPr>
                        <a:t>4</a:t>
                      </a:r>
                      <a:endParaRPr lang="en-AU" sz="1100">
                        <a:effectLst/>
                        <a:latin typeface="Arial"/>
                        <a:ea typeface="Times New Roman"/>
                      </a:endParaRPr>
                    </a:p>
                  </a:txBody>
                  <a:tcPr marL="68580" marR="68580" marT="0" marB="0" anchor="ctr"/>
                </a:tc>
                <a:tc>
                  <a:txBody>
                    <a:bodyPr/>
                    <a:lstStyle/>
                    <a:p>
                      <a:pPr algn="l">
                        <a:lnSpc>
                          <a:spcPct val="150000"/>
                        </a:lnSpc>
                        <a:spcAft>
                          <a:spcPts val="0"/>
                        </a:spcAft>
                      </a:pPr>
                      <a:r>
                        <a:rPr lang="en-AU" sz="1000">
                          <a:effectLst/>
                        </a:rPr>
                        <a:t>The communication gap.  Student perceptions of how all communication is handled by the university. </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0.11</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a:effectLst/>
                        </a:rPr>
                        <a:t>0.16</a:t>
                      </a:r>
                      <a:endParaRPr lang="en-AU" sz="1100">
                        <a:effectLst/>
                        <a:latin typeface="Arial"/>
                        <a:ea typeface="Times New Roman"/>
                      </a:endParaRPr>
                    </a:p>
                  </a:txBody>
                  <a:tcPr marL="68580" marR="68580" marT="0" marB="0" anchor="ctr"/>
                </a:tc>
                <a:extLst>
                  <a:ext uri="{0D108BD9-81ED-4DB2-BD59-A6C34878D82A}">
                    <a16:rowId xmlns:a16="http://schemas.microsoft.com/office/drawing/2014/main" val="10004"/>
                  </a:ext>
                </a:extLst>
              </a:tr>
              <a:tr h="577109">
                <a:tc gridSpan="2">
                  <a:txBody>
                    <a:bodyPr/>
                    <a:lstStyle/>
                    <a:p>
                      <a:pPr algn="r">
                        <a:lnSpc>
                          <a:spcPct val="150000"/>
                        </a:lnSpc>
                        <a:spcAft>
                          <a:spcPts val="0"/>
                        </a:spcAft>
                      </a:pPr>
                      <a:r>
                        <a:rPr lang="en-AU" sz="1000">
                          <a:effectLst/>
                        </a:rPr>
                        <a:t>TOTAL</a:t>
                      </a:r>
                      <a:endParaRPr lang="en-AU" sz="1100">
                        <a:effectLst/>
                        <a:latin typeface="Arial"/>
                        <a:ea typeface="Times New Roman"/>
                      </a:endParaRPr>
                    </a:p>
                  </a:txBody>
                  <a:tcPr marL="68580" marR="68580" marT="0" marB="0" anchor="ctr"/>
                </a:tc>
                <a:tc hMerge="1">
                  <a:txBody>
                    <a:bodyPr/>
                    <a:lstStyle/>
                    <a:p>
                      <a:endParaRPr lang="en-AU"/>
                    </a:p>
                  </a:txBody>
                  <a:tcPr/>
                </a:tc>
                <a:tc>
                  <a:txBody>
                    <a:bodyPr/>
                    <a:lstStyle/>
                    <a:p>
                      <a:pPr algn="ctr">
                        <a:lnSpc>
                          <a:spcPct val="150000"/>
                        </a:lnSpc>
                        <a:spcAft>
                          <a:spcPts val="0"/>
                        </a:spcAft>
                      </a:pPr>
                      <a:r>
                        <a:rPr lang="en-AU" sz="1000">
                          <a:effectLst/>
                        </a:rPr>
                        <a:t>1</a:t>
                      </a:r>
                      <a:endParaRPr lang="en-AU" sz="1100">
                        <a:effectLst/>
                        <a:latin typeface="Arial"/>
                        <a:ea typeface="Times New Roman"/>
                      </a:endParaRPr>
                    </a:p>
                  </a:txBody>
                  <a:tcPr marL="68580" marR="68580" marT="0" marB="0" anchor="ctr"/>
                </a:tc>
                <a:tc>
                  <a:txBody>
                    <a:bodyPr/>
                    <a:lstStyle/>
                    <a:p>
                      <a:pPr algn="ctr">
                        <a:lnSpc>
                          <a:spcPct val="150000"/>
                        </a:lnSpc>
                        <a:spcAft>
                          <a:spcPts val="0"/>
                        </a:spcAft>
                      </a:pPr>
                      <a:r>
                        <a:rPr lang="en-AU" sz="1000" dirty="0">
                          <a:effectLst/>
                        </a:rPr>
                        <a:t>1</a:t>
                      </a:r>
                      <a:endParaRPr lang="en-AU" sz="1100" dirty="0">
                        <a:effectLst/>
                        <a:latin typeface="Arial"/>
                        <a:ea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half" idx="10"/>
          </p:nvPr>
        </p:nvSpPr>
        <p:spPr/>
        <p:txBody>
          <a:bodyPr/>
          <a:lstStyle/>
          <a:p>
            <a:r>
              <a:rPr lang="en-AU" smtClean="0"/>
              <a:t>RMIT University©yyyy</a:t>
            </a:r>
            <a:endParaRPr lang="en-AU"/>
          </a:p>
        </p:txBody>
      </p:sp>
      <p:sp>
        <p:nvSpPr>
          <p:cNvPr id="5" name="Footer Placeholder 4"/>
          <p:cNvSpPr>
            <a:spLocks noGrp="1"/>
          </p:cNvSpPr>
          <p:nvPr>
            <p:ph type="ftr" sz="quarter" idx="11"/>
          </p:nvPr>
        </p:nvSpPr>
        <p:spPr/>
        <p:txBody>
          <a:bodyPr/>
          <a:lstStyle/>
          <a:p>
            <a:r>
              <a:rPr lang="en-AU" smtClean="0"/>
              <a:t>School/Department/Area</a:t>
            </a:r>
            <a:endParaRPr lang="en-AU"/>
          </a:p>
        </p:txBody>
      </p:sp>
      <p:sp>
        <p:nvSpPr>
          <p:cNvPr id="6" name="Slide Number Placeholder 5"/>
          <p:cNvSpPr>
            <a:spLocks noGrp="1"/>
          </p:cNvSpPr>
          <p:nvPr>
            <p:ph type="sldNum" sz="quarter" idx="12"/>
          </p:nvPr>
        </p:nvSpPr>
        <p:spPr/>
        <p:txBody>
          <a:bodyPr/>
          <a:lstStyle/>
          <a:p>
            <a:fld id="{BB97EF72-A71D-4DB3-B8D2-2B2CBC2AA8FE}" type="slidenum">
              <a:rPr lang="en-AU" smtClean="0"/>
              <a:pPr/>
              <a:t>6</a:t>
            </a:fld>
            <a:endParaRPr lang="en-AU"/>
          </a:p>
        </p:txBody>
      </p:sp>
    </p:spTree>
    <p:extLst>
      <p:ext uri="{BB962C8B-B14F-4D97-AF65-F5344CB8AC3E}">
        <p14:creationId xmlns:p14="http://schemas.microsoft.com/office/powerpoint/2010/main" val="398182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9"/>
            <a:ext cx="8229600" cy="562073"/>
          </a:xfrm>
        </p:spPr>
        <p:txBody>
          <a:bodyPr/>
          <a:lstStyle/>
          <a:p>
            <a:pPr algn="ctr"/>
            <a:r>
              <a:rPr lang="en-AU" sz="2800" dirty="0" smtClean="0"/>
              <a:t>Model showing </a:t>
            </a:r>
            <a:r>
              <a:rPr lang="en-AU" sz="2800" dirty="0" smtClean="0"/>
              <a:t>Proportion </a:t>
            </a:r>
            <a:r>
              <a:rPr lang="en-AU" sz="2800" dirty="0" smtClean="0"/>
              <a:t>of Critical Incidents</a:t>
            </a:r>
            <a:endParaRPr lang="en-AU" sz="2800" dirty="0"/>
          </a:p>
        </p:txBody>
      </p:sp>
      <p:sp>
        <p:nvSpPr>
          <p:cNvPr id="4" name="Date Placeholder 3"/>
          <p:cNvSpPr>
            <a:spLocks noGrp="1"/>
          </p:cNvSpPr>
          <p:nvPr>
            <p:ph type="dt" sz="half" idx="10"/>
          </p:nvPr>
        </p:nvSpPr>
        <p:spPr/>
        <p:txBody>
          <a:bodyPr/>
          <a:lstStyle/>
          <a:p>
            <a:r>
              <a:rPr lang="en-AU" smtClean="0"/>
              <a:t>RMIT University©yyyy</a:t>
            </a:r>
            <a:endParaRPr lang="en-AU"/>
          </a:p>
        </p:txBody>
      </p:sp>
      <p:sp>
        <p:nvSpPr>
          <p:cNvPr id="5" name="Footer Placeholder 4"/>
          <p:cNvSpPr>
            <a:spLocks noGrp="1"/>
          </p:cNvSpPr>
          <p:nvPr>
            <p:ph type="ftr" sz="quarter" idx="11"/>
          </p:nvPr>
        </p:nvSpPr>
        <p:spPr/>
        <p:txBody>
          <a:bodyPr/>
          <a:lstStyle/>
          <a:p>
            <a:r>
              <a:rPr lang="en-AU" smtClean="0"/>
              <a:t>School/Department/Area</a:t>
            </a:r>
            <a:endParaRPr lang="en-AU"/>
          </a:p>
        </p:txBody>
      </p:sp>
      <p:sp>
        <p:nvSpPr>
          <p:cNvPr id="6" name="Slide Number Placeholder 5"/>
          <p:cNvSpPr>
            <a:spLocks noGrp="1"/>
          </p:cNvSpPr>
          <p:nvPr>
            <p:ph type="sldNum" sz="quarter" idx="12"/>
          </p:nvPr>
        </p:nvSpPr>
        <p:spPr/>
        <p:txBody>
          <a:bodyPr/>
          <a:lstStyle/>
          <a:p>
            <a:fld id="{BB97EF72-A71D-4DB3-B8D2-2B2CBC2AA8FE}" type="slidenum">
              <a:rPr lang="en-AU" smtClean="0"/>
              <a:pPr/>
              <a:t>7</a:t>
            </a:fld>
            <a:endParaRPr lang="en-AU"/>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052736"/>
            <a:ext cx="8136904"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687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746" y="377827"/>
            <a:ext cx="8229600" cy="746918"/>
          </a:xfrm>
        </p:spPr>
        <p:txBody>
          <a:bodyPr/>
          <a:lstStyle/>
          <a:p>
            <a:pPr algn="ctr"/>
            <a:r>
              <a:rPr lang="en-AU" sz="4000" dirty="0" smtClean="0"/>
              <a:t>Conclusions</a:t>
            </a:r>
            <a:endParaRPr lang="en-AU" sz="4000" dirty="0"/>
          </a:p>
        </p:txBody>
      </p:sp>
      <p:sp>
        <p:nvSpPr>
          <p:cNvPr id="3" name="Content Placeholder 2"/>
          <p:cNvSpPr>
            <a:spLocks noGrp="1"/>
          </p:cNvSpPr>
          <p:nvPr>
            <p:ph idx="1"/>
          </p:nvPr>
        </p:nvSpPr>
        <p:spPr>
          <a:xfrm>
            <a:off x="381000" y="1300163"/>
            <a:ext cx="8229600" cy="5081165"/>
          </a:xfrm>
        </p:spPr>
        <p:txBody>
          <a:bodyPr/>
          <a:lstStyle/>
          <a:p>
            <a:r>
              <a:rPr lang="en-AU" dirty="0"/>
              <a:t>When satisfaction is examined and gaps are found in experiences the individual problems may be addressed, but rarely does the intrinsic process change and the errors in service delivery continue. </a:t>
            </a:r>
          </a:p>
          <a:p>
            <a:r>
              <a:rPr lang="en-AU" dirty="0"/>
              <a:t>Over a four year time period and at ten different universities it is the same problems that reoccur. </a:t>
            </a:r>
          </a:p>
          <a:p>
            <a:r>
              <a:rPr lang="en-AU" dirty="0"/>
              <a:t>Higher education is more than services marketing, it is relationship marketing.  Although there are classrooms, on-line materials, textbooks </a:t>
            </a:r>
            <a:r>
              <a:rPr lang="en-AU" dirty="0" err="1"/>
              <a:t>etc</a:t>
            </a:r>
            <a:r>
              <a:rPr lang="en-AU" dirty="0"/>
              <a:t>, the predominant experience is between the students, their administrators and lecturers. </a:t>
            </a:r>
          </a:p>
          <a:p>
            <a:r>
              <a:rPr lang="en-AU" dirty="0"/>
              <a:t>A new slant on the student satisfaction issue would be to accept that student dissatisfaction is always present and instead of asking what students need, spend time offering strategic suggestions to improve the student experience.</a:t>
            </a:r>
          </a:p>
          <a:p>
            <a:r>
              <a:rPr lang="en-AU" dirty="0"/>
              <a:t>Each university needs to examine their Gap 2 and 3 situations and make relevant changes.  Together they make up nearly 70% of the complaints.  Student perceptions of the L &amp; T experience 46% and the delivery of the L &amp; T at 21%.</a:t>
            </a:r>
          </a:p>
          <a:p>
            <a:endParaRPr lang="en-AU" dirty="0"/>
          </a:p>
        </p:txBody>
      </p:sp>
      <p:sp>
        <p:nvSpPr>
          <p:cNvPr id="4" name="Date Placeholder 3"/>
          <p:cNvSpPr>
            <a:spLocks noGrp="1"/>
          </p:cNvSpPr>
          <p:nvPr>
            <p:ph type="dt" sz="half" idx="10"/>
          </p:nvPr>
        </p:nvSpPr>
        <p:spPr/>
        <p:txBody>
          <a:bodyPr/>
          <a:lstStyle/>
          <a:p>
            <a:r>
              <a:rPr lang="en-AU" smtClean="0"/>
              <a:t>RMIT University©yyyy</a:t>
            </a:r>
            <a:endParaRPr lang="en-AU"/>
          </a:p>
        </p:txBody>
      </p:sp>
      <p:sp>
        <p:nvSpPr>
          <p:cNvPr id="5" name="Footer Placeholder 4"/>
          <p:cNvSpPr>
            <a:spLocks noGrp="1"/>
          </p:cNvSpPr>
          <p:nvPr>
            <p:ph type="ftr" sz="quarter" idx="11"/>
          </p:nvPr>
        </p:nvSpPr>
        <p:spPr/>
        <p:txBody>
          <a:bodyPr/>
          <a:lstStyle/>
          <a:p>
            <a:r>
              <a:rPr lang="en-AU" smtClean="0"/>
              <a:t>School/Department/Area</a:t>
            </a:r>
            <a:endParaRPr lang="en-AU"/>
          </a:p>
        </p:txBody>
      </p:sp>
      <p:sp>
        <p:nvSpPr>
          <p:cNvPr id="6" name="Slide Number Placeholder 5"/>
          <p:cNvSpPr>
            <a:spLocks noGrp="1"/>
          </p:cNvSpPr>
          <p:nvPr>
            <p:ph type="sldNum" sz="quarter" idx="12"/>
          </p:nvPr>
        </p:nvSpPr>
        <p:spPr/>
        <p:txBody>
          <a:bodyPr/>
          <a:lstStyle/>
          <a:p>
            <a:fld id="{BB97EF72-A71D-4DB3-B8D2-2B2CBC2AA8FE}" type="slidenum">
              <a:rPr lang="en-AU" smtClean="0"/>
              <a:pPr/>
              <a:t>8</a:t>
            </a:fld>
            <a:endParaRPr lang="en-AU"/>
          </a:p>
        </p:txBody>
      </p:sp>
    </p:spTree>
    <p:extLst>
      <p:ext uri="{BB962C8B-B14F-4D97-AF65-F5344CB8AC3E}">
        <p14:creationId xmlns:p14="http://schemas.microsoft.com/office/powerpoint/2010/main" val="3276345323"/>
      </p:ext>
    </p:extLst>
  </p:cSld>
  <p:clrMapOvr>
    <a:masterClrMapping/>
  </p:clrMapOvr>
</p:sld>
</file>

<file path=ppt/theme/theme1.xml><?xml version="1.0" encoding="utf-8"?>
<a:theme xmlns:a="http://schemas.openxmlformats.org/drawingml/2006/main" name="Presentation-2">
  <a:themeElements>
    <a:clrScheme name="RMIT Core Presentation 2 13">
      <a:dk1>
        <a:srgbClr val="000000"/>
      </a:dk1>
      <a:lt1>
        <a:srgbClr val="FFFFFF"/>
      </a:lt1>
      <a:dk2>
        <a:srgbClr val="000000"/>
      </a:dk2>
      <a:lt2>
        <a:srgbClr val="808080"/>
      </a:lt2>
      <a:accent1>
        <a:srgbClr val="BEBDB0"/>
      </a:accent1>
      <a:accent2>
        <a:srgbClr val="EE3224"/>
      </a:accent2>
      <a:accent3>
        <a:srgbClr val="FFFFFF"/>
      </a:accent3>
      <a:accent4>
        <a:srgbClr val="000000"/>
      </a:accent4>
      <a:accent5>
        <a:srgbClr val="DBDBD4"/>
      </a:accent5>
      <a:accent6>
        <a:srgbClr val="D82C20"/>
      </a:accent6>
      <a:hlink>
        <a:srgbClr val="000000"/>
      </a:hlink>
      <a:folHlink>
        <a:srgbClr val="FFEE00"/>
      </a:folHlink>
    </a:clrScheme>
    <a:fontScheme name="RMIT Core Presentation 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 latinLnBrk="0" hangingPunct="1">
          <a:lnSpc>
            <a:spcPct val="100000"/>
          </a:lnSpc>
          <a:spcBef>
            <a:spcPct val="0"/>
          </a:spcBef>
          <a:spcAft>
            <a:spcPct val="0"/>
          </a:spcAft>
          <a:buClrTx/>
          <a:buSzTx/>
          <a:buFontTx/>
          <a:buNone/>
          <a:tabLst/>
          <a:defRPr kumimoji="0" lang="en-AU" sz="10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 latinLnBrk="0" hangingPunct="1">
          <a:lnSpc>
            <a:spcPct val="100000"/>
          </a:lnSpc>
          <a:spcBef>
            <a:spcPct val="0"/>
          </a:spcBef>
          <a:spcAft>
            <a:spcPct val="0"/>
          </a:spcAft>
          <a:buClrTx/>
          <a:buSzTx/>
          <a:buFontTx/>
          <a:buNone/>
          <a:tabLst/>
          <a:defRPr kumimoji="0" lang="en-AU" sz="10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RMIT Core Presentation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MIT Core Presentation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MIT Core Presentation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MIT Core Presentation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MIT Core Presentation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MIT Core Presentation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MIT Core Presentation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MIT Core Presentation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MIT Core Presentation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MIT Core Presentation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MIT Core Presentation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MIT Core Presentation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RMIT Core Presentation 2 13">
        <a:dk1>
          <a:srgbClr val="000000"/>
        </a:dk1>
        <a:lt1>
          <a:srgbClr val="FFFFFF"/>
        </a:lt1>
        <a:dk2>
          <a:srgbClr val="000000"/>
        </a:dk2>
        <a:lt2>
          <a:srgbClr val="808080"/>
        </a:lt2>
        <a:accent1>
          <a:srgbClr val="BEBDB0"/>
        </a:accent1>
        <a:accent2>
          <a:srgbClr val="EE3224"/>
        </a:accent2>
        <a:accent3>
          <a:srgbClr val="FFFFFF"/>
        </a:accent3>
        <a:accent4>
          <a:srgbClr val="000000"/>
        </a:accent4>
        <a:accent5>
          <a:srgbClr val="DBDBD4"/>
        </a:accent5>
        <a:accent6>
          <a:srgbClr val="D82C20"/>
        </a:accent6>
        <a:hlink>
          <a:srgbClr val="000000"/>
        </a:hlink>
        <a:folHlink>
          <a:srgbClr val="FFEE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Presentation-2</Template>
  <TotalTime>189</TotalTime>
  <Words>638</Words>
  <Application>Microsoft Office PowerPoint</Application>
  <PresentationFormat>On-screen Show (4:3)</PresentationFormat>
  <Paragraphs>75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Presentation-2</vt:lpstr>
      <vt:lpstr>Chasing student satisfaction in the delivery of property higher education  </vt:lpstr>
      <vt:lpstr>Unique Characteristics of Higher Education</vt:lpstr>
      <vt:lpstr>Is a Student a Customer or Client?</vt:lpstr>
      <vt:lpstr>Methodology</vt:lpstr>
      <vt:lpstr>Developing a Model of Gap Analysis</vt:lpstr>
      <vt:lpstr>Proportion of Critical Incidents</vt:lpstr>
      <vt:lpstr>Model showing Proportion of Critical Incidents</vt:lpstr>
      <vt:lpstr>Conclusions</vt:lpstr>
    </vt:vector>
  </TitlesOfParts>
  <Company>RMIT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Chasing student satisfaction in the delivery of property higher education</dc:title>
  <dc:creator>Kathryn Robson</dc:creator>
  <cp:lastModifiedBy>Emirates User</cp:lastModifiedBy>
  <cp:revision>11</cp:revision>
  <dcterms:created xsi:type="dcterms:W3CDTF">2017-05-12T07:44:41Z</dcterms:created>
  <dcterms:modified xsi:type="dcterms:W3CDTF">2017-06-09T02:37:35Z</dcterms:modified>
</cp:coreProperties>
</file>