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05" r:id="rId2"/>
  </p:sldMasterIdLst>
  <p:notesMasterIdLst>
    <p:notesMasterId r:id="rId31"/>
  </p:notesMasterIdLst>
  <p:handoutMasterIdLst>
    <p:handoutMasterId r:id="rId32"/>
  </p:handoutMasterIdLst>
  <p:sldIdLst>
    <p:sldId id="1539" r:id="rId3"/>
    <p:sldId id="2150" r:id="rId4"/>
    <p:sldId id="2196" r:id="rId5"/>
    <p:sldId id="2185" r:id="rId6"/>
    <p:sldId id="2180" r:id="rId7"/>
    <p:sldId id="2187" r:id="rId8"/>
    <p:sldId id="2198" r:id="rId9"/>
    <p:sldId id="2181" r:id="rId10"/>
    <p:sldId id="2206" r:id="rId11"/>
    <p:sldId id="2208" r:id="rId12"/>
    <p:sldId id="2210" r:id="rId13"/>
    <p:sldId id="2182" r:id="rId14"/>
    <p:sldId id="2199" r:id="rId15"/>
    <p:sldId id="2189" r:id="rId16"/>
    <p:sldId id="2183" r:id="rId17"/>
    <p:sldId id="2203" r:id="rId18"/>
    <p:sldId id="2204" r:id="rId19"/>
    <p:sldId id="2207" r:id="rId20"/>
    <p:sldId id="2209" r:id="rId21"/>
    <p:sldId id="2205" r:id="rId22"/>
    <p:sldId id="2201" r:id="rId23"/>
    <p:sldId id="2202" r:id="rId24"/>
    <p:sldId id="2192" r:id="rId25"/>
    <p:sldId id="2212" r:id="rId26"/>
    <p:sldId id="2200" r:id="rId27"/>
    <p:sldId id="2213" r:id="rId28"/>
    <p:sldId id="2174" r:id="rId29"/>
    <p:sldId id="1958" r:id="rId30"/>
  </p:sldIdLst>
  <p:sldSz cx="9144000" cy="6858000" type="screen4x3"/>
  <p:notesSz cx="6813550" cy="9945688"/>
  <p:custDataLst>
    <p:tags r:id="rId33"/>
  </p:custData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1400" kern="1200" baseline="-250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 baseline="-250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 baseline="-250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 baseline="-250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 baseline="-250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400" kern="1200" baseline="-250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1400" kern="1200" baseline="-250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1400" kern="1200" baseline="-250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1400" kern="1200" baseline="-250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DF14A2AF-9F0E-1E42-89B3-28DFB8EDC83D}">
          <p14:sldIdLst>
            <p14:sldId id="1539"/>
            <p14:sldId id="2150"/>
            <p14:sldId id="2196"/>
            <p14:sldId id="2185"/>
            <p14:sldId id="2180"/>
            <p14:sldId id="2187"/>
            <p14:sldId id="2198"/>
            <p14:sldId id="2181"/>
            <p14:sldId id="2206"/>
            <p14:sldId id="2208"/>
            <p14:sldId id="2210"/>
            <p14:sldId id="2182"/>
            <p14:sldId id="2199"/>
            <p14:sldId id="2189"/>
            <p14:sldId id="2183"/>
            <p14:sldId id="2203"/>
            <p14:sldId id="2204"/>
            <p14:sldId id="2207"/>
            <p14:sldId id="2209"/>
            <p14:sldId id="2205"/>
            <p14:sldId id="2201"/>
            <p14:sldId id="2202"/>
            <p14:sldId id="2192"/>
            <p14:sldId id="2212"/>
            <p14:sldId id="2200"/>
            <p14:sldId id="2213"/>
            <p14:sldId id="2174"/>
            <p14:sldId id="195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164">
          <p15:clr>
            <a:srgbClr val="A4A3A4"/>
          </p15:clr>
        </p15:guide>
        <p15:guide id="2" pos="5759">
          <p15:clr>
            <a:srgbClr val="A4A3A4"/>
          </p15:clr>
        </p15:guide>
        <p15:guide id="3" orient="horz" pos="4159">
          <p15:clr>
            <a:srgbClr val="A4A3A4"/>
          </p15:clr>
        </p15:guide>
        <p15:guide id="4" orient="horz" pos="431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>
          <p15:clr>
            <a:srgbClr val="A4A3A4"/>
          </p15:clr>
        </p15:guide>
        <p15:guide id="2" pos="214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evin Meyer" initials="" lastIdx="6" clrIdx="0"/>
  <p:cmAuthor id="1" name="Andreas Pfnür" initials="AP" lastIdx="14" clrIdx="1"/>
  <p:cmAuthor id="2" name="Anne Schüßler" initials="" lastIdx="8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E01"/>
    <a:srgbClr val="008000"/>
    <a:srgbClr val="000000"/>
    <a:srgbClr val="B90F22"/>
    <a:srgbClr val="0070C0"/>
    <a:srgbClr val="FFC000"/>
    <a:srgbClr val="C00000"/>
    <a:srgbClr val="00428E"/>
    <a:srgbClr val="BCC92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ittlere Formatvorlage 1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ittlere Formatvorlage 3 - Akz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D083AE6-46FA-4A59-8FB0-9F97EB10719F}" styleName="Helle Formatvorlage 3 - Akz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Mittlere Formatvorlage 1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DCAF9ED-07DC-4A11-8D7F-57B35C25682E}" styleName="Mittlere Formatvorlage 1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6D9F66E-5EB9-4882-86FB-DCBF35E3C3E4}" styleName="Mittlere Formatvorlage 4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12C8C85-51F0-491E-9774-3900AFEF0FD7}" styleName="Helle Formatvorlage 2 - Akz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8FB837D-C827-4EFA-A057-4D05807E0F7C}" styleName="Designformatvorlage 1 - Akz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46F890A9-2807-4EBB-B81D-B2AA78EC7F39}" styleName="Dunkle Formatvorlage 2 - Akzent 5/Akz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Dunkle Formatvorlage 2 - Akzent 1/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5BE263C-DBD7-4A20-BB59-AAB30ACAA65A}" styleName="Mittlere Formatvorlage 3 - 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ittlere Formatvorlage 4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7853C-536D-4A76-A0AE-DD22124D55A5}" styleName="Designformatvorlage 1 - Akz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Helle Formatvorlage 3 - Akz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725" autoAdjust="0"/>
    <p:restoredTop sz="94231" autoAdjust="0"/>
  </p:normalViewPr>
  <p:slideViewPr>
    <p:cSldViewPr snapToGrid="0" snapToObjects="1">
      <p:cViewPr>
        <p:scale>
          <a:sx n="100" d="100"/>
          <a:sy n="100" d="100"/>
        </p:scale>
        <p:origin x="912" y="144"/>
      </p:cViewPr>
      <p:guideLst>
        <p:guide orient="horz" pos="4164"/>
        <p:guide pos="5759"/>
        <p:guide orient="horz" pos="4159"/>
        <p:guide orient="horz" pos="431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272"/>
    </p:cViewPr>
  </p:sorterViewPr>
  <p:notesViewPr>
    <p:cSldViewPr snapToGrid="0" snapToObjects="1">
      <p:cViewPr>
        <p:scale>
          <a:sx n="192" d="100"/>
          <a:sy n="192" d="100"/>
        </p:scale>
        <p:origin x="-1408" y="6880"/>
      </p:cViewPr>
      <p:guideLst>
        <p:guide orient="horz" pos="3132"/>
        <p:guide pos="214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tags" Target="tags/tag1.xml"/><Relationship Id="rId34" Type="http://schemas.openxmlformats.org/officeDocument/2006/relationships/commentAuthors" Target="commentAuthors.xml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E68A56-38EE-3E42-8750-09070C0D55A0}" type="doc">
      <dgm:prSet loTypeId="urn:microsoft.com/office/officeart/2005/8/layout/radial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9D39C4A1-56A3-6F40-9500-0E852DEEC54F}">
      <dgm:prSet phldrT="[Text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de-DE" sz="1400" dirty="0" err="1" smtClean="0"/>
            <a:t>Methods</a:t>
          </a:r>
          <a:r>
            <a:rPr lang="de-DE" sz="1400" dirty="0" smtClean="0"/>
            <a:t> </a:t>
          </a:r>
          <a:r>
            <a:rPr lang="de-DE" sz="1400" dirty="0" err="1" smtClean="0"/>
            <a:t>from</a:t>
          </a:r>
          <a:r>
            <a:rPr lang="de-DE" sz="1400" dirty="0" smtClean="0"/>
            <a:t> </a:t>
          </a:r>
          <a:r>
            <a:rPr lang="de-DE" sz="1400" dirty="0" err="1" smtClean="0"/>
            <a:t>decision</a:t>
          </a:r>
          <a:r>
            <a:rPr lang="de-DE" sz="1400" dirty="0" smtClean="0"/>
            <a:t> </a:t>
          </a:r>
          <a:r>
            <a:rPr lang="de-DE" sz="1400" dirty="0" err="1" smtClean="0"/>
            <a:t>theory</a:t>
          </a:r>
          <a:endParaRPr lang="de-DE" sz="1400" dirty="0"/>
        </a:p>
      </dgm:t>
    </dgm:pt>
    <dgm:pt modelId="{F040780D-BBE5-FA4F-A073-242CC2FAE6D5}" type="parTrans" cxnId="{97471E29-CCFC-3343-989A-5EA4532340E8}">
      <dgm:prSet/>
      <dgm:spPr/>
      <dgm:t>
        <a:bodyPr/>
        <a:lstStyle/>
        <a:p>
          <a:endParaRPr lang="de-DE" sz="1100"/>
        </a:p>
      </dgm:t>
    </dgm:pt>
    <dgm:pt modelId="{CCBEC972-D580-1147-995B-5924132CD9DC}" type="sibTrans" cxnId="{97471E29-CCFC-3343-989A-5EA4532340E8}">
      <dgm:prSet/>
      <dgm:spPr/>
      <dgm:t>
        <a:bodyPr/>
        <a:lstStyle/>
        <a:p>
          <a:endParaRPr lang="de-DE" sz="1100"/>
        </a:p>
      </dgm:t>
    </dgm:pt>
    <dgm:pt modelId="{8B30A02A-7644-054F-91D3-678269FEA6A2}">
      <dgm:prSet phldrT="[Tex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GB" sz="1100" dirty="0" smtClean="0"/>
            <a:t>Scenario Analysis</a:t>
          </a:r>
          <a:endParaRPr lang="de-DE" sz="1100" dirty="0"/>
        </a:p>
      </dgm:t>
    </dgm:pt>
    <dgm:pt modelId="{DA5FFA66-C1AC-634D-AD5E-8F94CC98FAE4}" type="parTrans" cxnId="{3A4B4F6E-B061-3141-B023-C17E761E371A}">
      <dgm:prSet custT="1"/>
      <dgm:spPr/>
      <dgm:t>
        <a:bodyPr/>
        <a:lstStyle/>
        <a:p>
          <a:endParaRPr lang="de-DE" sz="1100"/>
        </a:p>
      </dgm:t>
    </dgm:pt>
    <dgm:pt modelId="{5B9F8D26-24A8-F54E-BF2C-3783F7EB8392}" type="sibTrans" cxnId="{3A4B4F6E-B061-3141-B023-C17E761E371A}">
      <dgm:prSet/>
      <dgm:spPr/>
      <dgm:t>
        <a:bodyPr/>
        <a:lstStyle/>
        <a:p>
          <a:endParaRPr lang="de-DE" sz="1100"/>
        </a:p>
      </dgm:t>
    </dgm:pt>
    <dgm:pt modelId="{8D308EF1-4EDC-1349-B25B-3DE5CD4CB165}">
      <dgm:prSet phldrT="[Tex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GB" sz="1100" dirty="0" smtClean="0"/>
            <a:t>Simple multi-attribute rating technique (SMART)</a:t>
          </a:r>
          <a:endParaRPr lang="de-DE" sz="1100" dirty="0"/>
        </a:p>
      </dgm:t>
    </dgm:pt>
    <dgm:pt modelId="{2F997087-A51A-C84F-8973-AEC9739CF81C}" type="parTrans" cxnId="{03238F65-F4EC-8E4E-9211-BEFDFA728D72}">
      <dgm:prSet custT="1"/>
      <dgm:spPr/>
      <dgm:t>
        <a:bodyPr/>
        <a:lstStyle/>
        <a:p>
          <a:endParaRPr lang="de-DE" sz="1100"/>
        </a:p>
      </dgm:t>
    </dgm:pt>
    <dgm:pt modelId="{99D3117A-18CE-7043-84FB-BD12CFF98674}" type="sibTrans" cxnId="{03238F65-F4EC-8E4E-9211-BEFDFA728D72}">
      <dgm:prSet/>
      <dgm:spPr/>
      <dgm:t>
        <a:bodyPr/>
        <a:lstStyle/>
        <a:p>
          <a:endParaRPr lang="de-DE" sz="1100"/>
        </a:p>
      </dgm:t>
    </dgm:pt>
    <dgm:pt modelId="{A6A624C6-5F26-4E41-BE13-99448604C3A4}">
      <dgm:prSet phldrT="[Text]" custT="1"/>
      <dgm:spPr>
        <a:solidFill>
          <a:schemeClr val="bg1">
            <a:lumMod val="75000"/>
          </a:schemeClr>
        </a:solidFill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en-GB" sz="1100" dirty="0" smtClean="0"/>
            <a:t>Analytic hierarchy process (AHP)</a:t>
          </a:r>
          <a:endParaRPr lang="de-DE" sz="1100" dirty="0"/>
        </a:p>
      </dgm:t>
    </dgm:pt>
    <dgm:pt modelId="{F2C8B7B7-F25F-1243-92B3-9B747437DE84}" type="parTrans" cxnId="{8A3BFCC2-8E7D-CF4B-956A-E9BC7205C152}">
      <dgm:prSet custT="1"/>
      <dgm:spPr/>
      <dgm:t>
        <a:bodyPr/>
        <a:lstStyle/>
        <a:p>
          <a:endParaRPr lang="de-DE" sz="1100"/>
        </a:p>
      </dgm:t>
    </dgm:pt>
    <dgm:pt modelId="{2A1487F4-8B52-4F47-86BF-BACDE1C7E856}" type="sibTrans" cxnId="{8A3BFCC2-8E7D-CF4B-956A-E9BC7205C152}">
      <dgm:prSet/>
      <dgm:spPr/>
      <dgm:t>
        <a:bodyPr/>
        <a:lstStyle/>
        <a:p>
          <a:endParaRPr lang="de-DE" sz="1100"/>
        </a:p>
      </dgm:t>
    </dgm:pt>
    <dgm:pt modelId="{301DA35A-6B3D-C646-ABB3-7A98C49E9481}">
      <dgm:prSet phldrT="[Tex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GB" sz="1100" dirty="0" smtClean="0"/>
            <a:t>Point allocation (PA)</a:t>
          </a:r>
          <a:endParaRPr lang="de-DE" sz="1100" dirty="0"/>
        </a:p>
      </dgm:t>
    </dgm:pt>
    <dgm:pt modelId="{8A6046BD-8B7A-F44B-B902-2B95DC437855}" type="parTrans" cxnId="{DE47539B-2BD7-FB43-9800-38B0C8AC5C99}">
      <dgm:prSet custT="1"/>
      <dgm:spPr/>
      <dgm:t>
        <a:bodyPr/>
        <a:lstStyle/>
        <a:p>
          <a:endParaRPr lang="de-DE" sz="1100"/>
        </a:p>
      </dgm:t>
    </dgm:pt>
    <dgm:pt modelId="{E17901BE-E5FB-E64F-86B2-531B3D039484}" type="sibTrans" cxnId="{DE47539B-2BD7-FB43-9800-38B0C8AC5C99}">
      <dgm:prSet/>
      <dgm:spPr/>
      <dgm:t>
        <a:bodyPr/>
        <a:lstStyle/>
        <a:p>
          <a:endParaRPr lang="de-DE" sz="1100"/>
        </a:p>
      </dgm:t>
    </dgm:pt>
    <dgm:pt modelId="{BA6F8B1F-F969-1B4C-98B4-A953AFC844AD}">
      <dgm:prSet phldrT="[Tex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GB" sz="1100" dirty="0" smtClean="0"/>
            <a:t>Simple Additive Weighting (NWA)</a:t>
          </a:r>
          <a:endParaRPr lang="de-DE" sz="1100" dirty="0"/>
        </a:p>
      </dgm:t>
    </dgm:pt>
    <dgm:pt modelId="{4272817D-7182-B44A-8C48-12CE411A6EE6}" type="parTrans" cxnId="{3C66AB77-61D2-E040-947C-60CAE8A214B5}">
      <dgm:prSet custT="1"/>
      <dgm:spPr/>
      <dgm:t>
        <a:bodyPr/>
        <a:lstStyle/>
        <a:p>
          <a:endParaRPr lang="de-DE" sz="1100"/>
        </a:p>
      </dgm:t>
    </dgm:pt>
    <dgm:pt modelId="{2F9868A9-EFAA-1B4A-B507-044B53636692}" type="sibTrans" cxnId="{3C66AB77-61D2-E040-947C-60CAE8A214B5}">
      <dgm:prSet/>
      <dgm:spPr/>
      <dgm:t>
        <a:bodyPr/>
        <a:lstStyle/>
        <a:p>
          <a:endParaRPr lang="de-DE" sz="1100"/>
        </a:p>
      </dgm:t>
    </dgm:pt>
    <dgm:pt modelId="{0533DE26-DF6A-D747-BCBC-81225806E620}">
      <dgm:prSet phldrT="[Tex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GB" sz="1100" dirty="0" smtClean="0"/>
            <a:t>Multiplicative Exponent  Weighting</a:t>
          </a:r>
          <a:endParaRPr lang="de-DE" sz="1100" dirty="0"/>
        </a:p>
      </dgm:t>
    </dgm:pt>
    <dgm:pt modelId="{CD317AE1-51CD-3341-A7D3-F6A02F17B0B7}" type="parTrans" cxnId="{E492782C-AE5D-0046-B296-E32C1EF01647}">
      <dgm:prSet custT="1"/>
      <dgm:spPr/>
      <dgm:t>
        <a:bodyPr/>
        <a:lstStyle/>
        <a:p>
          <a:endParaRPr lang="de-DE" sz="1100"/>
        </a:p>
      </dgm:t>
    </dgm:pt>
    <dgm:pt modelId="{29570718-0B74-3841-8C2F-066735E60B1A}" type="sibTrans" cxnId="{E492782C-AE5D-0046-B296-E32C1EF01647}">
      <dgm:prSet/>
      <dgm:spPr/>
      <dgm:t>
        <a:bodyPr/>
        <a:lstStyle/>
        <a:p>
          <a:endParaRPr lang="de-DE" sz="1100"/>
        </a:p>
      </dgm:t>
    </dgm:pt>
    <dgm:pt modelId="{A82F8B4C-FF74-C544-A126-47BD248ED282}">
      <dgm:prSet phldrT="[Text]" custT="1"/>
      <dgm:spPr>
        <a:solidFill>
          <a:schemeClr val="bg1">
            <a:lumMod val="75000"/>
          </a:schemeClr>
        </a:solidFill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en-GB" sz="1100" dirty="0" smtClean="0"/>
            <a:t>Technique for Order Preference by Similarity to Ideal Solution (TOPSIS)</a:t>
          </a:r>
          <a:endParaRPr lang="de-DE" sz="1100" dirty="0"/>
        </a:p>
      </dgm:t>
    </dgm:pt>
    <dgm:pt modelId="{10B60699-50EF-6F4C-9789-E9B182517762}" type="parTrans" cxnId="{9DC595A2-B6D5-9A49-A310-F6CC133DEC96}">
      <dgm:prSet custT="1"/>
      <dgm:spPr/>
      <dgm:t>
        <a:bodyPr/>
        <a:lstStyle/>
        <a:p>
          <a:endParaRPr lang="de-DE" sz="1100"/>
        </a:p>
      </dgm:t>
    </dgm:pt>
    <dgm:pt modelId="{1753D3D0-6A81-1F41-8CEC-030501FAC891}" type="sibTrans" cxnId="{9DC595A2-B6D5-9A49-A310-F6CC133DEC96}">
      <dgm:prSet/>
      <dgm:spPr/>
      <dgm:t>
        <a:bodyPr/>
        <a:lstStyle/>
        <a:p>
          <a:endParaRPr lang="de-DE" sz="1100"/>
        </a:p>
      </dgm:t>
    </dgm:pt>
    <dgm:pt modelId="{AEACD32F-CE00-C04F-9906-195AFB5DBBF3}">
      <dgm:prSet phldrT="[Tex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GB" sz="1100" dirty="0" smtClean="0"/>
            <a:t>Elimination and Choice Expressing Reality</a:t>
          </a:r>
          <a:endParaRPr lang="de-DE" sz="1100" dirty="0" smtClean="0"/>
        </a:p>
        <a:p>
          <a:r>
            <a:rPr lang="en-GB" sz="1100" dirty="0" smtClean="0"/>
            <a:t>(ELECTRE)</a:t>
          </a:r>
          <a:endParaRPr lang="de-DE" sz="1100" dirty="0"/>
        </a:p>
      </dgm:t>
    </dgm:pt>
    <dgm:pt modelId="{B889E20B-F016-914A-8087-78B029A2354D}" type="parTrans" cxnId="{27BD656F-EB59-0946-AF2B-C8878E3C3741}">
      <dgm:prSet custT="1"/>
      <dgm:spPr/>
      <dgm:t>
        <a:bodyPr/>
        <a:lstStyle/>
        <a:p>
          <a:endParaRPr lang="de-DE" sz="1100"/>
        </a:p>
      </dgm:t>
    </dgm:pt>
    <dgm:pt modelId="{C1E4F2BF-A6BB-0F40-AF0C-D91DDFEB77C9}" type="sibTrans" cxnId="{27BD656F-EB59-0946-AF2B-C8878E3C3741}">
      <dgm:prSet/>
      <dgm:spPr/>
      <dgm:t>
        <a:bodyPr/>
        <a:lstStyle/>
        <a:p>
          <a:endParaRPr lang="de-DE" sz="1100"/>
        </a:p>
      </dgm:t>
    </dgm:pt>
    <dgm:pt modelId="{C1A56EFC-948B-DD44-B936-8D85E1871C19}">
      <dgm:prSet phldrT="[Tex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GB" sz="1100" dirty="0" smtClean="0"/>
            <a:t>Conjoint Measurement </a:t>
          </a:r>
          <a:endParaRPr lang="de-DE" sz="1100" dirty="0"/>
        </a:p>
      </dgm:t>
    </dgm:pt>
    <dgm:pt modelId="{7BF88E23-461E-E743-880D-554B3CB64648}" type="parTrans" cxnId="{258CB18B-650B-A142-99C9-3A063513F5B5}">
      <dgm:prSet custT="1"/>
      <dgm:spPr/>
      <dgm:t>
        <a:bodyPr/>
        <a:lstStyle/>
        <a:p>
          <a:endParaRPr lang="de-DE" sz="1100"/>
        </a:p>
      </dgm:t>
    </dgm:pt>
    <dgm:pt modelId="{F666B3C8-98AF-3D4A-A70A-20E68BD4685C}" type="sibTrans" cxnId="{258CB18B-650B-A142-99C9-3A063513F5B5}">
      <dgm:prSet/>
      <dgm:spPr/>
      <dgm:t>
        <a:bodyPr/>
        <a:lstStyle/>
        <a:p>
          <a:endParaRPr lang="de-DE" sz="1100"/>
        </a:p>
      </dgm:t>
    </dgm:pt>
    <dgm:pt modelId="{B3278A32-F960-F243-95D7-ACA505447F90}">
      <dgm:prSet phldrT="[Tex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GB" sz="1100" dirty="0" smtClean="0"/>
            <a:t>Fuzzy Method</a:t>
          </a:r>
          <a:endParaRPr lang="de-DE" sz="1100" dirty="0"/>
        </a:p>
      </dgm:t>
    </dgm:pt>
    <dgm:pt modelId="{7C3CC74D-11CB-C643-816D-985BC9746DB5}" type="parTrans" cxnId="{478011D2-C248-E249-9AC1-29B8690B86F9}">
      <dgm:prSet custT="1"/>
      <dgm:spPr/>
      <dgm:t>
        <a:bodyPr/>
        <a:lstStyle/>
        <a:p>
          <a:endParaRPr lang="de-DE" sz="1100"/>
        </a:p>
      </dgm:t>
    </dgm:pt>
    <dgm:pt modelId="{FDFC48E0-5D35-0D42-B9F5-3882453E338E}" type="sibTrans" cxnId="{478011D2-C248-E249-9AC1-29B8690B86F9}">
      <dgm:prSet/>
      <dgm:spPr/>
      <dgm:t>
        <a:bodyPr/>
        <a:lstStyle/>
        <a:p>
          <a:endParaRPr lang="de-DE" sz="1100"/>
        </a:p>
      </dgm:t>
    </dgm:pt>
    <dgm:pt modelId="{DF1A07D4-F40D-E144-A3BC-81105C8C38EA}" type="pres">
      <dgm:prSet presAssocID="{F4E68A56-38EE-3E42-8750-09070C0D55A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0E1C6920-ACD6-F44B-BD38-1EB27895F0FA}" type="pres">
      <dgm:prSet presAssocID="{9D39C4A1-56A3-6F40-9500-0E852DEEC54F}" presName="centerShape" presStyleLbl="node0" presStyleIdx="0" presStyleCnt="1" custScaleX="167393" custScaleY="139494"/>
      <dgm:spPr/>
      <dgm:t>
        <a:bodyPr/>
        <a:lstStyle/>
        <a:p>
          <a:endParaRPr lang="de-DE"/>
        </a:p>
      </dgm:t>
    </dgm:pt>
    <dgm:pt modelId="{F74F188D-2F97-7E4D-A383-B5860903F512}" type="pres">
      <dgm:prSet presAssocID="{DA5FFA66-C1AC-634D-AD5E-8F94CC98FAE4}" presName="Name9" presStyleLbl="parChTrans1D2" presStyleIdx="0" presStyleCnt="10"/>
      <dgm:spPr/>
      <dgm:t>
        <a:bodyPr/>
        <a:lstStyle/>
        <a:p>
          <a:endParaRPr lang="de-DE"/>
        </a:p>
      </dgm:t>
    </dgm:pt>
    <dgm:pt modelId="{5324343F-97B2-F24D-A8A6-A9C8BCCC04B3}" type="pres">
      <dgm:prSet presAssocID="{DA5FFA66-C1AC-634D-AD5E-8F94CC98FAE4}" presName="connTx" presStyleLbl="parChTrans1D2" presStyleIdx="0" presStyleCnt="10"/>
      <dgm:spPr/>
      <dgm:t>
        <a:bodyPr/>
        <a:lstStyle/>
        <a:p>
          <a:endParaRPr lang="de-DE"/>
        </a:p>
      </dgm:t>
    </dgm:pt>
    <dgm:pt modelId="{7908ED29-D8D5-9443-BEE2-03C1BE9701CC}" type="pres">
      <dgm:prSet presAssocID="{8B30A02A-7644-054F-91D3-678269FEA6A2}" presName="node" presStyleLbl="node1" presStyleIdx="0" presStyleCnt="10" custScaleX="167126" custRadScaleRad="98695" custRadScaleInc="6459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928864B-2237-1F4F-A373-8A8606FB1E55}" type="pres">
      <dgm:prSet presAssocID="{4272817D-7182-B44A-8C48-12CE411A6EE6}" presName="Name9" presStyleLbl="parChTrans1D2" presStyleIdx="1" presStyleCnt="10"/>
      <dgm:spPr/>
      <dgm:t>
        <a:bodyPr/>
        <a:lstStyle/>
        <a:p>
          <a:endParaRPr lang="de-DE"/>
        </a:p>
      </dgm:t>
    </dgm:pt>
    <dgm:pt modelId="{B73100FA-79FE-1846-B812-215B9B785C35}" type="pres">
      <dgm:prSet presAssocID="{4272817D-7182-B44A-8C48-12CE411A6EE6}" presName="connTx" presStyleLbl="parChTrans1D2" presStyleIdx="1" presStyleCnt="10"/>
      <dgm:spPr/>
      <dgm:t>
        <a:bodyPr/>
        <a:lstStyle/>
        <a:p>
          <a:endParaRPr lang="de-DE"/>
        </a:p>
      </dgm:t>
    </dgm:pt>
    <dgm:pt modelId="{1B93147A-BF6B-9D4E-B8FE-4A7D04EE2F8B}" type="pres">
      <dgm:prSet presAssocID="{BA6F8B1F-F969-1B4C-98B4-A953AFC844AD}" presName="node" presStyleLbl="node1" presStyleIdx="1" presStyleCnt="10" custScaleX="167126" custRadScaleRad="109566" custRadScaleInc="4998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F09D566-5D81-7B49-93B4-84ECDACDC40B}" type="pres">
      <dgm:prSet presAssocID="{CD317AE1-51CD-3341-A7D3-F6A02F17B0B7}" presName="Name9" presStyleLbl="parChTrans1D2" presStyleIdx="2" presStyleCnt="10"/>
      <dgm:spPr/>
      <dgm:t>
        <a:bodyPr/>
        <a:lstStyle/>
        <a:p>
          <a:endParaRPr lang="de-DE"/>
        </a:p>
      </dgm:t>
    </dgm:pt>
    <dgm:pt modelId="{1A07B682-0AD4-8149-8F43-1F6BA59A5012}" type="pres">
      <dgm:prSet presAssocID="{CD317AE1-51CD-3341-A7D3-F6A02F17B0B7}" presName="connTx" presStyleLbl="parChTrans1D2" presStyleIdx="2" presStyleCnt="10"/>
      <dgm:spPr/>
      <dgm:t>
        <a:bodyPr/>
        <a:lstStyle/>
        <a:p>
          <a:endParaRPr lang="de-DE"/>
        </a:p>
      </dgm:t>
    </dgm:pt>
    <dgm:pt modelId="{D22609CE-7969-964A-99D4-BEE8F85928F1}" type="pres">
      <dgm:prSet presAssocID="{0533DE26-DF6A-D747-BCBC-81225806E620}" presName="node" presStyleLbl="node1" presStyleIdx="2" presStyleCnt="10" custScaleX="167126" custRadScaleRad="98032" custRadScaleInc="1375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9803D05-C237-E142-A4CC-EDD16AD23361}" type="pres">
      <dgm:prSet presAssocID="{7BF88E23-461E-E743-880D-554B3CB64648}" presName="Name9" presStyleLbl="parChTrans1D2" presStyleIdx="3" presStyleCnt="10"/>
      <dgm:spPr/>
      <dgm:t>
        <a:bodyPr/>
        <a:lstStyle/>
        <a:p>
          <a:endParaRPr lang="de-DE"/>
        </a:p>
      </dgm:t>
    </dgm:pt>
    <dgm:pt modelId="{6B297CD9-B2F8-FB4B-B69F-50BB79032CBB}" type="pres">
      <dgm:prSet presAssocID="{7BF88E23-461E-E743-880D-554B3CB64648}" presName="connTx" presStyleLbl="parChTrans1D2" presStyleIdx="3" presStyleCnt="10"/>
      <dgm:spPr/>
      <dgm:t>
        <a:bodyPr/>
        <a:lstStyle/>
        <a:p>
          <a:endParaRPr lang="de-DE"/>
        </a:p>
      </dgm:t>
    </dgm:pt>
    <dgm:pt modelId="{5D5C804B-BD2A-5449-9206-6412300011AD}" type="pres">
      <dgm:prSet presAssocID="{C1A56EFC-948B-DD44-B936-8D85E1871C19}" presName="node" presStyleLbl="node1" presStyleIdx="3" presStyleCnt="10" custScaleX="167126" custRadScaleRad="97850" custRadScaleInc="-1590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0318CDE-0F36-6B49-9CD9-AA5AAE4D627A}" type="pres">
      <dgm:prSet presAssocID="{7C3CC74D-11CB-C643-816D-985BC9746DB5}" presName="Name9" presStyleLbl="parChTrans1D2" presStyleIdx="4" presStyleCnt="10"/>
      <dgm:spPr/>
      <dgm:t>
        <a:bodyPr/>
        <a:lstStyle/>
        <a:p>
          <a:endParaRPr lang="de-DE"/>
        </a:p>
      </dgm:t>
    </dgm:pt>
    <dgm:pt modelId="{34E1780A-A35F-BA44-B563-0C9CB40AAD59}" type="pres">
      <dgm:prSet presAssocID="{7C3CC74D-11CB-C643-816D-985BC9746DB5}" presName="connTx" presStyleLbl="parChTrans1D2" presStyleIdx="4" presStyleCnt="10"/>
      <dgm:spPr/>
      <dgm:t>
        <a:bodyPr/>
        <a:lstStyle/>
        <a:p>
          <a:endParaRPr lang="de-DE"/>
        </a:p>
      </dgm:t>
    </dgm:pt>
    <dgm:pt modelId="{C721C37A-EA58-AC42-9396-736333C2F4F4}" type="pres">
      <dgm:prSet presAssocID="{B3278A32-F960-F243-95D7-ACA505447F90}" presName="node" presStyleLbl="node1" presStyleIdx="4" presStyleCnt="10" custScaleX="167126" custRadScaleRad="103580" custRadScaleInc="-3673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1A68184-A21A-334B-841F-410DAFAE9FDA}" type="pres">
      <dgm:prSet presAssocID="{10B60699-50EF-6F4C-9789-E9B182517762}" presName="Name9" presStyleLbl="parChTrans1D2" presStyleIdx="5" presStyleCnt="10"/>
      <dgm:spPr/>
      <dgm:t>
        <a:bodyPr/>
        <a:lstStyle/>
        <a:p>
          <a:endParaRPr lang="de-DE"/>
        </a:p>
      </dgm:t>
    </dgm:pt>
    <dgm:pt modelId="{033D4B1B-EC1A-874A-A470-E7BDB8771113}" type="pres">
      <dgm:prSet presAssocID="{10B60699-50EF-6F4C-9789-E9B182517762}" presName="connTx" presStyleLbl="parChTrans1D2" presStyleIdx="5" presStyleCnt="10"/>
      <dgm:spPr/>
      <dgm:t>
        <a:bodyPr/>
        <a:lstStyle/>
        <a:p>
          <a:endParaRPr lang="de-DE"/>
        </a:p>
      </dgm:t>
    </dgm:pt>
    <dgm:pt modelId="{6349A864-8001-CB4E-BD94-68EB4CDFB4F2}" type="pres">
      <dgm:prSet presAssocID="{A82F8B4C-FF74-C544-A126-47BD248ED282}" presName="node" presStyleLbl="node1" presStyleIdx="5" presStyleCnt="10" custScaleX="167126" custScaleY="113685" custRadScaleRad="96788" custRadScaleInc="1620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0C9EF1D-D82E-5241-96AC-3D6C7C71BA15}" type="pres">
      <dgm:prSet presAssocID="{B889E20B-F016-914A-8087-78B029A2354D}" presName="Name9" presStyleLbl="parChTrans1D2" presStyleIdx="6" presStyleCnt="10"/>
      <dgm:spPr/>
      <dgm:t>
        <a:bodyPr/>
        <a:lstStyle/>
        <a:p>
          <a:endParaRPr lang="de-DE"/>
        </a:p>
      </dgm:t>
    </dgm:pt>
    <dgm:pt modelId="{51F0931A-A4D1-2A4C-ADE5-71434C60776F}" type="pres">
      <dgm:prSet presAssocID="{B889E20B-F016-914A-8087-78B029A2354D}" presName="connTx" presStyleLbl="parChTrans1D2" presStyleIdx="6" presStyleCnt="10"/>
      <dgm:spPr/>
      <dgm:t>
        <a:bodyPr/>
        <a:lstStyle/>
        <a:p>
          <a:endParaRPr lang="de-DE"/>
        </a:p>
      </dgm:t>
    </dgm:pt>
    <dgm:pt modelId="{AFEC10AC-B21F-494A-8103-168B64242BC1}" type="pres">
      <dgm:prSet presAssocID="{AEACD32F-CE00-C04F-9906-195AFB5DBBF3}" presName="node" presStyleLbl="node1" presStyleIdx="6" presStyleCnt="10" custScaleX="167126" custScaleY="120216" custRadScaleRad="107347" custRadScaleInc="6240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9B0D053-2496-2943-B5F9-620326BD6C85}" type="pres">
      <dgm:prSet presAssocID="{2F997087-A51A-C84F-8973-AEC9739CF81C}" presName="Name9" presStyleLbl="parChTrans1D2" presStyleIdx="7" presStyleCnt="10"/>
      <dgm:spPr/>
      <dgm:t>
        <a:bodyPr/>
        <a:lstStyle/>
        <a:p>
          <a:endParaRPr lang="de-DE"/>
        </a:p>
      </dgm:t>
    </dgm:pt>
    <dgm:pt modelId="{3638B968-5BBB-454C-86B9-AC443EB65BE8}" type="pres">
      <dgm:prSet presAssocID="{2F997087-A51A-C84F-8973-AEC9739CF81C}" presName="connTx" presStyleLbl="parChTrans1D2" presStyleIdx="7" presStyleCnt="10"/>
      <dgm:spPr/>
      <dgm:t>
        <a:bodyPr/>
        <a:lstStyle/>
        <a:p>
          <a:endParaRPr lang="de-DE"/>
        </a:p>
      </dgm:t>
    </dgm:pt>
    <dgm:pt modelId="{1757BE77-6A85-7445-8E77-8CF9F57C5ACE}" type="pres">
      <dgm:prSet presAssocID="{8D308EF1-4EDC-1349-B25B-3DE5CD4CB165}" presName="node" presStyleLbl="node1" presStyleIdx="7" presStyleCnt="10" custScaleX="165803" custRadScaleRad="109923" custRadScaleInc="3717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0B554B0-01F0-5E45-B724-7AE6BE273495}" type="pres">
      <dgm:prSet presAssocID="{F2C8B7B7-F25F-1243-92B3-9B747437DE84}" presName="Name9" presStyleLbl="parChTrans1D2" presStyleIdx="8" presStyleCnt="10"/>
      <dgm:spPr/>
      <dgm:t>
        <a:bodyPr/>
        <a:lstStyle/>
        <a:p>
          <a:endParaRPr lang="de-DE"/>
        </a:p>
      </dgm:t>
    </dgm:pt>
    <dgm:pt modelId="{800B1E81-7976-034E-88EB-FFEA001A3653}" type="pres">
      <dgm:prSet presAssocID="{F2C8B7B7-F25F-1243-92B3-9B747437DE84}" presName="connTx" presStyleLbl="parChTrans1D2" presStyleIdx="8" presStyleCnt="10"/>
      <dgm:spPr/>
      <dgm:t>
        <a:bodyPr/>
        <a:lstStyle/>
        <a:p>
          <a:endParaRPr lang="de-DE"/>
        </a:p>
      </dgm:t>
    </dgm:pt>
    <dgm:pt modelId="{CC1CBA0B-6F98-CB4E-A483-449B6C557846}" type="pres">
      <dgm:prSet presAssocID="{A6A624C6-5F26-4E41-BE13-99448604C3A4}" presName="node" presStyleLbl="node1" presStyleIdx="8" presStyleCnt="10" custScaleX="167777" custRadScaleRad="102343" custRadScaleInc="-454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0DF9768-85EA-7543-A749-C7665392DBA0}" type="pres">
      <dgm:prSet presAssocID="{8A6046BD-8B7A-F44B-B902-2B95DC437855}" presName="Name9" presStyleLbl="parChTrans1D2" presStyleIdx="9" presStyleCnt="10"/>
      <dgm:spPr/>
      <dgm:t>
        <a:bodyPr/>
        <a:lstStyle/>
        <a:p>
          <a:endParaRPr lang="de-DE"/>
        </a:p>
      </dgm:t>
    </dgm:pt>
    <dgm:pt modelId="{027236AE-0EDA-A042-B819-1B6D8F29675C}" type="pres">
      <dgm:prSet presAssocID="{8A6046BD-8B7A-F44B-B902-2B95DC437855}" presName="connTx" presStyleLbl="parChTrans1D2" presStyleIdx="9" presStyleCnt="10"/>
      <dgm:spPr/>
      <dgm:t>
        <a:bodyPr/>
        <a:lstStyle/>
        <a:p>
          <a:endParaRPr lang="de-DE"/>
        </a:p>
      </dgm:t>
    </dgm:pt>
    <dgm:pt modelId="{08FE20B2-473D-5447-984F-5D19FFFEC731}" type="pres">
      <dgm:prSet presAssocID="{301DA35A-6B3D-C646-ABB3-7A98C49E9481}" presName="node" presStyleLbl="node1" presStyleIdx="9" presStyleCnt="10" custScaleX="167126" custRadScaleRad="108851" custRadScaleInc="-3902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0549E2BD-DB55-C448-8783-2AC97715E701}" type="presOf" srcId="{10B60699-50EF-6F4C-9789-E9B182517762}" destId="{D1A68184-A21A-334B-841F-410DAFAE9FDA}" srcOrd="0" destOrd="0" presId="urn:microsoft.com/office/officeart/2005/8/layout/radial1"/>
    <dgm:cxn modelId="{258CB18B-650B-A142-99C9-3A063513F5B5}" srcId="{9D39C4A1-56A3-6F40-9500-0E852DEEC54F}" destId="{C1A56EFC-948B-DD44-B936-8D85E1871C19}" srcOrd="3" destOrd="0" parTransId="{7BF88E23-461E-E743-880D-554B3CB64648}" sibTransId="{F666B3C8-98AF-3D4A-A70A-20E68BD4685C}"/>
    <dgm:cxn modelId="{12FB8F37-4F28-7C4B-9EEF-2F4D2ADC6496}" type="presOf" srcId="{4272817D-7182-B44A-8C48-12CE411A6EE6}" destId="{0928864B-2237-1F4F-A373-8A8606FB1E55}" srcOrd="0" destOrd="0" presId="urn:microsoft.com/office/officeart/2005/8/layout/radial1"/>
    <dgm:cxn modelId="{175E2669-6B18-7E40-882F-08E7DFAF98C8}" type="presOf" srcId="{7BF88E23-461E-E743-880D-554B3CB64648}" destId="{6B297CD9-B2F8-FB4B-B69F-50BB79032CBB}" srcOrd="1" destOrd="0" presId="urn:microsoft.com/office/officeart/2005/8/layout/radial1"/>
    <dgm:cxn modelId="{478011D2-C248-E249-9AC1-29B8690B86F9}" srcId="{9D39C4A1-56A3-6F40-9500-0E852DEEC54F}" destId="{B3278A32-F960-F243-95D7-ACA505447F90}" srcOrd="4" destOrd="0" parTransId="{7C3CC74D-11CB-C643-816D-985BC9746DB5}" sibTransId="{FDFC48E0-5D35-0D42-B9F5-3882453E338E}"/>
    <dgm:cxn modelId="{AD856256-CFE8-4D4A-8969-92095E0C049B}" type="presOf" srcId="{B3278A32-F960-F243-95D7-ACA505447F90}" destId="{C721C37A-EA58-AC42-9396-736333C2F4F4}" srcOrd="0" destOrd="0" presId="urn:microsoft.com/office/officeart/2005/8/layout/radial1"/>
    <dgm:cxn modelId="{311D070D-9BF6-784A-99FC-515019C17BE8}" type="presOf" srcId="{AEACD32F-CE00-C04F-9906-195AFB5DBBF3}" destId="{AFEC10AC-B21F-494A-8103-168B64242BC1}" srcOrd="0" destOrd="0" presId="urn:microsoft.com/office/officeart/2005/8/layout/radial1"/>
    <dgm:cxn modelId="{F5F63E9E-D608-DB45-96C8-F2B38950A7CB}" type="presOf" srcId="{10B60699-50EF-6F4C-9789-E9B182517762}" destId="{033D4B1B-EC1A-874A-A470-E7BDB8771113}" srcOrd="1" destOrd="0" presId="urn:microsoft.com/office/officeart/2005/8/layout/radial1"/>
    <dgm:cxn modelId="{D5D8CEB6-5CE4-B64F-A077-881EAAEE6730}" type="presOf" srcId="{DA5FFA66-C1AC-634D-AD5E-8F94CC98FAE4}" destId="{5324343F-97B2-F24D-A8A6-A9C8BCCC04B3}" srcOrd="1" destOrd="0" presId="urn:microsoft.com/office/officeart/2005/8/layout/radial1"/>
    <dgm:cxn modelId="{8A3BFCC2-8E7D-CF4B-956A-E9BC7205C152}" srcId="{9D39C4A1-56A3-6F40-9500-0E852DEEC54F}" destId="{A6A624C6-5F26-4E41-BE13-99448604C3A4}" srcOrd="8" destOrd="0" parTransId="{F2C8B7B7-F25F-1243-92B3-9B747437DE84}" sibTransId="{2A1487F4-8B52-4F47-86BF-BACDE1C7E856}"/>
    <dgm:cxn modelId="{D88A1E37-8AB0-CD43-88EB-3E9C9C2BDB25}" type="presOf" srcId="{8A6046BD-8B7A-F44B-B902-2B95DC437855}" destId="{80DF9768-85EA-7543-A749-C7665392DBA0}" srcOrd="0" destOrd="0" presId="urn:microsoft.com/office/officeart/2005/8/layout/radial1"/>
    <dgm:cxn modelId="{6DEBF067-CAB9-CB46-A6F9-8A87CF6F8781}" type="presOf" srcId="{A82F8B4C-FF74-C544-A126-47BD248ED282}" destId="{6349A864-8001-CB4E-BD94-68EB4CDFB4F2}" srcOrd="0" destOrd="0" presId="urn:microsoft.com/office/officeart/2005/8/layout/radial1"/>
    <dgm:cxn modelId="{949E082D-D526-0F46-9A35-6A108D2FBCD1}" type="presOf" srcId="{F2C8B7B7-F25F-1243-92B3-9B747437DE84}" destId="{D0B554B0-01F0-5E45-B724-7AE6BE273495}" srcOrd="0" destOrd="0" presId="urn:microsoft.com/office/officeart/2005/8/layout/radial1"/>
    <dgm:cxn modelId="{E492782C-AE5D-0046-B296-E32C1EF01647}" srcId="{9D39C4A1-56A3-6F40-9500-0E852DEEC54F}" destId="{0533DE26-DF6A-D747-BCBC-81225806E620}" srcOrd="2" destOrd="0" parTransId="{CD317AE1-51CD-3341-A7D3-F6A02F17B0B7}" sibTransId="{29570718-0B74-3841-8C2F-066735E60B1A}"/>
    <dgm:cxn modelId="{FCC1EC83-F0C0-5440-971A-C3ECB8D28BC3}" type="presOf" srcId="{7C3CC74D-11CB-C643-816D-985BC9746DB5}" destId="{34E1780A-A35F-BA44-B563-0C9CB40AAD59}" srcOrd="1" destOrd="0" presId="urn:microsoft.com/office/officeart/2005/8/layout/radial1"/>
    <dgm:cxn modelId="{0C378743-9FD6-284E-8A11-C4564EF7AB5E}" type="presOf" srcId="{9D39C4A1-56A3-6F40-9500-0E852DEEC54F}" destId="{0E1C6920-ACD6-F44B-BD38-1EB27895F0FA}" srcOrd="0" destOrd="0" presId="urn:microsoft.com/office/officeart/2005/8/layout/radial1"/>
    <dgm:cxn modelId="{9DC595A2-B6D5-9A49-A310-F6CC133DEC96}" srcId="{9D39C4A1-56A3-6F40-9500-0E852DEEC54F}" destId="{A82F8B4C-FF74-C544-A126-47BD248ED282}" srcOrd="5" destOrd="0" parTransId="{10B60699-50EF-6F4C-9789-E9B182517762}" sibTransId="{1753D3D0-6A81-1F41-8CEC-030501FAC891}"/>
    <dgm:cxn modelId="{03238F65-F4EC-8E4E-9211-BEFDFA728D72}" srcId="{9D39C4A1-56A3-6F40-9500-0E852DEEC54F}" destId="{8D308EF1-4EDC-1349-B25B-3DE5CD4CB165}" srcOrd="7" destOrd="0" parTransId="{2F997087-A51A-C84F-8973-AEC9739CF81C}" sibTransId="{99D3117A-18CE-7043-84FB-BD12CFF98674}"/>
    <dgm:cxn modelId="{3A4B4F6E-B061-3141-B023-C17E761E371A}" srcId="{9D39C4A1-56A3-6F40-9500-0E852DEEC54F}" destId="{8B30A02A-7644-054F-91D3-678269FEA6A2}" srcOrd="0" destOrd="0" parTransId="{DA5FFA66-C1AC-634D-AD5E-8F94CC98FAE4}" sibTransId="{5B9F8D26-24A8-F54E-BF2C-3783F7EB8392}"/>
    <dgm:cxn modelId="{AD7DBD23-A86F-7945-BF74-54E6D4352819}" type="presOf" srcId="{BA6F8B1F-F969-1B4C-98B4-A953AFC844AD}" destId="{1B93147A-BF6B-9D4E-B8FE-4A7D04EE2F8B}" srcOrd="0" destOrd="0" presId="urn:microsoft.com/office/officeart/2005/8/layout/radial1"/>
    <dgm:cxn modelId="{E6EE779D-C3F6-D748-9BEA-0522911A8A01}" type="presOf" srcId="{8D308EF1-4EDC-1349-B25B-3DE5CD4CB165}" destId="{1757BE77-6A85-7445-8E77-8CF9F57C5ACE}" srcOrd="0" destOrd="0" presId="urn:microsoft.com/office/officeart/2005/8/layout/radial1"/>
    <dgm:cxn modelId="{3C66AB77-61D2-E040-947C-60CAE8A214B5}" srcId="{9D39C4A1-56A3-6F40-9500-0E852DEEC54F}" destId="{BA6F8B1F-F969-1B4C-98B4-A953AFC844AD}" srcOrd="1" destOrd="0" parTransId="{4272817D-7182-B44A-8C48-12CE411A6EE6}" sibTransId="{2F9868A9-EFAA-1B4A-B507-044B53636692}"/>
    <dgm:cxn modelId="{FB73DC05-F7AC-7E42-911F-C6DD14006A4A}" type="presOf" srcId="{F4E68A56-38EE-3E42-8750-09070C0D55A0}" destId="{DF1A07D4-F40D-E144-A3BC-81105C8C38EA}" srcOrd="0" destOrd="0" presId="urn:microsoft.com/office/officeart/2005/8/layout/radial1"/>
    <dgm:cxn modelId="{848A03D8-D979-EC4E-8A97-4CE407713461}" type="presOf" srcId="{301DA35A-6B3D-C646-ABB3-7A98C49E9481}" destId="{08FE20B2-473D-5447-984F-5D19FFFEC731}" srcOrd="0" destOrd="0" presId="urn:microsoft.com/office/officeart/2005/8/layout/radial1"/>
    <dgm:cxn modelId="{7159A78A-FD27-D446-A272-3BDAE54F33E5}" type="presOf" srcId="{DA5FFA66-C1AC-634D-AD5E-8F94CC98FAE4}" destId="{F74F188D-2F97-7E4D-A383-B5860903F512}" srcOrd="0" destOrd="0" presId="urn:microsoft.com/office/officeart/2005/8/layout/radial1"/>
    <dgm:cxn modelId="{27BD656F-EB59-0946-AF2B-C8878E3C3741}" srcId="{9D39C4A1-56A3-6F40-9500-0E852DEEC54F}" destId="{AEACD32F-CE00-C04F-9906-195AFB5DBBF3}" srcOrd="6" destOrd="0" parTransId="{B889E20B-F016-914A-8087-78B029A2354D}" sibTransId="{C1E4F2BF-A6BB-0F40-AF0C-D91DDFEB77C9}"/>
    <dgm:cxn modelId="{049C6174-E329-D04F-815D-68113CBE1704}" type="presOf" srcId="{CD317AE1-51CD-3341-A7D3-F6A02F17B0B7}" destId="{1A07B682-0AD4-8149-8F43-1F6BA59A5012}" srcOrd="1" destOrd="0" presId="urn:microsoft.com/office/officeart/2005/8/layout/radial1"/>
    <dgm:cxn modelId="{B175630C-8527-CA4F-9C23-1272E3554C90}" type="presOf" srcId="{7C3CC74D-11CB-C643-816D-985BC9746DB5}" destId="{A0318CDE-0F36-6B49-9CD9-AA5AAE4D627A}" srcOrd="0" destOrd="0" presId="urn:microsoft.com/office/officeart/2005/8/layout/radial1"/>
    <dgm:cxn modelId="{5EB28733-5A12-F74A-BFF8-B60B8B8CFA1E}" type="presOf" srcId="{F2C8B7B7-F25F-1243-92B3-9B747437DE84}" destId="{800B1E81-7976-034E-88EB-FFEA001A3653}" srcOrd="1" destOrd="0" presId="urn:microsoft.com/office/officeart/2005/8/layout/radial1"/>
    <dgm:cxn modelId="{F84E1676-B814-8041-9C08-6DE750F2D4DD}" type="presOf" srcId="{A6A624C6-5F26-4E41-BE13-99448604C3A4}" destId="{CC1CBA0B-6F98-CB4E-A483-449B6C557846}" srcOrd="0" destOrd="0" presId="urn:microsoft.com/office/officeart/2005/8/layout/radial1"/>
    <dgm:cxn modelId="{ABC2FCE9-D0A9-044A-B7B2-79F4C240C069}" type="presOf" srcId="{C1A56EFC-948B-DD44-B936-8D85E1871C19}" destId="{5D5C804B-BD2A-5449-9206-6412300011AD}" srcOrd="0" destOrd="0" presId="urn:microsoft.com/office/officeart/2005/8/layout/radial1"/>
    <dgm:cxn modelId="{661B7B94-B763-0145-92F2-88DABC12F5D0}" type="presOf" srcId="{B889E20B-F016-914A-8087-78B029A2354D}" destId="{30C9EF1D-D82E-5241-96AC-3D6C7C71BA15}" srcOrd="0" destOrd="0" presId="urn:microsoft.com/office/officeart/2005/8/layout/radial1"/>
    <dgm:cxn modelId="{13770FEC-02FD-2644-B447-46C84ECDF1A3}" type="presOf" srcId="{B889E20B-F016-914A-8087-78B029A2354D}" destId="{51F0931A-A4D1-2A4C-ADE5-71434C60776F}" srcOrd="1" destOrd="0" presId="urn:microsoft.com/office/officeart/2005/8/layout/radial1"/>
    <dgm:cxn modelId="{97471E29-CCFC-3343-989A-5EA4532340E8}" srcId="{F4E68A56-38EE-3E42-8750-09070C0D55A0}" destId="{9D39C4A1-56A3-6F40-9500-0E852DEEC54F}" srcOrd="0" destOrd="0" parTransId="{F040780D-BBE5-FA4F-A073-242CC2FAE6D5}" sibTransId="{CCBEC972-D580-1147-995B-5924132CD9DC}"/>
    <dgm:cxn modelId="{D670451A-B759-374A-B21C-10E030AC8EF1}" type="presOf" srcId="{CD317AE1-51CD-3341-A7D3-F6A02F17B0B7}" destId="{FF09D566-5D81-7B49-93B4-84ECDACDC40B}" srcOrd="0" destOrd="0" presId="urn:microsoft.com/office/officeart/2005/8/layout/radial1"/>
    <dgm:cxn modelId="{B98ABEDA-CE25-924E-A9D5-F43F56C3E07C}" type="presOf" srcId="{8A6046BD-8B7A-F44B-B902-2B95DC437855}" destId="{027236AE-0EDA-A042-B819-1B6D8F29675C}" srcOrd="1" destOrd="0" presId="urn:microsoft.com/office/officeart/2005/8/layout/radial1"/>
    <dgm:cxn modelId="{278BD82A-C4EC-814A-9DF6-1F50BBB4415D}" type="presOf" srcId="{2F997087-A51A-C84F-8973-AEC9739CF81C}" destId="{3638B968-5BBB-454C-86B9-AC443EB65BE8}" srcOrd="1" destOrd="0" presId="urn:microsoft.com/office/officeart/2005/8/layout/radial1"/>
    <dgm:cxn modelId="{DE47539B-2BD7-FB43-9800-38B0C8AC5C99}" srcId="{9D39C4A1-56A3-6F40-9500-0E852DEEC54F}" destId="{301DA35A-6B3D-C646-ABB3-7A98C49E9481}" srcOrd="9" destOrd="0" parTransId="{8A6046BD-8B7A-F44B-B902-2B95DC437855}" sibTransId="{E17901BE-E5FB-E64F-86B2-531B3D039484}"/>
    <dgm:cxn modelId="{5638EC4A-34D6-DB4D-BE42-70ABDBD54607}" type="presOf" srcId="{4272817D-7182-B44A-8C48-12CE411A6EE6}" destId="{B73100FA-79FE-1846-B812-215B9B785C35}" srcOrd="1" destOrd="0" presId="urn:microsoft.com/office/officeart/2005/8/layout/radial1"/>
    <dgm:cxn modelId="{5AC392C3-9F0F-3D4D-B4EF-9D626A471E94}" type="presOf" srcId="{8B30A02A-7644-054F-91D3-678269FEA6A2}" destId="{7908ED29-D8D5-9443-BEE2-03C1BE9701CC}" srcOrd="0" destOrd="0" presId="urn:microsoft.com/office/officeart/2005/8/layout/radial1"/>
    <dgm:cxn modelId="{343C74C7-9A39-1042-B061-D5AB6C74052A}" type="presOf" srcId="{7BF88E23-461E-E743-880D-554B3CB64648}" destId="{F9803D05-C237-E142-A4CC-EDD16AD23361}" srcOrd="0" destOrd="0" presId="urn:microsoft.com/office/officeart/2005/8/layout/radial1"/>
    <dgm:cxn modelId="{71211300-2C7C-8543-BEB3-D4F6AF79D6D0}" type="presOf" srcId="{2F997087-A51A-C84F-8973-AEC9739CF81C}" destId="{D9B0D053-2496-2943-B5F9-620326BD6C85}" srcOrd="0" destOrd="0" presId="urn:microsoft.com/office/officeart/2005/8/layout/radial1"/>
    <dgm:cxn modelId="{5ED6976F-63E2-2940-9DD7-41EDE6868517}" type="presOf" srcId="{0533DE26-DF6A-D747-BCBC-81225806E620}" destId="{D22609CE-7969-964A-99D4-BEE8F85928F1}" srcOrd="0" destOrd="0" presId="urn:microsoft.com/office/officeart/2005/8/layout/radial1"/>
    <dgm:cxn modelId="{F078E081-3C7E-4C47-A70B-DC5E57292245}" type="presParOf" srcId="{DF1A07D4-F40D-E144-A3BC-81105C8C38EA}" destId="{0E1C6920-ACD6-F44B-BD38-1EB27895F0FA}" srcOrd="0" destOrd="0" presId="urn:microsoft.com/office/officeart/2005/8/layout/radial1"/>
    <dgm:cxn modelId="{84DE6D7C-17A4-3D42-8721-574E1FE26F4A}" type="presParOf" srcId="{DF1A07D4-F40D-E144-A3BC-81105C8C38EA}" destId="{F74F188D-2F97-7E4D-A383-B5860903F512}" srcOrd="1" destOrd="0" presId="urn:microsoft.com/office/officeart/2005/8/layout/radial1"/>
    <dgm:cxn modelId="{8454363F-0481-6049-91A9-DFD49F4C839B}" type="presParOf" srcId="{F74F188D-2F97-7E4D-A383-B5860903F512}" destId="{5324343F-97B2-F24D-A8A6-A9C8BCCC04B3}" srcOrd="0" destOrd="0" presId="urn:microsoft.com/office/officeart/2005/8/layout/radial1"/>
    <dgm:cxn modelId="{D98C3852-268C-C243-AA78-CE6654529670}" type="presParOf" srcId="{DF1A07D4-F40D-E144-A3BC-81105C8C38EA}" destId="{7908ED29-D8D5-9443-BEE2-03C1BE9701CC}" srcOrd="2" destOrd="0" presId="urn:microsoft.com/office/officeart/2005/8/layout/radial1"/>
    <dgm:cxn modelId="{9FE621DE-E6B3-7647-8D18-CA5458A9269A}" type="presParOf" srcId="{DF1A07D4-F40D-E144-A3BC-81105C8C38EA}" destId="{0928864B-2237-1F4F-A373-8A8606FB1E55}" srcOrd="3" destOrd="0" presId="urn:microsoft.com/office/officeart/2005/8/layout/radial1"/>
    <dgm:cxn modelId="{AA7F423E-6AE3-3F45-B416-DF194F05371A}" type="presParOf" srcId="{0928864B-2237-1F4F-A373-8A8606FB1E55}" destId="{B73100FA-79FE-1846-B812-215B9B785C35}" srcOrd="0" destOrd="0" presId="urn:microsoft.com/office/officeart/2005/8/layout/radial1"/>
    <dgm:cxn modelId="{A65CA831-A44B-DE40-B87F-7B4B531D6585}" type="presParOf" srcId="{DF1A07D4-F40D-E144-A3BC-81105C8C38EA}" destId="{1B93147A-BF6B-9D4E-B8FE-4A7D04EE2F8B}" srcOrd="4" destOrd="0" presId="urn:microsoft.com/office/officeart/2005/8/layout/radial1"/>
    <dgm:cxn modelId="{7B43D73B-BE15-9246-B573-4DF23206ABC5}" type="presParOf" srcId="{DF1A07D4-F40D-E144-A3BC-81105C8C38EA}" destId="{FF09D566-5D81-7B49-93B4-84ECDACDC40B}" srcOrd="5" destOrd="0" presId="urn:microsoft.com/office/officeart/2005/8/layout/radial1"/>
    <dgm:cxn modelId="{BA5FE109-4675-1B45-9462-B9FBC916225C}" type="presParOf" srcId="{FF09D566-5D81-7B49-93B4-84ECDACDC40B}" destId="{1A07B682-0AD4-8149-8F43-1F6BA59A5012}" srcOrd="0" destOrd="0" presId="urn:microsoft.com/office/officeart/2005/8/layout/radial1"/>
    <dgm:cxn modelId="{483D28E6-3C05-0C42-B747-2495046A9C19}" type="presParOf" srcId="{DF1A07D4-F40D-E144-A3BC-81105C8C38EA}" destId="{D22609CE-7969-964A-99D4-BEE8F85928F1}" srcOrd="6" destOrd="0" presId="urn:microsoft.com/office/officeart/2005/8/layout/radial1"/>
    <dgm:cxn modelId="{D38F0BC3-A496-A642-AC52-DA015C745522}" type="presParOf" srcId="{DF1A07D4-F40D-E144-A3BC-81105C8C38EA}" destId="{F9803D05-C237-E142-A4CC-EDD16AD23361}" srcOrd="7" destOrd="0" presId="urn:microsoft.com/office/officeart/2005/8/layout/radial1"/>
    <dgm:cxn modelId="{851A2B65-51D9-F549-9A9A-CB3EF49EC2C7}" type="presParOf" srcId="{F9803D05-C237-E142-A4CC-EDD16AD23361}" destId="{6B297CD9-B2F8-FB4B-B69F-50BB79032CBB}" srcOrd="0" destOrd="0" presId="urn:microsoft.com/office/officeart/2005/8/layout/radial1"/>
    <dgm:cxn modelId="{B134E4B6-F7AF-434D-A246-7273ADAD0CAE}" type="presParOf" srcId="{DF1A07D4-F40D-E144-A3BC-81105C8C38EA}" destId="{5D5C804B-BD2A-5449-9206-6412300011AD}" srcOrd="8" destOrd="0" presId="urn:microsoft.com/office/officeart/2005/8/layout/radial1"/>
    <dgm:cxn modelId="{D082EE6C-56DD-7841-BF8B-FC31727EC682}" type="presParOf" srcId="{DF1A07D4-F40D-E144-A3BC-81105C8C38EA}" destId="{A0318CDE-0F36-6B49-9CD9-AA5AAE4D627A}" srcOrd="9" destOrd="0" presId="urn:microsoft.com/office/officeart/2005/8/layout/radial1"/>
    <dgm:cxn modelId="{375C7D0A-4C28-9D42-8D46-EA8C4CC7A582}" type="presParOf" srcId="{A0318CDE-0F36-6B49-9CD9-AA5AAE4D627A}" destId="{34E1780A-A35F-BA44-B563-0C9CB40AAD59}" srcOrd="0" destOrd="0" presId="urn:microsoft.com/office/officeart/2005/8/layout/radial1"/>
    <dgm:cxn modelId="{D712147D-BC8C-824E-9598-22A175766142}" type="presParOf" srcId="{DF1A07D4-F40D-E144-A3BC-81105C8C38EA}" destId="{C721C37A-EA58-AC42-9396-736333C2F4F4}" srcOrd="10" destOrd="0" presId="urn:microsoft.com/office/officeart/2005/8/layout/radial1"/>
    <dgm:cxn modelId="{081E9C59-F53C-234C-BC45-633812032DDE}" type="presParOf" srcId="{DF1A07D4-F40D-E144-A3BC-81105C8C38EA}" destId="{D1A68184-A21A-334B-841F-410DAFAE9FDA}" srcOrd="11" destOrd="0" presId="urn:microsoft.com/office/officeart/2005/8/layout/radial1"/>
    <dgm:cxn modelId="{11925388-6024-1B4E-8094-D93ADCCEE045}" type="presParOf" srcId="{D1A68184-A21A-334B-841F-410DAFAE9FDA}" destId="{033D4B1B-EC1A-874A-A470-E7BDB8771113}" srcOrd="0" destOrd="0" presId="urn:microsoft.com/office/officeart/2005/8/layout/radial1"/>
    <dgm:cxn modelId="{575E38F5-B548-074C-84D8-D65F0389D7C5}" type="presParOf" srcId="{DF1A07D4-F40D-E144-A3BC-81105C8C38EA}" destId="{6349A864-8001-CB4E-BD94-68EB4CDFB4F2}" srcOrd="12" destOrd="0" presId="urn:microsoft.com/office/officeart/2005/8/layout/radial1"/>
    <dgm:cxn modelId="{3CD9C248-785B-F54A-A8A8-F7EAA186499B}" type="presParOf" srcId="{DF1A07D4-F40D-E144-A3BC-81105C8C38EA}" destId="{30C9EF1D-D82E-5241-96AC-3D6C7C71BA15}" srcOrd="13" destOrd="0" presId="urn:microsoft.com/office/officeart/2005/8/layout/radial1"/>
    <dgm:cxn modelId="{FEF42E97-2488-4244-A7BD-67B6153C4675}" type="presParOf" srcId="{30C9EF1D-D82E-5241-96AC-3D6C7C71BA15}" destId="{51F0931A-A4D1-2A4C-ADE5-71434C60776F}" srcOrd="0" destOrd="0" presId="urn:microsoft.com/office/officeart/2005/8/layout/radial1"/>
    <dgm:cxn modelId="{3FD6C4A9-C16C-5C4D-B3A2-F6E41F8AA234}" type="presParOf" srcId="{DF1A07D4-F40D-E144-A3BC-81105C8C38EA}" destId="{AFEC10AC-B21F-494A-8103-168B64242BC1}" srcOrd="14" destOrd="0" presId="urn:microsoft.com/office/officeart/2005/8/layout/radial1"/>
    <dgm:cxn modelId="{1E439DDE-E34E-FE47-8815-A3230B9D928E}" type="presParOf" srcId="{DF1A07D4-F40D-E144-A3BC-81105C8C38EA}" destId="{D9B0D053-2496-2943-B5F9-620326BD6C85}" srcOrd="15" destOrd="0" presId="urn:microsoft.com/office/officeart/2005/8/layout/radial1"/>
    <dgm:cxn modelId="{68E1631D-ECA2-F44D-906B-F86C643D6396}" type="presParOf" srcId="{D9B0D053-2496-2943-B5F9-620326BD6C85}" destId="{3638B968-5BBB-454C-86B9-AC443EB65BE8}" srcOrd="0" destOrd="0" presId="urn:microsoft.com/office/officeart/2005/8/layout/radial1"/>
    <dgm:cxn modelId="{E7857D27-CAFC-3D42-AE88-7BB0411D2DEF}" type="presParOf" srcId="{DF1A07D4-F40D-E144-A3BC-81105C8C38EA}" destId="{1757BE77-6A85-7445-8E77-8CF9F57C5ACE}" srcOrd="16" destOrd="0" presId="urn:microsoft.com/office/officeart/2005/8/layout/radial1"/>
    <dgm:cxn modelId="{3B86E406-F41F-FF4A-A813-649180126D2C}" type="presParOf" srcId="{DF1A07D4-F40D-E144-A3BC-81105C8C38EA}" destId="{D0B554B0-01F0-5E45-B724-7AE6BE273495}" srcOrd="17" destOrd="0" presId="urn:microsoft.com/office/officeart/2005/8/layout/radial1"/>
    <dgm:cxn modelId="{99D209EF-FC25-0A49-8FBD-D4A1E6CE42BC}" type="presParOf" srcId="{D0B554B0-01F0-5E45-B724-7AE6BE273495}" destId="{800B1E81-7976-034E-88EB-FFEA001A3653}" srcOrd="0" destOrd="0" presId="urn:microsoft.com/office/officeart/2005/8/layout/radial1"/>
    <dgm:cxn modelId="{122EFB89-B8D0-E244-B8EA-563EDCB5A9F0}" type="presParOf" srcId="{DF1A07D4-F40D-E144-A3BC-81105C8C38EA}" destId="{CC1CBA0B-6F98-CB4E-A483-449B6C557846}" srcOrd="18" destOrd="0" presId="urn:microsoft.com/office/officeart/2005/8/layout/radial1"/>
    <dgm:cxn modelId="{BFB2FB70-3776-0446-9B3E-EDBA1BC95781}" type="presParOf" srcId="{DF1A07D4-F40D-E144-A3BC-81105C8C38EA}" destId="{80DF9768-85EA-7543-A749-C7665392DBA0}" srcOrd="19" destOrd="0" presId="urn:microsoft.com/office/officeart/2005/8/layout/radial1"/>
    <dgm:cxn modelId="{021B72EB-1F5D-5544-8759-FCAA2FFFEE53}" type="presParOf" srcId="{80DF9768-85EA-7543-A749-C7665392DBA0}" destId="{027236AE-0EDA-A042-B819-1B6D8F29675C}" srcOrd="0" destOrd="0" presId="urn:microsoft.com/office/officeart/2005/8/layout/radial1"/>
    <dgm:cxn modelId="{CE7CEEC6-7D81-BD43-BBEB-D4777BC74D4C}" type="presParOf" srcId="{DF1A07D4-F40D-E144-A3BC-81105C8C38EA}" destId="{08FE20B2-473D-5447-984F-5D19FFFEC731}" srcOrd="2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1C6920-ACD6-F44B-BD38-1EB27895F0FA}">
      <dsp:nvSpPr>
        <dsp:cNvPr id="0" name=""/>
        <dsp:cNvSpPr/>
      </dsp:nvSpPr>
      <dsp:spPr>
        <a:xfrm>
          <a:off x="3454625" y="1713908"/>
          <a:ext cx="1512203" cy="1260168"/>
        </a:xfrm>
        <a:prstGeom prst="ellipse">
          <a:avLst/>
        </a:prstGeom>
        <a:solidFill>
          <a:schemeClr val="bg1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err="1" smtClean="0"/>
            <a:t>Methods</a:t>
          </a:r>
          <a:r>
            <a:rPr lang="de-DE" sz="1400" kern="1200" dirty="0" smtClean="0"/>
            <a:t> </a:t>
          </a:r>
          <a:r>
            <a:rPr lang="de-DE" sz="1400" kern="1200" dirty="0" err="1" smtClean="0"/>
            <a:t>from</a:t>
          </a:r>
          <a:r>
            <a:rPr lang="de-DE" sz="1400" kern="1200" dirty="0" smtClean="0"/>
            <a:t> </a:t>
          </a:r>
          <a:r>
            <a:rPr lang="de-DE" sz="1400" kern="1200" dirty="0" err="1" smtClean="0"/>
            <a:t>decision</a:t>
          </a:r>
          <a:r>
            <a:rPr lang="de-DE" sz="1400" kern="1200" dirty="0" smtClean="0"/>
            <a:t> </a:t>
          </a:r>
          <a:r>
            <a:rPr lang="de-DE" sz="1400" kern="1200" dirty="0" err="1" smtClean="0"/>
            <a:t>theory</a:t>
          </a:r>
          <a:endParaRPr lang="de-DE" sz="1400" kern="1200" dirty="0"/>
        </a:p>
      </dsp:txBody>
      <dsp:txXfrm>
        <a:off x="3676082" y="1898455"/>
        <a:ext cx="1069289" cy="891074"/>
      </dsp:txXfrm>
    </dsp:sp>
    <dsp:sp modelId="{F74F188D-2F97-7E4D-A383-B5860903F512}">
      <dsp:nvSpPr>
        <dsp:cNvPr id="0" name=""/>
        <dsp:cNvSpPr/>
      </dsp:nvSpPr>
      <dsp:spPr>
        <a:xfrm rot="16269757">
          <a:off x="3833714" y="1306551"/>
          <a:ext cx="795742" cy="19315"/>
        </a:xfrm>
        <a:custGeom>
          <a:avLst/>
          <a:gdLst/>
          <a:ahLst/>
          <a:cxnLst/>
          <a:rect l="0" t="0" r="0" b="0"/>
          <a:pathLst>
            <a:path>
              <a:moveTo>
                <a:pt x="0" y="9657"/>
              </a:moveTo>
              <a:lnTo>
                <a:pt x="795742" y="9657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100" kern="1200"/>
        </a:p>
      </dsp:txBody>
      <dsp:txXfrm>
        <a:off x="4211692" y="1296315"/>
        <a:ext cx="39787" cy="39787"/>
      </dsp:txXfrm>
    </dsp:sp>
    <dsp:sp modelId="{7908ED29-D8D5-9443-BEE2-03C1BE9701CC}">
      <dsp:nvSpPr>
        <dsp:cNvPr id="0" name=""/>
        <dsp:cNvSpPr/>
      </dsp:nvSpPr>
      <dsp:spPr>
        <a:xfrm>
          <a:off x="3493929" y="15067"/>
          <a:ext cx="1509791" cy="903385"/>
        </a:xfrm>
        <a:prstGeom prst="ellipse">
          <a:avLst/>
        </a:prstGeom>
        <a:solidFill>
          <a:schemeClr val="bg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Scenario Analysis</a:t>
          </a:r>
          <a:endParaRPr lang="de-DE" sz="1100" kern="1200" dirty="0"/>
        </a:p>
      </dsp:txBody>
      <dsp:txXfrm>
        <a:off x="3715033" y="147365"/>
        <a:ext cx="1067583" cy="638789"/>
      </dsp:txXfrm>
    </dsp:sp>
    <dsp:sp modelId="{0928864B-2237-1F4F-A373-8A8606FB1E55}">
      <dsp:nvSpPr>
        <dsp:cNvPr id="0" name=""/>
        <dsp:cNvSpPr/>
      </dsp:nvSpPr>
      <dsp:spPr>
        <a:xfrm rot="18899860">
          <a:off x="4570000" y="1549122"/>
          <a:ext cx="851751" cy="19315"/>
        </a:xfrm>
        <a:custGeom>
          <a:avLst/>
          <a:gdLst/>
          <a:ahLst/>
          <a:cxnLst/>
          <a:rect l="0" t="0" r="0" b="0"/>
          <a:pathLst>
            <a:path>
              <a:moveTo>
                <a:pt x="0" y="9657"/>
              </a:moveTo>
              <a:lnTo>
                <a:pt x="851751" y="9657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100" kern="1200"/>
        </a:p>
      </dsp:txBody>
      <dsp:txXfrm>
        <a:off x="4974582" y="1537486"/>
        <a:ext cx="42587" cy="42587"/>
      </dsp:txXfrm>
    </dsp:sp>
    <dsp:sp modelId="{1B93147A-BF6B-9D4E-B8FE-4A7D04EE2F8B}">
      <dsp:nvSpPr>
        <dsp:cNvPr id="0" name=""/>
        <dsp:cNvSpPr/>
      </dsp:nvSpPr>
      <dsp:spPr>
        <a:xfrm>
          <a:off x="4929688" y="418322"/>
          <a:ext cx="1509791" cy="903385"/>
        </a:xfrm>
        <a:prstGeom prst="ellipse">
          <a:avLst/>
        </a:prstGeom>
        <a:solidFill>
          <a:schemeClr val="bg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Simple Additive Weighting (NWA)</a:t>
          </a:r>
          <a:endParaRPr lang="de-DE" sz="1100" kern="1200" dirty="0"/>
        </a:p>
      </dsp:txBody>
      <dsp:txXfrm>
        <a:off x="5150792" y="550620"/>
        <a:ext cx="1067583" cy="638789"/>
      </dsp:txXfrm>
    </dsp:sp>
    <dsp:sp modelId="{FF09D566-5D81-7B49-93B4-84ECDACDC40B}">
      <dsp:nvSpPr>
        <dsp:cNvPr id="0" name=""/>
        <dsp:cNvSpPr/>
      </dsp:nvSpPr>
      <dsp:spPr>
        <a:xfrm rot="20668500">
          <a:off x="4920546" y="2080215"/>
          <a:ext cx="409915" cy="19315"/>
        </a:xfrm>
        <a:custGeom>
          <a:avLst/>
          <a:gdLst/>
          <a:ahLst/>
          <a:cxnLst/>
          <a:rect l="0" t="0" r="0" b="0"/>
          <a:pathLst>
            <a:path>
              <a:moveTo>
                <a:pt x="0" y="9657"/>
              </a:moveTo>
              <a:lnTo>
                <a:pt x="409915" y="9657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100" kern="1200"/>
        </a:p>
      </dsp:txBody>
      <dsp:txXfrm>
        <a:off x="5115256" y="2079625"/>
        <a:ext cx="20495" cy="20495"/>
      </dsp:txXfrm>
    </dsp:sp>
    <dsp:sp modelId="{D22609CE-7969-964A-99D4-BEE8F85928F1}">
      <dsp:nvSpPr>
        <dsp:cNvPr id="0" name=""/>
        <dsp:cNvSpPr/>
      </dsp:nvSpPr>
      <dsp:spPr>
        <a:xfrm>
          <a:off x="5252790" y="1393115"/>
          <a:ext cx="1509791" cy="903385"/>
        </a:xfrm>
        <a:prstGeom prst="ellipse">
          <a:avLst/>
        </a:prstGeom>
        <a:solidFill>
          <a:schemeClr val="bg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Multiplicative Exponent  Weighting</a:t>
          </a:r>
          <a:endParaRPr lang="de-DE" sz="1100" kern="1200" dirty="0"/>
        </a:p>
      </dsp:txBody>
      <dsp:txXfrm>
        <a:off x="5473894" y="1525413"/>
        <a:ext cx="1067583" cy="638789"/>
      </dsp:txXfrm>
    </dsp:sp>
    <dsp:sp modelId="{F9803D05-C237-E142-A4CC-EDD16AD23361}">
      <dsp:nvSpPr>
        <dsp:cNvPr id="0" name=""/>
        <dsp:cNvSpPr/>
      </dsp:nvSpPr>
      <dsp:spPr>
        <a:xfrm rot="908194">
          <a:off x="4922882" y="2581611"/>
          <a:ext cx="403943" cy="19315"/>
        </a:xfrm>
        <a:custGeom>
          <a:avLst/>
          <a:gdLst/>
          <a:ahLst/>
          <a:cxnLst/>
          <a:rect l="0" t="0" r="0" b="0"/>
          <a:pathLst>
            <a:path>
              <a:moveTo>
                <a:pt x="0" y="9657"/>
              </a:moveTo>
              <a:lnTo>
                <a:pt x="403943" y="9657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100" kern="1200"/>
        </a:p>
      </dsp:txBody>
      <dsp:txXfrm>
        <a:off x="5114755" y="2581170"/>
        <a:ext cx="20197" cy="20197"/>
      </dsp:txXfrm>
    </dsp:sp>
    <dsp:sp modelId="{5D5C804B-BD2A-5449-9206-6412300011AD}">
      <dsp:nvSpPr>
        <dsp:cNvPr id="0" name=""/>
        <dsp:cNvSpPr/>
      </dsp:nvSpPr>
      <dsp:spPr>
        <a:xfrm>
          <a:off x="5252791" y="2378387"/>
          <a:ext cx="1509791" cy="903385"/>
        </a:xfrm>
        <a:prstGeom prst="ellipse">
          <a:avLst/>
        </a:prstGeom>
        <a:solidFill>
          <a:schemeClr val="bg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Conjoint Measurement </a:t>
          </a:r>
          <a:endParaRPr lang="de-DE" sz="1100" kern="1200" dirty="0"/>
        </a:p>
      </dsp:txBody>
      <dsp:txXfrm>
        <a:off x="5473895" y="2510685"/>
        <a:ext cx="1067583" cy="638789"/>
      </dsp:txXfrm>
    </dsp:sp>
    <dsp:sp modelId="{A0318CDE-0F36-6B49-9CD9-AA5AAE4D627A}">
      <dsp:nvSpPr>
        <dsp:cNvPr id="0" name=""/>
        <dsp:cNvSpPr/>
      </dsp:nvSpPr>
      <dsp:spPr>
        <a:xfrm rot="2843240">
          <a:off x="4549087" y="3111619"/>
          <a:ext cx="753412" cy="19315"/>
        </a:xfrm>
        <a:custGeom>
          <a:avLst/>
          <a:gdLst/>
          <a:ahLst/>
          <a:cxnLst/>
          <a:rect l="0" t="0" r="0" b="0"/>
          <a:pathLst>
            <a:path>
              <a:moveTo>
                <a:pt x="0" y="9657"/>
              </a:moveTo>
              <a:lnTo>
                <a:pt x="753412" y="9657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100" kern="1200"/>
        </a:p>
      </dsp:txBody>
      <dsp:txXfrm>
        <a:off x="4906958" y="3102441"/>
        <a:ext cx="37670" cy="37670"/>
      </dsp:txXfrm>
    </dsp:sp>
    <dsp:sp modelId="{C721C37A-EA58-AC42-9396-736333C2F4F4}">
      <dsp:nvSpPr>
        <dsp:cNvPr id="0" name=""/>
        <dsp:cNvSpPr/>
      </dsp:nvSpPr>
      <dsp:spPr>
        <a:xfrm>
          <a:off x="4789972" y="3342524"/>
          <a:ext cx="1509791" cy="903385"/>
        </a:xfrm>
        <a:prstGeom prst="ellipse">
          <a:avLst/>
        </a:prstGeom>
        <a:solidFill>
          <a:schemeClr val="bg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Fuzzy Method</a:t>
          </a:r>
          <a:endParaRPr lang="de-DE" sz="1100" kern="1200" dirty="0"/>
        </a:p>
      </dsp:txBody>
      <dsp:txXfrm>
        <a:off x="5011076" y="3474822"/>
        <a:ext cx="1067583" cy="638789"/>
      </dsp:txXfrm>
    </dsp:sp>
    <dsp:sp modelId="{D1A68184-A21A-334B-841F-410DAFAE9FDA}">
      <dsp:nvSpPr>
        <dsp:cNvPr id="0" name=""/>
        <dsp:cNvSpPr/>
      </dsp:nvSpPr>
      <dsp:spPr>
        <a:xfrm rot="5574982">
          <a:off x="3812352" y="3311971"/>
          <a:ext cx="697141" cy="19315"/>
        </a:xfrm>
        <a:custGeom>
          <a:avLst/>
          <a:gdLst/>
          <a:ahLst/>
          <a:cxnLst/>
          <a:rect l="0" t="0" r="0" b="0"/>
          <a:pathLst>
            <a:path>
              <a:moveTo>
                <a:pt x="0" y="9657"/>
              </a:moveTo>
              <a:lnTo>
                <a:pt x="697141" y="9657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100" kern="1200"/>
        </a:p>
      </dsp:txBody>
      <dsp:txXfrm rot="10800000">
        <a:off x="4143494" y="3304200"/>
        <a:ext cx="34857" cy="34857"/>
      </dsp:txXfrm>
    </dsp:sp>
    <dsp:sp modelId="{6349A864-8001-CB4E-BD94-68EB4CDFB4F2}">
      <dsp:nvSpPr>
        <dsp:cNvPr id="0" name=""/>
        <dsp:cNvSpPr/>
      </dsp:nvSpPr>
      <dsp:spPr>
        <a:xfrm>
          <a:off x="3362148" y="3669440"/>
          <a:ext cx="1509791" cy="1027013"/>
        </a:xfrm>
        <a:prstGeom prst="ellipse">
          <a:avLst/>
        </a:prstGeom>
        <a:solidFill>
          <a:schemeClr val="bg1">
            <a:lumMod val="75000"/>
          </a:schemeClr>
        </a:solidFill>
        <a:ln>
          <a:solidFill>
            <a:schemeClr val="bg1">
              <a:lumMod val="7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Technique for Order Preference by Similarity to Ideal Solution (TOPSIS)</a:t>
          </a:r>
          <a:endParaRPr lang="de-DE" sz="1100" kern="1200" dirty="0"/>
        </a:p>
      </dsp:txBody>
      <dsp:txXfrm>
        <a:off x="3583252" y="3819843"/>
        <a:ext cx="1067583" cy="726207"/>
      </dsp:txXfrm>
    </dsp:sp>
    <dsp:sp modelId="{30C9EF1D-D82E-5241-96AC-3D6C7C71BA15}">
      <dsp:nvSpPr>
        <dsp:cNvPr id="0" name=""/>
        <dsp:cNvSpPr/>
      </dsp:nvSpPr>
      <dsp:spPr>
        <a:xfrm rot="8233963">
          <a:off x="3078999" y="3047427"/>
          <a:ext cx="721552" cy="19315"/>
        </a:xfrm>
        <a:custGeom>
          <a:avLst/>
          <a:gdLst/>
          <a:ahLst/>
          <a:cxnLst/>
          <a:rect l="0" t="0" r="0" b="0"/>
          <a:pathLst>
            <a:path>
              <a:moveTo>
                <a:pt x="0" y="9657"/>
              </a:moveTo>
              <a:lnTo>
                <a:pt x="721552" y="9657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100" kern="1200"/>
        </a:p>
      </dsp:txBody>
      <dsp:txXfrm rot="10800000">
        <a:off x="3421736" y="3039046"/>
        <a:ext cx="36077" cy="36077"/>
      </dsp:txXfrm>
    </dsp:sp>
    <dsp:sp modelId="{AFEC10AC-B21F-494A-8103-168B64242BC1}">
      <dsp:nvSpPr>
        <dsp:cNvPr id="0" name=""/>
        <dsp:cNvSpPr/>
      </dsp:nvSpPr>
      <dsp:spPr>
        <a:xfrm>
          <a:off x="1956603" y="3187697"/>
          <a:ext cx="1509791" cy="1086013"/>
        </a:xfrm>
        <a:prstGeom prst="ellipse">
          <a:avLst/>
        </a:prstGeom>
        <a:solidFill>
          <a:schemeClr val="bg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Elimination and Choice Expressing Reality</a:t>
          </a:r>
          <a:endParaRPr lang="de-DE" sz="110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(ELECTRE)</a:t>
          </a:r>
          <a:endParaRPr lang="de-DE" sz="1100" kern="1200" dirty="0"/>
        </a:p>
      </dsp:txBody>
      <dsp:txXfrm>
        <a:off x="2177707" y="3346740"/>
        <a:ext cx="1067583" cy="767927"/>
      </dsp:txXfrm>
    </dsp:sp>
    <dsp:sp modelId="{D9B0D053-2496-2943-B5F9-620326BD6C85}">
      <dsp:nvSpPr>
        <dsp:cNvPr id="0" name=""/>
        <dsp:cNvSpPr/>
      </dsp:nvSpPr>
      <dsp:spPr>
        <a:xfrm rot="10121468">
          <a:off x="2864982" y="2541813"/>
          <a:ext cx="616502" cy="19315"/>
        </a:xfrm>
        <a:custGeom>
          <a:avLst/>
          <a:gdLst/>
          <a:ahLst/>
          <a:cxnLst/>
          <a:rect l="0" t="0" r="0" b="0"/>
          <a:pathLst>
            <a:path>
              <a:moveTo>
                <a:pt x="0" y="9657"/>
              </a:moveTo>
              <a:lnTo>
                <a:pt x="616502" y="9657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100" kern="1200"/>
        </a:p>
      </dsp:txBody>
      <dsp:txXfrm rot="10800000">
        <a:off x="3157820" y="2536059"/>
        <a:ext cx="30825" cy="30825"/>
      </dsp:txXfrm>
    </dsp:sp>
    <dsp:sp modelId="{1757BE77-6A85-7445-8E77-8CF9F57C5ACE}">
      <dsp:nvSpPr>
        <dsp:cNvPr id="0" name=""/>
        <dsp:cNvSpPr/>
      </dsp:nvSpPr>
      <dsp:spPr>
        <a:xfrm>
          <a:off x="1411184" y="2302384"/>
          <a:ext cx="1497839" cy="903385"/>
        </a:xfrm>
        <a:prstGeom prst="ellipse">
          <a:avLst/>
        </a:prstGeom>
        <a:solidFill>
          <a:schemeClr val="bg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Simple multi-attribute rating technique (SMART)</a:t>
          </a:r>
          <a:endParaRPr lang="de-DE" sz="1100" kern="1200" dirty="0"/>
        </a:p>
      </dsp:txBody>
      <dsp:txXfrm>
        <a:off x="1630537" y="2434682"/>
        <a:ext cx="1059133" cy="638789"/>
      </dsp:txXfrm>
    </dsp:sp>
    <dsp:sp modelId="{D0B554B0-01F0-5E45-B724-7AE6BE273495}">
      <dsp:nvSpPr>
        <dsp:cNvPr id="0" name=""/>
        <dsp:cNvSpPr/>
      </dsp:nvSpPr>
      <dsp:spPr>
        <a:xfrm rot="11830957">
          <a:off x="3012124" y="2041148"/>
          <a:ext cx="500908" cy="19315"/>
        </a:xfrm>
        <a:custGeom>
          <a:avLst/>
          <a:gdLst/>
          <a:ahLst/>
          <a:cxnLst/>
          <a:rect l="0" t="0" r="0" b="0"/>
          <a:pathLst>
            <a:path>
              <a:moveTo>
                <a:pt x="0" y="9657"/>
              </a:moveTo>
              <a:lnTo>
                <a:pt x="500908" y="9657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100" kern="1200"/>
        </a:p>
      </dsp:txBody>
      <dsp:txXfrm rot="10800000">
        <a:off x="3250055" y="2038284"/>
        <a:ext cx="25045" cy="25045"/>
      </dsp:txXfrm>
    </dsp:sp>
    <dsp:sp modelId="{CC1CBA0B-6F98-CB4E-A483-449B6C557846}">
      <dsp:nvSpPr>
        <dsp:cNvPr id="0" name=""/>
        <dsp:cNvSpPr/>
      </dsp:nvSpPr>
      <dsp:spPr>
        <a:xfrm>
          <a:off x="1592770" y="1317114"/>
          <a:ext cx="1515672" cy="903385"/>
        </a:xfrm>
        <a:prstGeom prst="ellipse">
          <a:avLst/>
        </a:prstGeom>
        <a:solidFill>
          <a:schemeClr val="bg1">
            <a:lumMod val="75000"/>
          </a:schemeClr>
        </a:solidFill>
        <a:ln>
          <a:solidFill>
            <a:schemeClr val="bg1">
              <a:lumMod val="7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Analytic hierarchy process (AHP)</a:t>
          </a:r>
          <a:endParaRPr lang="de-DE" sz="1100" kern="1200" dirty="0"/>
        </a:p>
      </dsp:txBody>
      <dsp:txXfrm>
        <a:off x="1814735" y="1449412"/>
        <a:ext cx="1071742" cy="638789"/>
      </dsp:txXfrm>
    </dsp:sp>
    <dsp:sp modelId="{80DF9768-85EA-7543-A749-C7665392DBA0}">
      <dsp:nvSpPr>
        <dsp:cNvPr id="0" name=""/>
        <dsp:cNvSpPr/>
      </dsp:nvSpPr>
      <dsp:spPr>
        <a:xfrm rot="13618519">
          <a:off x="3030655" y="1525885"/>
          <a:ext cx="851060" cy="19315"/>
        </a:xfrm>
        <a:custGeom>
          <a:avLst/>
          <a:gdLst/>
          <a:ahLst/>
          <a:cxnLst/>
          <a:rect l="0" t="0" r="0" b="0"/>
          <a:pathLst>
            <a:path>
              <a:moveTo>
                <a:pt x="0" y="9657"/>
              </a:moveTo>
              <a:lnTo>
                <a:pt x="851060" y="9657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100" kern="1200"/>
        </a:p>
      </dsp:txBody>
      <dsp:txXfrm rot="10800000">
        <a:off x="3434908" y="1514267"/>
        <a:ext cx="42553" cy="42553"/>
      </dsp:txXfrm>
    </dsp:sp>
    <dsp:sp modelId="{08FE20B2-473D-5447-984F-5D19FFFEC731}">
      <dsp:nvSpPr>
        <dsp:cNvPr id="0" name=""/>
        <dsp:cNvSpPr/>
      </dsp:nvSpPr>
      <dsp:spPr>
        <a:xfrm>
          <a:off x="2042876" y="378398"/>
          <a:ext cx="1509791" cy="903385"/>
        </a:xfrm>
        <a:prstGeom prst="ellipse">
          <a:avLst/>
        </a:prstGeom>
        <a:solidFill>
          <a:schemeClr val="bg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Point allocation (PA)</a:t>
          </a:r>
          <a:endParaRPr lang="de-DE" sz="1100" kern="1200" dirty="0"/>
        </a:p>
      </dsp:txBody>
      <dsp:txXfrm>
        <a:off x="2263980" y="510696"/>
        <a:ext cx="1067583" cy="6387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3.png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88913" y="420688"/>
            <a:ext cx="5368925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8356" tIns="0" rIns="0" bIns="0" numCol="1" anchor="ctr" anchorCtr="0" compatLnSpc="1">
            <a:prstTxWarp prst="textNoShape">
              <a:avLst/>
            </a:prstTxWarp>
          </a:bodyPr>
          <a:lstStyle>
            <a:lvl1pPr defTabSz="917575">
              <a:lnSpc>
                <a:spcPts val="1300"/>
              </a:lnSpc>
              <a:defRPr sz="1000" b="1" baseline="0">
                <a:latin typeface="Stafford" pitchFamily="2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88913" y="9318625"/>
            <a:ext cx="1320800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7575">
              <a:defRPr sz="1000" b="1" baseline="0">
                <a:latin typeface="Stafford" pitchFamily="2" charset="0"/>
              </a:defRPr>
            </a:lvl1pPr>
          </a:lstStyle>
          <a:p>
            <a:pPr>
              <a:defRPr/>
            </a:pPr>
            <a:fld id="{E687BA4A-63E8-C349-AF6E-251695EBE9DB}" type="datetime1">
              <a:rPr lang="de-DE" smtClean="0"/>
              <a:t>26.06.17</a:t>
            </a:fld>
            <a:endParaRPr lang="de-DE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509713" y="9318625"/>
            <a:ext cx="4437062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7575">
              <a:defRPr sz="1000" b="1" baseline="0">
                <a:latin typeface="Stafford" pitchFamily="2" charset="0"/>
              </a:defRPr>
            </a:lvl1pPr>
          </a:lstStyle>
          <a:p>
            <a:pPr>
              <a:defRPr/>
            </a:pPr>
            <a:r>
              <a:rPr lang="de-DE" dirty="0"/>
              <a:t>|  </a:t>
            </a:r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961063" y="9318625"/>
            <a:ext cx="665162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7575">
              <a:defRPr sz="1000" b="1" baseline="0">
                <a:latin typeface="Stafford" pitchFamily="2" charset="0"/>
              </a:defRPr>
            </a:lvl1pPr>
          </a:lstStyle>
          <a:p>
            <a:pPr>
              <a:defRPr/>
            </a:pPr>
            <a:r>
              <a:rPr lang="de-DE" dirty="0"/>
              <a:t>|  </a:t>
            </a:r>
            <a:fld id="{38995C26-9EE3-4F8C-B246-AEF621BC471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pic>
        <p:nvPicPr>
          <p:cNvPr id="34822" name="Picture 6" descr="tud_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03888" y="392113"/>
            <a:ext cx="922337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188913" y="195263"/>
            <a:ext cx="6437312" cy="157162"/>
          </a:xfrm>
          <a:prstGeom prst="rect">
            <a:avLst/>
          </a:prstGeom>
          <a:solidFill>
            <a:srgbClr val="B5B5B5"/>
          </a:solidFill>
          <a:ln w="9525">
            <a:noFill/>
            <a:miter lim="800000"/>
            <a:headEnd/>
            <a:tailEnd/>
          </a:ln>
        </p:spPr>
        <p:txBody>
          <a:bodyPr wrap="none" lIns="91742" tIns="45871" rIns="91742" bIns="45871" anchor="ctr"/>
          <a:lstStyle/>
          <a:p>
            <a:pPr defTabSz="917575">
              <a:defRPr/>
            </a:pPr>
            <a:endParaRPr lang="de-DE" sz="1800" baseline="0"/>
          </a:p>
        </p:txBody>
      </p:sp>
      <p:sp>
        <p:nvSpPr>
          <p:cNvPr id="50184" name="Line 8"/>
          <p:cNvSpPr>
            <a:spLocks noChangeShapeType="1"/>
          </p:cNvSpPr>
          <p:nvPr/>
        </p:nvSpPr>
        <p:spPr bwMode="auto">
          <a:xfrm>
            <a:off x="188913" y="392113"/>
            <a:ext cx="6437312" cy="0"/>
          </a:xfrm>
          <a:prstGeom prst="line">
            <a:avLst/>
          </a:prstGeom>
          <a:noFill/>
          <a:ln w="1524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 sz="1800" baseline="0">
              <a:ea typeface="+mn-ea"/>
            </a:endParaRPr>
          </a:p>
        </p:txBody>
      </p:sp>
      <p:sp>
        <p:nvSpPr>
          <p:cNvPr id="50185" name="Line 9"/>
          <p:cNvSpPr>
            <a:spLocks noChangeShapeType="1"/>
          </p:cNvSpPr>
          <p:nvPr/>
        </p:nvSpPr>
        <p:spPr bwMode="auto">
          <a:xfrm>
            <a:off x="188913" y="9240838"/>
            <a:ext cx="6437312" cy="0"/>
          </a:xfrm>
          <a:prstGeom prst="line">
            <a:avLst/>
          </a:prstGeom>
          <a:noFill/>
          <a:ln w="762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 sz="1800" baseline="0">
              <a:ea typeface="+mn-ea"/>
            </a:endParaRPr>
          </a:p>
        </p:txBody>
      </p:sp>
      <p:sp>
        <p:nvSpPr>
          <p:cNvPr id="50186" name="Line 10"/>
          <p:cNvSpPr>
            <a:spLocks noChangeShapeType="1"/>
          </p:cNvSpPr>
          <p:nvPr/>
        </p:nvSpPr>
        <p:spPr bwMode="auto">
          <a:xfrm>
            <a:off x="187325" y="846138"/>
            <a:ext cx="6437313" cy="0"/>
          </a:xfrm>
          <a:prstGeom prst="line">
            <a:avLst/>
          </a:prstGeom>
          <a:noFill/>
          <a:ln w="762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 sz="1800" baseline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841535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3" descr="tud_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95950" y="392113"/>
            <a:ext cx="928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87325" y="9447213"/>
            <a:ext cx="16097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742" tIns="45871" rIns="91742" bIns="45871" numCol="1" anchor="ctr" anchorCtr="0" compatLnSpc="1">
            <a:prstTxWarp prst="textNoShape">
              <a:avLst/>
            </a:prstTxWarp>
          </a:bodyPr>
          <a:lstStyle>
            <a:lvl1pPr defTabSz="917575">
              <a:lnSpc>
                <a:spcPts val="1300"/>
              </a:lnSpc>
              <a:defRPr sz="1000" baseline="0">
                <a:latin typeface="Stafford" pitchFamily="2" charset="0"/>
              </a:defRPr>
            </a:lvl1pPr>
          </a:lstStyle>
          <a:p>
            <a:pPr>
              <a:defRPr/>
            </a:pPr>
            <a:fld id="{44436B3D-B545-904F-985C-CC44D1E9FDE2}" type="datetime1">
              <a:rPr lang="de-DE" smtClean="0"/>
              <a:t>26.06.17</a:t>
            </a:fld>
            <a:endParaRPr lang="de-DE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9988" y="1004888"/>
            <a:ext cx="4456112" cy="3341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88913" y="4660900"/>
            <a:ext cx="6435725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742" tIns="45871" rIns="91742" bIns="4587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797050" y="9447213"/>
            <a:ext cx="40767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742" tIns="45871" rIns="91742" bIns="45871" numCol="1" anchor="ctr" anchorCtr="0" compatLnSpc="1">
            <a:prstTxWarp prst="textNoShape">
              <a:avLst/>
            </a:prstTxWarp>
          </a:bodyPr>
          <a:lstStyle>
            <a:lvl1pPr defTabSz="917575">
              <a:lnSpc>
                <a:spcPts val="1300"/>
              </a:lnSpc>
              <a:defRPr sz="1000" baseline="0">
                <a:latin typeface="Stafford" pitchFamily="2" charset="0"/>
              </a:defRPr>
            </a:lvl1pPr>
          </a:lstStyle>
          <a:p>
            <a:pPr>
              <a:defRPr/>
            </a:pPr>
            <a:r>
              <a:rPr lang="de-DE" dirty="0"/>
              <a:t>|  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873750" y="9447213"/>
            <a:ext cx="9382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742" tIns="45871" rIns="91742" bIns="45871" numCol="1" anchor="ctr" anchorCtr="0" compatLnSpc="1">
            <a:prstTxWarp prst="textNoShape">
              <a:avLst/>
            </a:prstTxWarp>
          </a:bodyPr>
          <a:lstStyle>
            <a:lvl1pPr algn="r" defTabSz="917575">
              <a:lnSpc>
                <a:spcPts val="1300"/>
              </a:lnSpc>
              <a:defRPr sz="1000" baseline="0">
                <a:latin typeface="Stafford" pitchFamily="2" charset="0"/>
              </a:defRPr>
            </a:lvl1pPr>
          </a:lstStyle>
          <a:p>
            <a:pPr>
              <a:defRPr/>
            </a:pPr>
            <a:r>
              <a:rPr lang="de-DE" dirty="0"/>
              <a:t>|  </a:t>
            </a:r>
            <a:fld id="{7FA7B484-F208-465A-942C-57090A7D021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188913" y="420688"/>
            <a:ext cx="53689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356" tIns="0" rIns="0" bIns="0" anchor="ctr"/>
          <a:lstStyle/>
          <a:p>
            <a:pPr defTabSz="917575">
              <a:lnSpc>
                <a:spcPts val="1300"/>
              </a:lnSpc>
              <a:defRPr/>
            </a:pPr>
            <a:endParaRPr lang="de-DE" sz="1000" b="1" baseline="0">
              <a:latin typeface="Stafford" pitchFamily="2" charset="0"/>
            </a:endParaRP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188913" y="195263"/>
            <a:ext cx="6437312" cy="157162"/>
          </a:xfrm>
          <a:prstGeom prst="rect">
            <a:avLst/>
          </a:prstGeom>
          <a:solidFill>
            <a:srgbClr val="B5B5B5"/>
          </a:solidFill>
          <a:ln w="9525">
            <a:noFill/>
            <a:miter lim="800000"/>
            <a:headEnd/>
            <a:tailEnd/>
          </a:ln>
        </p:spPr>
        <p:txBody>
          <a:bodyPr wrap="none" lIns="91742" tIns="45871" rIns="91742" bIns="45871" anchor="ctr"/>
          <a:lstStyle/>
          <a:p>
            <a:pPr defTabSz="917575">
              <a:defRPr/>
            </a:pPr>
            <a:endParaRPr lang="de-DE" sz="1800" baseline="0"/>
          </a:p>
        </p:txBody>
      </p:sp>
      <p:sp>
        <p:nvSpPr>
          <p:cNvPr id="3082" name="Line 10"/>
          <p:cNvSpPr>
            <a:spLocks noChangeShapeType="1"/>
          </p:cNvSpPr>
          <p:nvPr/>
        </p:nvSpPr>
        <p:spPr bwMode="auto">
          <a:xfrm>
            <a:off x="188913" y="392113"/>
            <a:ext cx="6437312" cy="0"/>
          </a:xfrm>
          <a:prstGeom prst="line">
            <a:avLst/>
          </a:prstGeom>
          <a:noFill/>
          <a:ln w="1524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 sz="1800" baseline="0">
              <a:ea typeface="+mn-ea"/>
            </a:endParaRPr>
          </a:p>
        </p:txBody>
      </p:sp>
      <p:sp>
        <p:nvSpPr>
          <p:cNvPr id="3083" name="Line 11"/>
          <p:cNvSpPr>
            <a:spLocks noChangeShapeType="1"/>
          </p:cNvSpPr>
          <p:nvPr/>
        </p:nvSpPr>
        <p:spPr bwMode="auto">
          <a:xfrm>
            <a:off x="188913" y="849313"/>
            <a:ext cx="6437312" cy="0"/>
          </a:xfrm>
          <a:prstGeom prst="line">
            <a:avLst/>
          </a:prstGeom>
          <a:noFill/>
          <a:ln w="762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 sz="1800" baseline="0">
              <a:ea typeface="+mn-ea"/>
            </a:endParaRPr>
          </a:p>
        </p:txBody>
      </p:sp>
      <p:sp>
        <p:nvSpPr>
          <p:cNvPr id="3084" name="Line 12"/>
          <p:cNvSpPr>
            <a:spLocks noChangeShapeType="1"/>
          </p:cNvSpPr>
          <p:nvPr/>
        </p:nvSpPr>
        <p:spPr bwMode="auto">
          <a:xfrm>
            <a:off x="188913" y="9447213"/>
            <a:ext cx="6437312" cy="0"/>
          </a:xfrm>
          <a:prstGeom prst="line">
            <a:avLst/>
          </a:prstGeom>
          <a:noFill/>
          <a:ln w="762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 sz="1800" baseline="0">
              <a:ea typeface="+mn-ea"/>
            </a:endParaRPr>
          </a:p>
        </p:txBody>
      </p:sp>
      <p:sp>
        <p:nvSpPr>
          <p:cNvPr id="3086" name="Line 14"/>
          <p:cNvSpPr>
            <a:spLocks noChangeShapeType="1"/>
          </p:cNvSpPr>
          <p:nvPr/>
        </p:nvSpPr>
        <p:spPr bwMode="auto">
          <a:xfrm>
            <a:off x="187325" y="4464050"/>
            <a:ext cx="6437313" cy="0"/>
          </a:xfrm>
          <a:prstGeom prst="line">
            <a:avLst/>
          </a:prstGeom>
          <a:noFill/>
          <a:ln w="762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 sz="1800" baseline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8856717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10000"/>
      </a:spcBef>
      <a:spcAft>
        <a:spcPct val="0"/>
      </a:spcAft>
      <a:defRPr sz="1200" kern="1200">
        <a:solidFill>
          <a:schemeClr val="tx1"/>
        </a:solidFill>
        <a:latin typeface="Bitstream Charter" pitchFamily="2" charset="0"/>
        <a:ea typeface="ＭＳ Ｐゴシック" pitchFamily="-110" charset="-128"/>
        <a:cs typeface="ＭＳ Ｐゴシック" pitchFamily="-110" charset="-128"/>
      </a:defRPr>
    </a:lvl1pPr>
    <a:lvl2pPr marL="457200" algn="l" rtl="0" eaLnBrk="0" fontAlgn="base" hangingPunct="0">
      <a:spcBef>
        <a:spcPct val="10000"/>
      </a:spcBef>
      <a:spcAft>
        <a:spcPct val="0"/>
      </a:spcAft>
      <a:defRPr sz="1200" kern="1200">
        <a:solidFill>
          <a:schemeClr val="tx1"/>
        </a:solidFill>
        <a:latin typeface="Bitstream Charter" pitchFamily="2" charset="0"/>
        <a:ea typeface="ＭＳ Ｐゴシック" pitchFamily="-110" charset="-128"/>
        <a:cs typeface="+mn-cs"/>
      </a:defRPr>
    </a:lvl2pPr>
    <a:lvl3pPr marL="914400" algn="l" rtl="0" eaLnBrk="0" fontAlgn="base" hangingPunct="0">
      <a:spcBef>
        <a:spcPct val="10000"/>
      </a:spcBef>
      <a:spcAft>
        <a:spcPct val="0"/>
      </a:spcAft>
      <a:defRPr sz="1200" kern="1200">
        <a:solidFill>
          <a:schemeClr val="tx1"/>
        </a:solidFill>
        <a:latin typeface="Bitstream Charter" pitchFamily="2" charset="0"/>
        <a:ea typeface="ＭＳ Ｐゴシック" pitchFamily="-110" charset="-128"/>
        <a:cs typeface="+mn-cs"/>
      </a:defRPr>
    </a:lvl3pPr>
    <a:lvl4pPr marL="1371600" algn="l" rtl="0" eaLnBrk="0" fontAlgn="base" hangingPunct="0">
      <a:spcBef>
        <a:spcPct val="10000"/>
      </a:spcBef>
      <a:spcAft>
        <a:spcPct val="0"/>
      </a:spcAft>
      <a:defRPr sz="1200" kern="1200">
        <a:solidFill>
          <a:schemeClr val="tx1"/>
        </a:solidFill>
        <a:latin typeface="Bitstream Charter" pitchFamily="2" charset="0"/>
        <a:ea typeface="ＭＳ Ｐゴシック" pitchFamily="-110" charset="-128"/>
        <a:cs typeface="+mn-cs"/>
      </a:defRPr>
    </a:lvl4pPr>
    <a:lvl5pPr marL="1828800" algn="l" rtl="0" eaLnBrk="0" fontAlgn="base" hangingPunct="0">
      <a:spcBef>
        <a:spcPct val="10000"/>
      </a:spcBef>
      <a:spcAft>
        <a:spcPct val="0"/>
      </a:spcAft>
      <a:defRPr sz="1200" kern="1200">
        <a:solidFill>
          <a:schemeClr val="tx1"/>
        </a:solidFill>
        <a:latin typeface="Bitstream Charter" pitchFamily="2" charset="0"/>
        <a:ea typeface="ＭＳ Ｐゴシック" pitchFamily="-110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|  </a:t>
            </a:r>
            <a:fld id="{7FA7B484-F208-465A-942C-57090A7D0213}" type="slidenum">
              <a:rPr lang="de-DE" smtClean="0"/>
              <a:pPr>
                <a:defRPr/>
              </a:pPr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408097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|  </a:t>
            </a:r>
            <a:fld id="{7FA7B484-F208-465A-942C-57090A7D0213}" type="slidenum">
              <a:rPr lang="de-DE" smtClean="0"/>
              <a:pPr>
                <a:defRPr/>
              </a:pPr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079878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|  </a:t>
            </a:r>
            <a:fld id="{7FA7B484-F208-465A-942C-57090A7D0213}" type="slidenum">
              <a:rPr lang="de-DE" smtClean="0"/>
              <a:pPr>
                <a:defRPr/>
              </a:pPr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852334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|  </a:t>
            </a:r>
            <a:fld id="{7FA7B484-F208-465A-942C-57090A7D0213}" type="slidenum">
              <a:rPr lang="de-DE" smtClean="0"/>
              <a:pPr>
                <a:defRPr/>
              </a:pPr>
              <a:t>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47111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|  </a:t>
            </a:r>
            <a:fld id="{7FA7B484-F208-465A-942C-57090A7D0213}" type="slidenum">
              <a:rPr lang="de-DE" smtClean="0"/>
              <a:pPr>
                <a:defRPr/>
              </a:pPr>
              <a:t>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186456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|  </a:t>
            </a:r>
            <a:fld id="{7FA7B484-F208-465A-942C-57090A7D0213}" type="slidenum">
              <a:rPr lang="de-DE" smtClean="0"/>
              <a:pPr>
                <a:defRPr/>
              </a:pPr>
              <a:t>25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46127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|  </a:t>
            </a:r>
            <a:fld id="{7FA7B484-F208-465A-942C-57090A7D0213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674825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|  </a:t>
            </a:r>
            <a:fld id="{7FA7B484-F208-465A-942C-57090A7D0213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235264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|  </a:t>
            </a:r>
            <a:fld id="{7FA7B484-F208-465A-942C-57090A7D0213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707805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|  </a:t>
            </a:r>
            <a:fld id="{7FA7B484-F208-465A-942C-57090A7D0213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382126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|  </a:t>
            </a:r>
            <a:fld id="{7FA7B484-F208-465A-942C-57090A7D0213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547204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|  </a:t>
            </a:r>
            <a:fld id="{7FA7B484-F208-465A-942C-57090A7D0213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90299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|  </a:t>
            </a:r>
            <a:fld id="{7FA7B484-F208-465A-942C-57090A7D0213}" type="slidenum">
              <a:rPr lang="de-DE" smtClean="0"/>
              <a:pPr>
                <a:defRPr/>
              </a:pPr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688398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|  </a:t>
            </a:r>
            <a:fld id="{7FA7B484-F208-465A-942C-57090A7D0213}" type="slidenum">
              <a:rPr lang="de-DE" smtClean="0"/>
              <a:pPr>
                <a:defRPr/>
              </a:pPr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51669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02650" y="6315075"/>
            <a:ext cx="388938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50825" y="368300"/>
            <a:ext cx="8642350" cy="2089150"/>
          </a:xfrm>
          <a:prstGeom prst="rect">
            <a:avLst/>
          </a:prstGeom>
          <a:solidFill>
            <a:srgbClr val="B90F2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de-DE" sz="1800" baseline="0">
              <a:ea typeface="+mn-ea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250825" y="196850"/>
            <a:ext cx="8642350" cy="144463"/>
          </a:xfrm>
          <a:prstGeom prst="rect">
            <a:avLst/>
          </a:prstGeom>
          <a:solidFill>
            <a:schemeClr val="accent2"/>
          </a:solidFill>
          <a:ln w="317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de-DE" sz="1800" baseline="0">
              <a:ea typeface="+mn-ea"/>
            </a:endParaRPr>
          </a:p>
        </p:txBody>
      </p:sp>
      <p:pic>
        <p:nvPicPr>
          <p:cNvPr id="7" name="Picture 9" descr="tud_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453"/>
          <a:stretch>
            <a:fillRect/>
          </a:stretch>
        </p:blipFill>
        <p:spPr bwMode="auto">
          <a:xfrm>
            <a:off x="7172325" y="657225"/>
            <a:ext cx="187325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8"/>
          <p:cNvSpPr>
            <a:spLocks noChangeArrowheads="1"/>
          </p:cNvSpPr>
          <p:nvPr/>
        </p:nvSpPr>
        <p:spPr bwMode="auto">
          <a:xfrm>
            <a:off x="250825" y="360363"/>
            <a:ext cx="8640763" cy="142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1800" baseline="0">
              <a:ea typeface="+mn-ea"/>
            </a:endParaRPr>
          </a:p>
        </p:txBody>
      </p:sp>
      <p:sp>
        <p:nvSpPr>
          <p:cNvPr id="9" name="Rectangle 19"/>
          <p:cNvSpPr>
            <a:spLocks noChangeArrowheads="1"/>
          </p:cNvSpPr>
          <p:nvPr/>
        </p:nvSpPr>
        <p:spPr bwMode="auto">
          <a:xfrm>
            <a:off x="250825" y="2457450"/>
            <a:ext cx="8640763" cy="793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1800" baseline="0">
              <a:ea typeface="+mn-ea"/>
            </a:endParaRPr>
          </a:p>
        </p:txBody>
      </p:sp>
      <p:sp>
        <p:nvSpPr>
          <p:cNvPr id="10" name="Line 15"/>
          <p:cNvSpPr>
            <a:spLocks noChangeShapeType="1"/>
          </p:cNvSpPr>
          <p:nvPr/>
        </p:nvSpPr>
        <p:spPr bwMode="auto">
          <a:xfrm>
            <a:off x="252413" y="6215063"/>
            <a:ext cx="8640762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e-DE" sz="1800" baseline="0">
              <a:ea typeface="+mn-ea"/>
            </a:endParaRPr>
          </a:p>
        </p:txBody>
      </p:sp>
      <p:sp>
        <p:nvSpPr>
          <p:cNvPr id="819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9250" y="476250"/>
            <a:ext cx="7772400" cy="8509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819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1" y="1557338"/>
            <a:ext cx="8448675" cy="817562"/>
          </a:xfrm>
        </p:spPr>
        <p:txBody>
          <a:bodyPr/>
          <a:lstStyle>
            <a:lvl1pPr marL="0" indent="0">
              <a:buFont typeface="Wingdings" charset="2"/>
              <a:buNone/>
              <a:defRPr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r>
              <a:rPr lang="de-DE"/>
              <a:t>Textmasterformate durch Klicken bearbeiten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250825" y="368300"/>
            <a:ext cx="864235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1800" baseline="0">
              <a:ea typeface="+mn-ea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50825" y="196850"/>
            <a:ext cx="8642350" cy="144463"/>
          </a:xfrm>
          <a:prstGeom prst="rect">
            <a:avLst/>
          </a:prstGeom>
          <a:solidFill>
            <a:schemeClr val="accent2"/>
          </a:solidFill>
          <a:ln w="317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de-DE" sz="1800" baseline="0">
              <a:ea typeface="+mn-ea"/>
            </a:endParaRPr>
          </a:p>
        </p:txBody>
      </p:sp>
      <p:pic>
        <p:nvPicPr>
          <p:cNvPr id="8" name="Picture 9" descr="tud_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453"/>
          <a:stretch>
            <a:fillRect/>
          </a:stretch>
        </p:blipFill>
        <p:spPr bwMode="auto">
          <a:xfrm>
            <a:off x="7167563" y="512763"/>
            <a:ext cx="187325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14"/>
          <p:cNvSpPr>
            <a:spLocks noChangeShapeType="1"/>
          </p:cNvSpPr>
          <p:nvPr/>
        </p:nvSpPr>
        <p:spPr bwMode="auto">
          <a:xfrm>
            <a:off x="250825" y="1449388"/>
            <a:ext cx="8640763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e-DE" sz="1800" baseline="0">
              <a:ea typeface="+mn-ea"/>
            </a:endParaRPr>
          </a:p>
        </p:txBody>
      </p:sp>
      <p:sp>
        <p:nvSpPr>
          <p:cNvPr id="10" name="Line 15"/>
          <p:cNvSpPr>
            <a:spLocks noChangeShapeType="1"/>
          </p:cNvSpPr>
          <p:nvPr/>
        </p:nvSpPr>
        <p:spPr bwMode="auto">
          <a:xfrm>
            <a:off x="252413" y="6215063"/>
            <a:ext cx="8640762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e-DE" sz="1800" baseline="0">
              <a:ea typeface="+mn-ea"/>
            </a:endParaRPr>
          </a:p>
        </p:txBody>
      </p:sp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250825" y="366713"/>
            <a:ext cx="8640763" cy="142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1800" baseline="0">
              <a:ea typeface="+mn-ea"/>
            </a:endParaRPr>
          </a:p>
        </p:txBody>
      </p:sp>
      <p:pic>
        <p:nvPicPr>
          <p:cNvPr id="12" name="Bild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02650" y="6315075"/>
            <a:ext cx="388938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0826" y="2057401"/>
            <a:ext cx="8640763" cy="40862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0"/>
          </p:nvPr>
        </p:nvSpPr>
        <p:spPr>
          <a:xfrm>
            <a:off x="254002" y="1524000"/>
            <a:ext cx="8532813" cy="455612"/>
          </a:xfrm>
        </p:spPr>
        <p:txBody>
          <a:bodyPr/>
          <a:lstStyle>
            <a:lvl1pPr>
              <a:buFontTx/>
              <a:buNone/>
              <a:defRPr sz="1800">
                <a:latin typeface="Arial"/>
                <a:cs typeface="Arial"/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5" name="Rectangle 5"/>
          <p:cNvSpPr>
            <a:spLocks noChangeArrowheads="1"/>
          </p:cNvSpPr>
          <p:nvPr userDrawn="1"/>
        </p:nvSpPr>
        <p:spPr bwMode="auto">
          <a:xfrm>
            <a:off x="250825" y="6437313"/>
            <a:ext cx="85344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r>
              <a:rPr lang="de-DE" sz="1000" baseline="0" dirty="0" smtClean="0"/>
              <a:t>29th </a:t>
            </a:r>
            <a:r>
              <a:rPr lang="de-DE" sz="1000" baseline="0" dirty="0"/>
              <a:t>June </a:t>
            </a:r>
            <a:r>
              <a:rPr lang="de-DE" sz="1000" baseline="0" dirty="0" smtClean="0"/>
              <a:t>2017  </a:t>
            </a:r>
            <a:r>
              <a:rPr lang="de-DE" sz="1000" baseline="0" dirty="0"/>
              <a:t>|   European real </a:t>
            </a:r>
            <a:r>
              <a:rPr lang="de-DE" sz="1000" baseline="0" dirty="0" err="1"/>
              <a:t>estate</a:t>
            </a:r>
            <a:r>
              <a:rPr lang="de-DE" sz="1000" baseline="0" dirty="0"/>
              <a:t> </a:t>
            </a:r>
            <a:r>
              <a:rPr lang="de-DE" sz="1000" baseline="0" dirty="0" err="1"/>
              <a:t>society</a:t>
            </a:r>
            <a:r>
              <a:rPr lang="de-DE" sz="1000" baseline="0" dirty="0"/>
              <a:t> </a:t>
            </a:r>
            <a:r>
              <a:rPr lang="de-DE" sz="1000" baseline="0" dirty="0" err="1"/>
              <a:t>conference</a:t>
            </a:r>
            <a:r>
              <a:rPr lang="de-DE" sz="1000" baseline="0" dirty="0"/>
              <a:t> </a:t>
            </a:r>
            <a:r>
              <a:rPr lang="de-DE" sz="1000" baseline="0" dirty="0" smtClean="0"/>
              <a:t>Delft </a:t>
            </a:r>
            <a:r>
              <a:rPr lang="de-DE" sz="1000" baseline="0" dirty="0"/>
              <a:t>|   </a:t>
            </a:r>
            <a:fld id="{C2CB55FB-74D1-874C-B71C-39AA2A7876B8}" type="slidenum">
              <a:rPr lang="de-DE" sz="1000" baseline="0" smtClean="0"/>
              <a:t>‹Nr.›</a:t>
            </a:fld>
            <a:endParaRPr lang="de-DE" sz="1000" baseline="0" dirty="0"/>
          </a:p>
          <a:p>
            <a:pPr>
              <a:defRPr/>
            </a:pPr>
            <a:endParaRPr lang="de-DE" sz="1000" baseline="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3825" y="488950"/>
            <a:ext cx="68770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592263"/>
            <a:ext cx="8640763" cy="455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  <p:sldLayoutId id="2147484002" r:id="rId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pitchFamily="-110" charset="-128"/>
          <a:cs typeface="ＭＳ Ｐゴシック" pitchFamily="-11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pitchFamily="-110" charset="-128"/>
          <a:cs typeface="ＭＳ Ｐゴシック" pitchFamily="-11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pitchFamily="-110" charset="-128"/>
          <a:cs typeface="ＭＳ Ｐゴシック" pitchFamily="-11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pitchFamily="-110" charset="-128"/>
          <a:cs typeface="ＭＳ Ｐゴシック" pitchFamily="-11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179388" indent="-179388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Arial" charset="0"/>
          <a:ea typeface="+mn-ea"/>
          <a:cs typeface="+mn-cs"/>
        </a:defRPr>
      </a:lvl1pPr>
      <a:lvl2pPr marL="349250" indent="-1682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Arial" charset="0"/>
          <a:ea typeface="+mn-ea"/>
        </a:defRPr>
      </a:lvl2pPr>
      <a:lvl3pPr marL="538163" indent="-18732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200">
          <a:solidFill>
            <a:schemeClr val="tx1"/>
          </a:solidFill>
          <a:latin typeface="Arial" charset="0"/>
          <a:ea typeface="+mn-ea"/>
        </a:defRPr>
      </a:lvl3pPr>
      <a:lvl4pPr marL="717550" indent="-173038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200">
          <a:solidFill>
            <a:schemeClr val="tx1"/>
          </a:solidFill>
          <a:latin typeface="Arial" charset="0"/>
          <a:ea typeface="+mn-ea"/>
        </a:defRPr>
      </a:lvl4pPr>
      <a:lvl5pPr marL="908050" indent="-1889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200">
          <a:solidFill>
            <a:schemeClr val="tx1"/>
          </a:solidFill>
          <a:latin typeface="Arial" charset="0"/>
          <a:ea typeface="+mn-ea"/>
        </a:defRPr>
      </a:lvl5pPr>
      <a:lvl6pPr marL="1365250" indent="-1889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1822450" indent="-1889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2279650" indent="-1889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2736850" indent="-1889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ldergebnis für decision making fo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616" y="2666999"/>
            <a:ext cx="6804283" cy="334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9249" y="476249"/>
            <a:ext cx="6825921" cy="1652045"/>
          </a:xfrm>
        </p:spPr>
        <p:txBody>
          <a:bodyPr/>
          <a:lstStyle/>
          <a:p>
            <a:r>
              <a:rPr lang="en-GB" sz="2800" dirty="0" smtClean="0"/>
              <a:t>How to develop corporate real estate? </a:t>
            </a:r>
            <a:br>
              <a:rPr lang="en-GB" sz="2800" dirty="0" smtClean="0"/>
            </a:br>
            <a:r>
              <a:rPr lang="en-GB" sz="2800" dirty="0" smtClean="0"/>
              <a:t>A decision support tool for CREM</a:t>
            </a:r>
            <a:br>
              <a:rPr lang="en-GB" sz="2800" dirty="0" smtClean="0"/>
            </a:br>
            <a:endParaRPr lang="en-GB" sz="2800" dirty="0"/>
          </a:p>
        </p:txBody>
      </p:sp>
      <p:sp>
        <p:nvSpPr>
          <p:cNvPr id="5" name="Textfeld 4"/>
          <p:cNvSpPr txBox="1"/>
          <p:nvPr/>
        </p:nvSpPr>
        <p:spPr bwMode="auto">
          <a:xfrm>
            <a:off x="218817" y="5760790"/>
            <a:ext cx="8285833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GB" sz="1800" b="1" baseline="0" dirty="0" smtClean="0"/>
              <a:t>ERES 28th June to 1st </a:t>
            </a:r>
            <a:r>
              <a:rPr lang="en-GB" sz="1800" b="1" baseline="0" smtClean="0"/>
              <a:t>July 2017 Delft</a:t>
            </a:r>
            <a:endParaRPr lang="en-GB" sz="1800" b="1" baseline="0" dirty="0"/>
          </a:p>
        </p:txBody>
      </p:sp>
    </p:spTree>
    <p:extLst>
      <p:ext uri="{BB962C8B-B14F-4D97-AF65-F5344CB8AC3E}">
        <p14:creationId xmlns:p14="http://schemas.microsoft.com/office/powerpoint/2010/main" val="127112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Objectives and </a:t>
            </a:r>
            <a:r>
              <a:rPr lang="en-US" dirty="0"/>
              <a:t>influence factors </a:t>
            </a:r>
            <a:r>
              <a:rPr lang="en-US" dirty="0" smtClean="0"/>
              <a:t>in property development </a:t>
            </a:r>
            <a:r>
              <a:rPr lang="mr-IN" dirty="0" smtClean="0"/>
              <a:t>–</a:t>
            </a:r>
            <a:r>
              <a:rPr lang="en-US" dirty="0" smtClean="0"/>
              <a:t> an excerpt from literature</a:t>
            </a:r>
            <a:endParaRPr lang="de-DE" dirty="0"/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100124"/>
              </p:ext>
            </p:extLst>
          </p:nvPr>
        </p:nvGraphicFramePr>
        <p:xfrm>
          <a:off x="253825" y="1876584"/>
          <a:ext cx="8664575" cy="4358640"/>
        </p:xfrm>
        <a:graphic>
          <a:graphicData uri="http://schemas.openxmlformats.org/drawingml/2006/table">
            <a:tbl>
              <a:tblPr/>
              <a:tblGrid>
                <a:gridCol w="1181275"/>
                <a:gridCol w="4711700"/>
                <a:gridCol w="2771600"/>
              </a:tblGrid>
              <a:tr h="0">
                <a:tc>
                  <a:txBody>
                    <a:bodyPr/>
                    <a:lstStyle/>
                    <a:p>
                      <a:r>
                        <a:rPr lang="en-GB" sz="1600" b="1" noProof="0" dirty="0" smtClean="0">
                          <a:effectLst/>
                          <a:latin typeface="+mn-lt"/>
                        </a:rPr>
                        <a:t>Source </a:t>
                      </a:r>
                      <a:endParaRPr lang="en-GB" sz="4000" noProof="0" dirty="0">
                        <a:effectLst/>
                        <a:latin typeface="+mn-lt"/>
                      </a:endParaRPr>
                    </a:p>
                  </a:txBody>
                  <a:tcPr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noProof="0" dirty="0" smtClean="0">
                          <a:effectLst/>
                          <a:latin typeface="+mn-lt"/>
                        </a:rPr>
                        <a:t>Objectives </a:t>
                      </a:r>
                      <a:endParaRPr lang="en-GB" sz="4000" noProof="0" dirty="0">
                        <a:effectLst/>
                        <a:latin typeface="+mn-lt"/>
                      </a:endParaRPr>
                    </a:p>
                  </a:txBody>
                  <a:tcPr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noProof="0" dirty="0" smtClean="0">
                          <a:effectLst/>
                          <a:latin typeface="+mn-lt"/>
                        </a:rPr>
                        <a:t>Influence factors </a:t>
                      </a:r>
                      <a:endParaRPr lang="en-GB" sz="4000" noProof="0" dirty="0">
                        <a:effectLst/>
                        <a:latin typeface="+mn-lt"/>
                      </a:endParaRPr>
                    </a:p>
                  </a:txBody>
                  <a:tcPr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GB" sz="1200" noProof="0" dirty="0" err="1" smtClean="0">
                          <a:effectLst/>
                          <a:latin typeface="+mn-lt"/>
                        </a:rPr>
                        <a:t>Asson</a:t>
                      </a:r>
                      <a:r>
                        <a:rPr lang="en-GB" sz="1200" noProof="0" dirty="0" smtClean="0">
                          <a:effectLst/>
                          <a:latin typeface="+mn-lt"/>
                        </a:rPr>
                        <a:t> (2002) </a:t>
                      </a:r>
                      <a:endParaRPr lang="en-GB" sz="1200" noProof="0" dirty="0">
                        <a:effectLst/>
                        <a:latin typeface="+mn-lt"/>
                      </a:endParaRPr>
                    </a:p>
                  </a:txBody>
                  <a:tcPr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noProof="0" dirty="0" smtClean="0">
                          <a:effectLst/>
                          <a:latin typeface="+mn-lt"/>
                        </a:rPr>
                        <a:t>Reducing costs, increasing productivity, high customer satisfaction </a:t>
                      </a:r>
                      <a:endParaRPr lang="en-GB" sz="1200" noProof="0" dirty="0">
                        <a:effectLst/>
                        <a:latin typeface="+mn-lt"/>
                      </a:endParaRPr>
                    </a:p>
                  </a:txBody>
                  <a:tcPr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noProof="0" dirty="0">
                        <a:effectLst/>
                        <a:latin typeface="+mn-lt"/>
                      </a:endParaRPr>
                    </a:p>
                  </a:txBody>
                  <a:tcPr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GB" sz="1200" noProof="0" dirty="0" err="1" smtClean="0">
                          <a:effectLst/>
                          <a:latin typeface="+mn-lt"/>
                        </a:rPr>
                        <a:t>Bajec</a:t>
                      </a:r>
                      <a:r>
                        <a:rPr lang="en-GB" sz="1200" noProof="0" dirty="0" smtClean="0">
                          <a:effectLst/>
                          <a:latin typeface="+mn-lt"/>
                        </a:rPr>
                        <a:t> (2010) </a:t>
                      </a:r>
                      <a:endParaRPr lang="en-GB" sz="1200" noProof="0" dirty="0">
                        <a:effectLst/>
                        <a:latin typeface="+mn-lt"/>
                      </a:endParaRPr>
                    </a:p>
                  </a:txBody>
                  <a:tcPr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noProof="0" dirty="0">
                        <a:effectLst/>
                        <a:latin typeface="+mn-lt"/>
                      </a:endParaRPr>
                    </a:p>
                  </a:txBody>
                  <a:tcPr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noProof="0" dirty="0" smtClean="0">
                          <a:effectLst/>
                          <a:latin typeface="+mn-lt"/>
                        </a:rPr>
                        <a:t>Own core competence and core activity </a:t>
                      </a:r>
                      <a:endParaRPr lang="en-GB" sz="1200" noProof="0" dirty="0">
                        <a:effectLst/>
                        <a:latin typeface="+mn-lt"/>
                      </a:endParaRPr>
                    </a:p>
                  </a:txBody>
                  <a:tcPr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GB" sz="1200" noProof="0" dirty="0" err="1" smtClean="0">
                          <a:effectLst/>
                          <a:latin typeface="+mn-lt"/>
                        </a:rPr>
                        <a:t>Cánez</a:t>
                      </a:r>
                      <a:r>
                        <a:rPr lang="en-GB" sz="1200" noProof="0" dirty="0" smtClean="0">
                          <a:effectLst/>
                          <a:latin typeface="+mn-lt"/>
                        </a:rPr>
                        <a:t> (2000) </a:t>
                      </a:r>
                      <a:endParaRPr lang="en-GB" sz="1200" noProof="0" dirty="0">
                        <a:effectLst/>
                        <a:latin typeface="+mn-lt"/>
                      </a:endParaRPr>
                    </a:p>
                  </a:txBody>
                  <a:tcPr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noProof="0" dirty="0" smtClean="0">
                          <a:effectLst/>
                          <a:latin typeface="+mn-lt"/>
                        </a:rPr>
                        <a:t>Increasing responsiveness and quality, time certainty, procurement costs </a:t>
                      </a:r>
                      <a:endParaRPr lang="en-GB" sz="1200" noProof="0" dirty="0">
                        <a:effectLst/>
                        <a:latin typeface="+mn-lt"/>
                      </a:endParaRPr>
                    </a:p>
                  </a:txBody>
                  <a:tcPr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noProof="0" dirty="0" smtClean="0">
                          <a:effectLst/>
                          <a:latin typeface="+mn-lt"/>
                        </a:rPr>
                        <a:t>Limited internal resources, limited availability of in- house technologies, lack of specialist staff, high complexity </a:t>
                      </a:r>
                      <a:endParaRPr lang="en-GB" sz="1200" noProof="0" dirty="0">
                        <a:effectLst/>
                        <a:latin typeface="+mn-lt"/>
                      </a:endParaRPr>
                    </a:p>
                  </a:txBody>
                  <a:tcPr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GB" sz="1200" noProof="0" dirty="0" smtClean="0">
                          <a:effectLst/>
                          <a:latin typeface="+mn-lt"/>
                        </a:rPr>
                        <a:t>Cox (1997) </a:t>
                      </a:r>
                      <a:endParaRPr lang="en-GB" sz="1200" noProof="0" dirty="0">
                        <a:effectLst/>
                        <a:latin typeface="+mn-lt"/>
                      </a:endParaRPr>
                    </a:p>
                  </a:txBody>
                  <a:tcPr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noProof="0" dirty="0" smtClean="0">
                          <a:effectLst/>
                          <a:latin typeface="+mn-lt"/>
                        </a:rPr>
                        <a:t>Aspired degree of control </a:t>
                      </a:r>
                      <a:endParaRPr lang="en-GB" sz="1200" noProof="0" dirty="0">
                        <a:effectLst/>
                        <a:latin typeface="+mn-lt"/>
                      </a:endParaRPr>
                    </a:p>
                  </a:txBody>
                  <a:tcPr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noProof="0" dirty="0" smtClean="0">
                          <a:effectLst/>
                          <a:latin typeface="+mn-lt"/>
                        </a:rPr>
                        <a:t>Internal resources, internal skills </a:t>
                      </a:r>
                      <a:endParaRPr lang="en-GB" sz="1200" noProof="0" dirty="0">
                        <a:effectLst/>
                        <a:latin typeface="+mn-lt"/>
                      </a:endParaRPr>
                    </a:p>
                  </a:txBody>
                  <a:tcPr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GB" sz="1200" noProof="0" dirty="0" smtClean="0">
                          <a:effectLst/>
                          <a:latin typeface="+mn-lt"/>
                        </a:rPr>
                        <a:t>Love (1998) </a:t>
                      </a:r>
                      <a:endParaRPr lang="en-GB" sz="1200" noProof="0" dirty="0">
                        <a:effectLst/>
                        <a:latin typeface="+mn-lt"/>
                      </a:endParaRPr>
                    </a:p>
                  </a:txBody>
                  <a:tcPr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noProof="0" dirty="0" smtClean="0">
                          <a:effectLst/>
                          <a:latin typeface="+mn-lt"/>
                        </a:rPr>
                        <a:t>Speed of planning and construction, certainty of costs and timing, flexibility to requests for changes, quality, risk allocation, clear responsibilities, price competition and resolution of conflicts </a:t>
                      </a:r>
                      <a:endParaRPr lang="en-GB" sz="1200" noProof="0" dirty="0">
                        <a:effectLst/>
                        <a:latin typeface="+mn-lt"/>
                      </a:endParaRPr>
                    </a:p>
                  </a:txBody>
                  <a:tcPr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noProof="0" dirty="0">
                        <a:effectLst/>
                        <a:latin typeface="+mn-lt"/>
                      </a:endParaRPr>
                    </a:p>
                  </a:txBody>
                  <a:tcPr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GB" sz="1200" noProof="0" dirty="0" smtClean="0">
                          <a:effectLst/>
                          <a:latin typeface="+mn-lt"/>
                        </a:rPr>
                        <a:t>McIvor (2008)</a:t>
                      </a:r>
                      <a:endParaRPr lang="en-GB" sz="1200" noProof="0" dirty="0">
                        <a:effectLst/>
                        <a:latin typeface="+mn-lt"/>
                      </a:endParaRPr>
                    </a:p>
                  </a:txBody>
                  <a:tcPr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Reducing</a:t>
                      </a: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2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production</a:t>
                      </a: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de-DE" sz="12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transaction</a:t>
                      </a: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2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costs</a:t>
                      </a:r>
                      <a:endParaRPr lang="en-GB" sz="1200" noProof="0" dirty="0">
                        <a:effectLst/>
                        <a:latin typeface="+mn-lt"/>
                      </a:endParaRPr>
                    </a:p>
                  </a:txBody>
                  <a:tcPr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</a:t>
                      </a:r>
                      <a:r>
                        <a:rPr lang="de-DE" sz="12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necessary</a:t>
                      </a: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2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resources</a:t>
                      </a: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2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</a:t>
                      </a: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2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capabilities</a:t>
                      </a: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2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internally</a:t>
                      </a:r>
                      <a:endParaRPr lang="en-GB" sz="1200" noProof="0" dirty="0">
                        <a:effectLst/>
                        <a:latin typeface="+mn-lt"/>
                      </a:endParaRPr>
                    </a:p>
                  </a:txBody>
                  <a:tcPr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GB" sz="1200" noProof="0" dirty="0" smtClean="0">
                          <a:effectLst/>
                          <a:latin typeface="+mn-lt"/>
                        </a:rPr>
                        <a:t>Ng (2002) </a:t>
                      </a:r>
                      <a:endParaRPr lang="en-GB" sz="1200" noProof="0" dirty="0">
                        <a:effectLst/>
                        <a:latin typeface="+mn-lt"/>
                      </a:endParaRPr>
                    </a:p>
                  </a:txBody>
                  <a:tcPr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noProof="0" dirty="0" smtClean="0">
                          <a:effectLst/>
                          <a:latin typeface="+mn-lt"/>
                        </a:rPr>
                        <a:t>Speed, certainty of timing and price, level of quality, flexibility, responsibility and influence, complexity, price competition, risk allocation, design, investment costs/budget </a:t>
                      </a:r>
                      <a:endParaRPr lang="en-GB" sz="1200" noProof="0" dirty="0">
                        <a:effectLst/>
                        <a:latin typeface="+mn-lt"/>
                      </a:endParaRPr>
                    </a:p>
                  </a:txBody>
                  <a:tcPr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noProof="0" dirty="0" smtClean="0">
                          <a:effectLst/>
                          <a:latin typeface="+mn-lt"/>
                        </a:rPr>
                        <a:t>Complexity, special management requirements </a:t>
                      </a:r>
                      <a:endParaRPr lang="en-GB" sz="1200" noProof="0" dirty="0">
                        <a:effectLst/>
                        <a:latin typeface="+mn-lt"/>
                      </a:endParaRPr>
                    </a:p>
                  </a:txBody>
                  <a:tcPr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GB" sz="1200" noProof="0" dirty="0" err="1" smtClean="0">
                          <a:effectLst/>
                          <a:latin typeface="+mn-lt"/>
                        </a:rPr>
                        <a:t>Padillo</a:t>
                      </a:r>
                      <a:r>
                        <a:rPr lang="en-GB" sz="1200" baseline="0" noProof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GB" sz="1200" noProof="0" dirty="0" smtClean="0">
                          <a:effectLst/>
                          <a:latin typeface="+mn-lt"/>
                        </a:rPr>
                        <a:t>(1999) </a:t>
                      </a:r>
                      <a:endParaRPr lang="en-GB" sz="1200" noProof="0" dirty="0">
                        <a:effectLst/>
                        <a:latin typeface="+mn-lt"/>
                      </a:endParaRPr>
                    </a:p>
                  </a:txBody>
                  <a:tcPr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noProof="0" dirty="0" smtClean="0">
                          <a:effectLst/>
                          <a:latin typeface="+mn-lt"/>
                        </a:rPr>
                        <a:t>Maximising strategic competitive performance, maximising management performance, minimising procurement risk, maximising financial performance </a:t>
                      </a:r>
                      <a:endParaRPr lang="en-GB" sz="1200" noProof="0" dirty="0">
                        <a:effectLst/>
                        <a:latin typeface="+mn-lt"/>
                      </a:endParaRPr>
                    </a:p>
                  </a:txBody>
                  <a:tcPr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noProof="0" dirty="0">
                        <a:effectLst/>
                        <a:latin typeface="+mn-lt"/>
                      </a:endParaRPr>
                    </a:p>
                  </a:txBody>
                  <a:tcPr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2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decision for a procurement form depends on different factors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 bwMode="auto">
          <a:xfrm>
            <a:off x="7493000" y="3602504"/>
            <a:ext cx="1410821" cy="1077218"/>
          </a:xfrm>
          <a:prstGeom prst="rect">
            <a:avLst/>
          </a:prstGeom>
          <a:solidFill>
            <a:srgbClr val="B90F22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pPr algn="ctr"/>
            <a:r>
              <a:rPr lang="de-DE" sz="1600" b="1" baseline="0" dirty="0">
                <a:solidFill>
                  <a:schemeClr val="bg1"/>
                </a:solidFill>
              </a:rPr>
              <a:t>Project outcome </a:t>
            </a:r>
            <a:br>
              <a:rPr lang="de-DE" sz="1600" b="1" baseline="0" dirty="0">
                <a:solidFill>
                  <a:schemeClr val="bg1"/>
                </a:solidFill>
              </a:rPr>
            </a:br>
            <a:r>
              <a:rPr lang="de-DE" sz="1600" b="1" baseline="0" dirty="0">
                <a:solidFill>
                  <a:schemeClr val="bg1"/>
                </a:solidFill>
              </a:rPr>
              <a:t>and project success</a:t>
            </a:r>
          </a:p>
        </p:txBody>
      </p:sp>
      <p:sp>
        <p:nvSpPr>
          <p:cNvPr id="2" name="Rechteck 1"/>
          <p:cNvSpPr/>
          <p:nvPr/>
        </p:nvSpPr>
        <p:spPr>
          <a:xfrm>
            <a:off x="379270" y="1955800"/>
            <a:ext cx="359540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b="1" baseline="0" dirty="0" smtClean="0"/>
              <a:t>Targets:</a:t>
            </a:r>
          </a:p>
          <a:p>
            <a:pPr marL="285750" indent="-285750">
              <a:buFont typeface="Wingdings" charset="2"/>
              <a:buChar char="§"/>
            </a:pPr>
            <a:r>
              <a:rPr lang="de-DE" baseline="0" dirty="0" smtClean="0"/>
              <a:t>Time</a:t>
            </a:r>
          </a:p>
          <a:p>
            <a:pPr marL="285750" indent="-285750">
              <a:buFont typeface="Wingdings" charset="2"/>
              <a:buChar char="§"/>
            </a:pPr>
            <a:r>
              <a:rPr lang="de-DE" baseline="0" dirty="0" err="1" smtClean="0"/>
              <a:t>Costs</a:t>
            </a:r>
            <a:endParaRPr lang="de-DE" baseline="0" dirty="0" smtClean="0"/>
          </a:p>
          <a:p>
            <a:pPr marL="285750" indent="-285750">
              <a:buFont typeface="Wingdings" charset="2"/>
              <a:buChar char="§"/>
            </a:pPr>
            <a:r>
              <a:rPr lang="de-DE" baseline="0" dirty="0" smtClean="0"/>
              <a:t>Quality</a:t>
            </a:r>
          </a:p>
          <a:p>
            <a:pPr marL="285750" indent="-285750">
              <a:buFont typeface="Wingdings" charset="2"/>
              <a:buChar char="§"/>
            </a:pPr>
            <a:r>
              <a:rPr lang="de-DE" baseline="0" dirty="0" err="1" smtClean="0"/>
              <a:t>Flexibility</a:t>
            </a:r>
            <a:endParaRPr lang="de-DE" baseline="0" dirty="0" smtClean="0"/>
          </a:p>
          <a:p>
            <a:pPr marL="285750" indent="-285750">
              <a:buFontTx/>
              <a:buChar char="-"/>
            </a:pPr>
            <a:endParaRPr lang="de-DE" sz="1600" baseline="0" dirty="0" smtClean="0"/>
          </a:p>
        </p:txBody>
      </p:sp>
      <p:sp>
        <p:nvSpPr>
          <p:cNvPr id="14" name="Ellipse 13"/>
          <p:cNvSpPr/>
          <p:nvPr/>
        </p:nvSpPr>
        <p:spPr>
          <a:xfrm>
            <a:off x="4620841" y="3016853"/>
            <a:ext cx="2170495" cy="2170495"/>
          </a:xfrm>
          <a:prstGeom prst="ellipse">
            <a:avLst/>
          </a:prstGeom>
          <a:noFill/>
          <a:ln>
            <a:solidFill>
              <a:srgbClr val="B90F2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baseline="0" dirty="0">
                <a:solidFill>
                  <a:srgbClr val="000000"/>
                </a:solidFill>
                <a:latin typeface="Arial"/>
                <a:cs typeface="Arial"/>
              </a:rPr>
              <a:t>Choice </a:t>
            </a:r>
            <a:r>
              <a:rPr lang="de-DE" sz="1600" b="1" baseline="0" dirty="0" err="1">
                <a:solidFill>
                  <a:srgbClr val="000000"/>
                </a:solidFill>
                <a:latin typeface="Arial"/>
                <a:cs typeface="Arial"/>
              </a:rPr>
              <a:t>of</a:t>
            </a:r>
            <a:r>
              <a:rPr lang="de-DE" sz="1600" b="1" baseline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1600" b="1" baseline="0" dirty="0" err="1">
                <a:solidFill>
                  <a:srgbClr val="000000"/>
                </a:solidFill>
                <a:latin typeface="Arial"/>
                <a:cs typeface="Arial"/>
              </a:rPr>
              <a:t>procurement</a:t>
            </a:r>
            <a:r>
              <a:rPr lang="de-DE" sz="1600" b="1" baseline="0" dirty="0">
                <a:solidFill>
                  <a:srgbClr val="000000"/>
                </a:solidFill>
                <a:latin typeface="Arial"/>
                <a:cs typeface="Arial"/>
              </a:rPr>
              <a:t> alternative</a:t>
            </a:r>
          </a:p>
        </p:txBody>
      </p:sp>
      <p:sp>
        <p:nvSpPr>
          <p:cNvPr id="15" name="Pfeil nach rechts 14"/>
          <p:cNvSpPr/>
          <p:nvPr/>
        </p:nvSpPr>
        <p:spPr>
          <a:xfrm rot="1377144">
            <a:off x="4050325" y="2390335"/>
            <a:ext cx="494867" cy="488444"/>
          </a:xfrm>
          <a:prstGeom prst="rightArrow">
            <a:avLst/>
          </a:prstGeom>
          <a:solidFill>
            <a:srgbClr val="B90F22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aseline="0" dirty="0" err="1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6" name="Pfeil nach rechts 15"/>
          <p:cNvSpPr/>
          <p:nvPr/>
        </p:nvSpPr>
        <p:spPr>
          <a:xfrm rot="20015703">
            <a:off x="4057470" y="5020796"/>
            <a:ext cx="494867" cy="488444"/>
          </a:xfrm>
          <a:prstGeom prst="rightArrow">
            <a:avLst/>
          </a:prstGeom>
          <a:solidFill>
            <a:srgbClr val="B90F22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aseline="0" dirty="0" err="1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7" name="Pfeil nach rechts 16"/>
          <p:cNvSpPr/>
          <p:nvPr/>
        </p:nvSpPr>
        <p:spPr>
          <a:xfrm>
            <a:off x="6883441" y="3853959"/>
            <a:ext cx="494867" cy="488444"/>
          </a:xfrm>
          <a:prstGeom prst="rightArrow">
            <a:avLst/>
          </a:prstGeom>
          <a:solidFill>
            <a:srgbClr val="B90F22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aseline="0" dirty="0" err="1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8" name="Pfeil nach rechts 17"/>
          <p:cNvSpPr/>
          <p:nvPr/>
        </p:nvSpPr>
        <p:spPr>
          <a:xfrm>
            <a:off x="4050324" y="3851615"/>
            <a:ext cx="494867" cy="488444"/>
          </a:xfrm>
          <a:prstGeom prst="rightArrow">
            <a:avLst/>
          </a:prstGeom>
          <a:solidFill>
            <a:srgbClr val="B90F22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aseline="0" dirty="0" err="1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381000" y="3569842"/>
            <a:ext cx="3593676" cy="972460"/>
          </a:xfrm>
          <a:prstGeom prst="rect">
            <a:avLst/>
          </a:prstGeom>
          <a:noFill/>
          <a:ln>
            <a:solidFill>
              <a:srgbClr val="9C1C2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aseline="0" dirty="0" err="1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380999" y="4927600"/>
            <a:ext cx="3593676" cy="770017"/>
          </a:xfrm>
          <a:prstGeom prst="rect">
            <a:avLst/>
          </a:prstGeom>
          <a:noFill/>
          <a:ln>
            <a:solidFill>
              <a:srgbClr val="9C1C2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aseline="0" dirty="0" err="1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380999" y="1955800"/>
            <a:ext cx="3593676" cy="1193800"/>
          </a:xfrm>
          <a:prstGeom prst="rect">
            <a:avLst/>
          </a:prstGeom>
          <a:noFill/>
          <a:ln>
            <a:solidFill>
              <a:srgbClr val="9C1C2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aseline="0" dirty="0" err="1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397213" y="3557416"/>
            <a:ext cx="3595405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b="1" baseline="0" dirty="0" err="1" smtClean="0"/>
              <a:t>Institutionalisation</a:t>
            </a:r>
            <a:r>
              <a:rPr lang="de-DE" sz="1600" b="1" baseline="0" dirty="0" smtClean="0"/>
              <a:t>:</a:t>
            </a:r>
          </a:p>
          <a:p>
            <a:pPr marL="285750" indent="-285750">
              <a:buFont typeface="Wingdings" charset="2"/>
              <a:buChar char="§"/>
            </a:pPr>
            <a:r>
              <a:rPr lang="de-DE" baseline="0" dirty="0" smtClean="0"/>
              <a:t>Resources and </a:t>
            </a:r>
            <a:r>
              <a:rPr lang="de-DE" baseline="0" dirty="0" err="1" smtClean="0"/>
              <a:t>competences</a:t>
            </a:r>
            <a:endParaRPr lang="de-DE" baseline="0" dirty="0"/>
          </a:p>
          <a:p>
            <a:pPr marL="285750" indent="-285750">
              <a:buFont typeface="Wingdings" charset="2"/>
              <a:buChar char="§"/>
            </a:pPr>
            <a:r>
              <a:rPr lang="de-DE" baseline="0" dirty="0"/>
              <a:t>Management </a:t>
            </a:r>
            <a:r>
              <a:rPr lang="de-DE" baseline="0" dirty="0" err="1" smtClean="0"/>
              <a:t>requirements</a:t>
            </a:r>
            <a:endParaRPr lang="de-DE" baseline="0" dirty="0" smtClean="0"/>
          </a:p>
          <a:p>
            <a:pPr marL="285750" indent="-285750">
              <a:buFont typeface="Wingdings" charset="2"/>
              <a:buChar char="§"/>
            </a:pPr>
            <a:r>
              <a:rPr lang="de-DE" baseline="0" dirty="0" smtClean="0"/>
              <a:t>Organisation</a:t>
            </a:r>
          </a:p>
        </p:txBody>
      </p:sp>
      <p:sp>
        <p:nvSpPr>
          <p:cNvPr id="22" name="Rechteck 21"/>
          <p:cNvSpPr/>
          <p:nvPr/>
        </p:nvSpPr>
        <p:spPr>
          <a:xfrm>
            <a:off x="379270" y="4928176"/>
            <a:ext cx="359540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b="1" baseline="0" dirty="0" smtClean="0"/>
              <a:t>Project </a:t>
            </a:r>
            <a:r>
              <a:rPr lang="de-DE" sz="1600" b="1" baseline="0" dirty="0" err="1" smtClean="0"/>
              <a:t>conditions</a:t>
            </a:r>
            <a:r>
              <a:rPr lang="de-DE" sz="1600" b="1" baseline="0" dirty="0" smtClean="0"/>
              <a:t>:</a:t>
            </a:r>
          </a:p>
          <a:p>
            <a:pPr marL="285750" indent="-285750">
              <a:buFont typeface="Wingdings" charset="2"/>
              <a:buChar char="§"/>
            </a:pPr>
            <a:r>
              <a:rPr lang="de-DE" baseline="0" dirty="0" err="1" smtClean="0"/>
              <a:t>Complexitiy</a:t>
            </a:r>
            <a:endParaRPr lang="de-DE" baseline="0" dirty="0" smtClean="0"/>
          </a:p>
          <a:p>
            <a:pPr marL="285750" indent="-285750">
              <a:buFont typeface="Wingdings" charset="2"/>
              <a:buChar char="§"/>
            </a:pPr>
            <a:r>
              <a:rPr lang="de-DE" baseline="0" dirty="0" smtClean="0"/>
              <a:t>User </a:t>
            </a:r>
            <a:r>
              <a:rPr lang="de-DE" baseline="0" dirty="0" err="1" smtClean="0"/>
              <a:t>requirements</a:t>
            </a:r>
            <a:endParaRPr lang="de-DE" baseline="0" dirty="0" smtClean="0"/>
          </a:p>
        </p:txBody>
      </p:sp>
      <p:sp>
        <p:nvSpPr>
          <p:cNvPr id="23" name="Textfeld 22"/>
          <p:cNvSpPr txBox="1"/>
          <p:nvPr/>
        </p:nvSpPr>
        <p:spPr bwMode="auto">
          <a:xfrm>
            <a:off x="253825" y="5963751"/>
            <a:ext cx="889017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1000" baseline="0" dirty="0" smtClean="0"/>
              <a:t>Source: Paper </a:t>
            </a:r>
            <a:r>
              <a:rPr lang="de-DE" sz="1000" baseline="0" dirty="0" err="1" smtClean="0"/>
              <a:t>is</a:t>
            </a:r>
            <a:r>
              <a:rPr lang="de-DE" sz="1000" baseline="0" dirty="0" smtClean="0"/>
              <a:t> </a:t>
            </a:r>
            <a:r>
              <a:rPr lang="de-DE" sz="1000" baseline="0" dirty="0" err="1" smtClean="0"/>
              <a:t>accepted</a:t>
            </a:r>
            <a:r>
              <a:rPr lang="de-DE" sz="1000" baseline="0" dirty="0" smtClean="0"/>
              <a:t> and will </a:t>
            </a:r>
            <a:r>
              <a:rPr lang="de-DE" sz="1000" baseline="0" dirty="0" err="1" smtClean="0"/>
              <a:t>be</a:t>
            </a:r>
            <a:r>
              <a:rPr lang="de-DE" sz="1000" baseline="0" dirty="0" smtClean="0"/>
              <a:t> </a:t>
            </a:r>
            <a:r>
              <a:rPr lang="de-DE" sz="1000" baseline="0" dirty="0" err="1" smtClean="0"/>
              <a:t>published</a:t>
            </a:r>
            <a:r>
              <a:rPr lang="de-DE" sz="1000" baseline="0" dirty="0" smtClean="0"/>
              <a:t> in Journal </a:t>
            </a:r>
            <a:r>
              <a:rPr lang="de-DE" sz="1000" baseline="0" dirty="0" err="1" smtClean="0"/>
              <a:t>of</a:t>
            </a:r>
            <a:r>
              <a:rPr lang="de-DE" sz="1000" baseline="0" dirty="0" smtClean="0"/>
              <a:t> </a:t>
            </a:r>
            <a:r>
              <a:rPr lang="de-DE" sz="1000" baseline="0" dirty="0" err="1" smtClean="0"/>
              <a:t>Construction</a:t>
            </a:r>
            <a:r>
              <a:rPr lang="de-DE" sz="1000" baseline="0" dirty="0" smtClean="0"/>
              <a:t> Engineering and Project Management </a:t>
            </a:r>
          </a:p>
        </p:txBody>
      </p:sp>
    </p:spTree>
    <p:extLst>
      <p:ext uri="{BB962C8B-B14F-4D97-AF65-F5344CB8AC3E}">
        <p14:creationId xmlns:p14="http://schemas.microsoft.com/office/powerpoint/2010/main" val="3936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Content</a:t>
            </a:r>
          </a:p>
        </p:txBody>
      </p:sp>
      <p:sp>
        <p:nvSpPr>
          <p:cNvPr id="14" name="Inhaltsplatzhalter 1"/>
          <p:cNvSpPr>
            <a:spLocks noGrp="1"/>
          </p:cNvSpPr>
          <p:nvPr>
            <p:ph idx="1"/>
          </p:nvPr>
        </p:nvSpPr>
        <p:spPr>
          <a:xfrm>
            <a:off x="250826" y="2057401"/>
            <a:ext cx="8640763" cy="4086225"/>
          </a:xfrm>
        </p:spPr>
        <p:txBody>
          <a:bodyPr/>
          <a:lstStyle/>
          <a:p>
            <a:pPr marL="0" indent="0">
              <a:buNone/>
            </a:pPr>
            <a:r>
              <a:rPr lang="de-DE" sz="2000" dirty="0">
                <a:solidFill>
                  <a:schemeClr val="bg1">
                    <a:lumMod val="50000"/>
                  </a:schemeClr>
                </a:solidFill>
              </a:rPr>
              <a:t>1. </a:t>
            </a:r>
            <a:r>
              <a:rPr lang="de-DE" sz="2000" dirty="0" smtClean="0">
                <a:solidFill>
                  <a:schemeClr val="bg1">
                    <a:lumMod val="50000"/>
                  </a:schemeClr>
                </a:solidFill>
              </a:rPr>
              <a:t>Problem and </a:t>
            </a:r>
            <a:r>
              <a:rPr lang="de-DE" sz="2000" dirty="0" err="1">
                <a:solidFill>
                  <a:schemeClr val="bg1">
                    <a:lumMod val="50000"/>
                  </a:schemeClr>
                </a:solidFill>
              </a:rPr>
              <a:t>r</a:t>
            </a:r>
            <a:r>
              <a:rPr lang="de-DE" sz="2000" dirty="0" err="1" smtClean="0">
                <a:solidFill>
                  <a:schemeClr val="bg1">
                    <a:lumMod val="50000"/>
                  </a:schemeClr>
                </a:solidFill>
              </a:rPr>
              <a:t>esearch</a:t>
            </a:r>
            <a:r>
              <a:rPr lang="de-DE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2000" dirty="0" err="1">
                <a:solidFill>
                  <a:schemeClr val="bg1">
                    <a:lumMod val="50000"/>
                  </a:schemeClr>
                </a:solidFill>
              </a:rPr>
              <a:t>question</a:t>
            </a:r>
            <a:endParaRPr lang="de-DE" sz="20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de-DE" sz="2000" dirty="0">
                <a:solidFill>
                  <a:schemeClr val="bg1">
                    <a:lumMod val="50000"/>
                  </a:schemeClr>
                </a:solidFill>
              </a:rPr>
              <a:t>2. </a:t>
            </a:r>
            <a:r>
              <a:rPr lang="de-DE" sz="2000" dirty="0" err="1">
                <a:solidFill>
                  <a:schemeClr val="bg1">
                    <a:lumMod val="50000"/>
                  </a:schemeClr>
                </a:solidFill>
              </a:rPr>
              <a:t>Methodology</a:t>
            </a:r>
            <a:endParaRPr lang="de-DE" sz="20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3. Current state of research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de-DE" sz="2000" b="1" dirty="0"/>
              <a:t>4. </a:t>
            </a:r>
            <a:r>
              <a:rPr lang="de-DE" sz="2000" b="1" dirty="0" err="1"/>
              <a:t>Results</a:t>
            </a:r>
            <a:r>
              <a:rPr lang="de-DE" sz="2000" b="1" dirty="0"/>
              <a:t> </a:t>
            </a:r>
            <a:r>
              <a:rPr lang="de-DE" sz="2000" b="1" dirty="0" err="1"/>
              <a:t>from</a:t>
            </a:r>
            <a:r>
              <a:rPr lang="de-DE" sz="2000" b="1" dirty="0"/>
              <a:t> </a:t>
            </a:r>
            <a:r>
              <a:rPr lang="de-DE" sz="2000" b="1" dirty="0" err="1"/>
              <a:t>case</a:t>
            </a:r>
            <a:r>
              <a:rPr lang="de-DE" sz="2000" b="1" dirty="0"/>
              <a:t> </a:t>
            </a:r>
            <a:r>
              <a:rPr lang="de-DE" sz="2000" b="1" dirty="0" err="1"/>
              <a:t>study</a:t>
            </a:r>
            <a:r>
              <a:rPr lang="de-DE" sz="2000" b="1" dirty="0"/>
              <a:t> and </a:t>
            </a:r>
            <a:r>
              <a:rPr lang="de-DE" sz="2000" b="1" dirty="0" err="1"/>
              <a:t>questionnaire</a:t>
            </a:r>
            <a:endParaRPr lang="de-DE" sz="2000" b="1" dirty="0"/>
          </a:p>
          <a:p>
            <a:pPr marL="0" indent="0">
              <a:lnSpc>
                <a:spcPct val="200000"/>
              </a:lnSpc>
              <a:buNone/>
            </a:pPr>
            <a:r>
              <a:rPr lang="de-DE" sz="2000" dirty="0">
                <a:solidFill>
                  <a:schemeClr val="bg1">
                    <a:lumMod val="50000"/>
                  </a:schemeClr>
                </a:solidFill>
              </a:rPr>
              <a:t>5. Development </a:t>
            </a:r>
            <a:r>
              <a:rPr lang="de-DE" sz="2000" dirty="0" err="1">
                <a:solidFill>
                  <a:schemeClr val="bg1">
                    <a:lumMod val="50000"/>
                  </a:schemeClr>
                </a:solidFill>
              </a:rPr>
              <a:t>of</a:t>
            </a:r>
            <a:r>
              <a:rPr lang="de-DE" sz="2000" dirty="0">
                <a:solidFill>
                  <a:schemeClr val="bg1">
                    <a:lumMod val="50000"/>
                  </a:schemeClr>
                </a:solidFill>
              </a:rPr>
              <a:t> a </a:t>
            </a:r>
            <a:r>
              <a:rPr lang="de-DE" sz="2000" dirty="0" err="1">
                <a:solidFill>
                  <a:schemeClr val="bg1">
                    <a:lumMod val="50000"/>
                  </a:schemeClr>
                </a:solidFill>
              </a:rPr>
              <a:t>decision</a:t>
            </a:r>
            <a:r>
              <a:rPr lang="de-DE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2000" dirty="0" err="1">
                <a:solidFill>
                  <a:schemeClr val="bg1">
                    <a:lumMod val="50000"/>
                  </a:schemeClr>
                </a:solidFill>
              </a:rPr>
              <a:t>support</a:t>
            </a:r>
            <a:r>
              <a:rPr lang="de-DE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2000" dirty="0" err="1">
                <a:solidFill>
                  <a:schemeClr val="bg1">
                    <a:lumMod val="50000"/>
                  </a:schemeClr>
                </a:solidFill>
              </a:rPr>
              <a:t>tool</a:t>
            </a:r>
            <a:endParaRPr lang="de-DE" sz="20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de-DE" sz="2000" dirty="0">
                <a:solidFill>
                  <a:schemeClr val="bg1">
                    <a:lumMod val="50000"/>
                  </a:schemeClr>
                </a:solidFill>
              </a:rPr>
              <a:t>6.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Next step and open questions</a:t>
            </a:r>
            <a:endParaRPr lang="de-DE" sz="20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200000"/>
              </a:lnSpc>
            </a:pPr>
            <a:endParaRPr lang="de-DE" sz="2000" dirty="0"/>
          </a:p>
          <a:p>
            <a:pPr>
              <a:lnSpc>
                <a:spcPct val="200000"/>
              </a:lnSpc>
            </a:pPr>
            <a:endParaRPr lang="de-DE" sz="2000" dirty="0"/>
          </a:p>
          <a:p>
            <a:pPr>
              <a:lnSpc>
                <a:spcPct val="200000"/>
              </a:lnSpc>
            </a:pP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11090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516842" y="1790355"/>
            <a:ext cx="4169457" cy="1954619"/>
          </a:xfrm>
          <a:solidFill>
            <a:srgbClr val="FFFFFF"/>
          </a:solidFill>
          <a:ln w="28575" cmpd="sng">
            <a:solidFill>
              <a:srgbClr val="B90F22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Control system</a:t>
            </a:r>
            <a:endParaRPr lang="en-US" dirty="0"/>
          </a:p>
          <a:p>
            <a:pPr marL="360000" lvl="0"/>
            <a:r>
              <a:rPr lang="en-US" sz="1400" dirty="0"/>
              <a:t>Transfer of time risks to the contractor</a:t>
            </a:r>
          </a:p>
          <a:p>
            <a:pPr marL="360000" lvl="0"/>
            <a:r>
              <a:rPr lang="en-US" sz="1400" dirty="0"/>
              <a:t>Transfer of cost risks to the contractor</a:t>
            </a:r>
          </a:p>
          <a:p>
            <a:pPr marL="360000" lvl="0"/>
            <a:r>
              <a:rPr lang="en-US" sz="1400" dirty="0"/>
              <a:t>Transfer of quality risks to the contractor</a:t>
            </a:r>
          </a:p>
          <a:p>
            <a:pPr marL="360000" lvl="0"/>
            <a:r>
              <a:rPr lang="en-US" sz="1400" dirty="0"/>
              <a:t>Reduction of interfaces</a:t>
            </a:r>
          </a:p>
          <a:p>
            <a:pPr marL="360000" lvl="0"/>
            <a:r>
              <a:rPr lang="en-US" sz="1400" dirty="0"/>
              <a:t>Creating transparency in the project with </a:t>
            </a:r>
            <a:r>
              <a:rPr lang="en-US" sz="1400" dirty="0" smtClean="0"/>
              <a:t>clear communication </a:t>
            </a:r>
            <a:r>
              <a:rPr lang="en-US" sz="1400" dirty="0"/>
              <a:t>and </a:t>
            </a:r>
            <a:r>
              <a:rPr lang="en-US" sz="1400" dirty="0" smtClean="0"/>
              <a:t>sufficient information</a:t>
            </a:r>
            <a:endParaRPr lang="en-US" sz="140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Interview results: 15 decision criteria can be classified in four categories</a:t>
            </a:r>
            <a:endParaRPr lang="en-GB" dirty="0"/>
          </a:p>
        </p:txBody>
      </p:sp>
      <p:sp>
        <p:nvSpPr>
          <p:cNvPr id="6" name="Inhaltsplatzhalter 1"/>
          <p:cNvSpPr txBox="1">
            <a:spLocks/>
          </p:cNvSpPr>
          <p:nvPr/>
        </p:nvSpPr>
        <p:spPr bwMode="auto">
          <a:xfrm>
            <a:off x="4814734" y="3423217"/>
            <a:ext cx="3960000" cy="1548000"/>
          </a:xfrm>
          <a:prstGeom prst="rect">
            <a:avLst/>
          </a:prstGeom>
          <a:solidFill>
            <a:srgbClr val="FFFFFF"/>
          </a:solidFill>
          <a:ln w="28575" cmpd="sng">
            <a:solidFill>
              <a:srgbClr val="B90F22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9388" indent="-179388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49250" indent="-168275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538163" indent="-187325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717550" indent="-173038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908050" indent="-188913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13652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18224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22796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27368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GB" b="1" baseline="0" dirty="0" smtClean="0"/>
              <a:t>Organisational</a:t>
            </a:r>
            <a:r>
              <a:rPr lang="en-US" b="1" baseline="0" dirty="0" smtClean="0"/>
              <a:t> </a:t>
            </a:r>
            <a:r>
              <a:rPr lang="en-US" b="1" baseline="0" dirty="0"/>
              <a:t>structure</a:t>
            </a:r>
          </a:p>
          <a:p>
            <a:pPr marL="360000"/>
            <a:r>
              <a:rPr lang="en-US" sz="1400" baseline="0" dirty="0"/>
              <a:t>Availability of planning resources</a:t>
            </a:r>
          </a:p>
          <a:p>
            <a:pPr marL="360000"/>
            <a:r>
              <a:rPr lang="en-US" sz="1400" baseline="0" dirty="0"/>
              <a:t>Availability of control resources</a:t>
            </a:r>
          </a:p>
          <a:p>
            <a:pPr marL="360000"/>
            <a:r>
              <a:rPr lang="en-US" sz="1400" baseline="0" dirty="0"/>
              <a:t>Planning </a:t>
            </a:r>
            <a:r>
              <a:rPr lang="en-US" sz="1400" baseline="0" dirty="0" smtClean="0"/>
              <a:t>competence </a:t>
            </a:r>
            <a:r>
              <a:rPr lang="en-US" sz="1400" baseline="0" dirty="0"/>
              <a:t>for the specific building</a:t>
            </a:r>
          </a:p>
        </p:txBody>
      </p:sp>
      <p:sp>
        <p:nvSpPr>
          <p:cNvPr id="8" name="Rechteck 7"/>
          <p:cNvSpPr/>
          <p:nvPr/>
        </p:nvSpPr>
        <p:spPr>
          <a:xfrm>
            <a:off x="4814734" y="1790355"/>
            <a:ext cx="3960000" cy="1512000"/>
          </a:xfrm>
          <a:prstGeom prst="rect">
            <a:avLst/>
          </a:prstGeom>
          <a:solidFill>
            <a:srgbClr val="FFFFFF"/>
          </a:solidFill>
          <a:ln w="28575" cmpd="sng">
            <a:solidFill>
              <a:srgbClr val="B90F22"/>
            </a:solidFill>
          </a:ln>
        </p:spPr>
        <p:txBody>
          <a:bodyPr wrap="square">
            <a:spAutoFit/>
          </a:bodyPr>
          <a:lstStyle/>
          <a:p>
            <a:pPr lvl="0" algn="ctr" eaLnBrk="0" hangingPunct="0">
              <a:spcBef>
                <a:spcPct val="20000"/>
              </a:spcBef>
            </a:pPr>
            <a:r>
              <a:rPr lang="en-US" sz="1600" b="1" kern="0" baseline="0" dirty="0">
                <a:latin typeface="Arial"/>
                <a:ea typeface="ＭＳ Ｐゴシック"/>
                <a:cs typeface="Arial"/>
              </a:rPr>
              <a:t>Target system</a:t>
            </a:r>
          </a:p>
          <a:p>
            <a:pPr marL="360000" lvl="0" indent="-179388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kern="0" baseline="0" dirty="0">
                <a:latin typeface="Arial"/>
                <a:ea typeface="ＭＳ Ｐゴシック"/>
                <a:cs typeface="Arial"/>
              </a:rPr>
              <a:t>Amount of the investment</a:t>
            </a:r>
          </a:p>
          <a:p>
            <a:pPr marL="360000" lvl="0" indent="-179388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kern="0" baseline="0" dirty="0">
                <a:latin typeface="Arial"/>
                <a:ea typeface="ＭＳ Ｐゴシック"/>
                <a:cs typeface="Arial"/>
              </a:rPr>
              <a:t>Amount of the life cycle costs</a:t>
            </a:r>
          </a:p>
          <a:p>
            <a:pPr marL="360000" lvl="0" indent="-179388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kern="0" baseline="0" dirty="0">
                <a:latin typeface="Arial"/>
                <a:ea typeface="ＭＳ Ｐゴシック"/>
                <a:cs typeface="Arial"/>
              </a:rPr>
              <a:t>Intent of a functional proposal</a:t>
            </a:r>
          </a:p>
          <a:p>
            <a:pPr marL="360000" lvl="0" indent="-179388" eaLnBrk="0" hangingPunct="0">
              <a:spcBef>
                <a:spcPct val="20000"/>
              </a:spcBef>
              <a:spcAft>
                <a:spcPts val="1800"/>
              </a:spcAft>
              <a:buFont typeface="Wingdings" pitchFamily="2" charset="2"/>
              <a:buChar char="§"/>
            </a:pPr>
            <a:r>
              <a:rPr lang="en-US" kern="0" baseline="0" dirty="0">
                <a:latin typeface="Arial"/>
                <a:ea typeface="ＭＳ Ｐゴシック"/>
                <a:cs typeface="Arial"/>
              </a:rPr>
              <a:t>Intent of a detailed </a:t>
            </a:r>
            <a:r>
              <a:rPr lang="en-US" kern="0" baseline="0" dirty="0" smtClean="0">
                <a:latin typeface="Arial"/>
                <a:ea typeface="ＭＳ Ｐゴシック"/>
                <a:cs typeface="Arial"/>
              </a:rPr>
              <a:t>proposal</a:t>
            </a:r>
            <a:endParaRPr lang="en-US" kern="0" baseline="0" dirty="0">
              <a:latin typeface="Arial"/>
              <a:ea typeface="ＭＳ Ｐゴシック"/>
              <a:cs typeface="Arial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2349267" y="5089464"/>
            <a:ext cx="4445467" cy="769441"/>
          </a:xfrm>
          <a:prstGeom prst="rect">
            <a:avLst/>
          </a:prstGeom>
          <a:solidFill>
            <a:srgbClr val="FFFFFF">
              <a:alpha val="50000"/>
            </a:srgbClr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1600" b="1" baseline="0" dirty="0" smtClean="0">
                <a:solidFill>
                  <a:schemeClr val="bg1">
                    <a:lumMod val="50000"/>
                  </a:schemeClr>
                </a:solidFill>
              </a:rPr>
              <a:t>Additional input </a:t>
            </a:r>
            <a:r>
              <a:rPr lang="en-US" sz="1600" b="1" baseline="0" dirty="0">
                <a:solidFill>
                  <a:schemeClr val="bg1">
                    <a:lumMod val="50000"/>
                  </a:schemeClr>
                </a:solidFill>
              </a:rPr>
              <a:t>from group discussions</a:t>
            </a:r>
          </a:p>
          <a:p>
            <a:pPr marL="360000" indent="-180000">
              <a:buFont typeface="Wingdings" panose="05000000000000000000" pitchFamily="2" charset="2"/>
              <a:buChar char="§"/>
            </a:pPr>
            <a:r>
              <a:rPr lang="en-US" baseline="0" dirty="0">
                <a:solidFill>
                  <a:schemeClr val="bg1">
                    <a:lumMod val="50000"/>
                  </a:schemeClr>
                </a:solidFill>
              </a:rPr>
              <a:t>A consistent BIM process for </a:t>
            </a:r>
            <a:r>
              <a:rPr lang="en-GB" baseline="0" dirty="0" smtClean="0">
                <a:solidFill>
                  <a:schemeClr val="bg1">
                    <a:lumMod val="50000"/>
                  </a:schemeClr>
                </a:solidFill>
              </a:rPr>
              <a:t>digitisation</a:t>
            </a:r>
          </a:p>
          <a:p>
            <a:pPr marL="360000" indent="-180000">
              <a:buFont typeface="Wingdings" panose="05000000000000000000" pitchFamily="2" charset="2"/>
              <a:buChar char="§"/>
            </a:pPr>
            <a:r>
              <a:rPr lang="en-US" baseline="0" dirty="0" smtClean="0">
                <a:solidFill>
                  <a:schemeClr val="bg1">
                    <a:lumMod val="50000"/>
                  </a:schemeClr>
                </a:solidFill>
              </a:rPr>
              <a:t>Transfer </a:t>
            </a:r>
            <a:r>
              <a:rPr lang="en-US" baseline="0" dirty="0">
                <a:solidFill>
                  <a:schemeClr val="bg1">
                    <a:lumMod val="50000"/>
                  </a:schemeClr>
                </a:solidFill>
              </a:rPr>
              <a:t>of the security risks to the contractor</a:t>
            </a:r>
          </a:p>
        </p:txBody>
      </p:sp>
      <p:sp>
        <p:nvSpPr>
          <p:cNvPr id="13" name="Rechteck 12"/>
          <p:cNvSpPr/>
          <p:nvPr/>
        </p:nvSpPr>
        <p:spPr>
          <a:xfrm>
            <a:off x="516843" y="3863221"/>
            <a:ext cx="4169456" cy="1107996"/>
          </a:xfrm>
          <a:prstGeom prst="rect">
            <a:avLst/>
          </a:prstGeom>
          <a:solidFill>
            <a:srgbClr val="FFFFFF"/>
          </a:solidFill>
          <a:ln w="28575" cmpd="sng">
            <a:solidFill>
              <a:srgbClr val="B90F22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n-US" sz="1600" b="1" baseline="0" dirty="0"/>
              <a:t>Framework</a:t>
            </a:r>
            <a:endParaRPr lang="en-US" sz="1600" baseline="0" dirty="0"/>
          </a:p>
          <a:p>
            <a:pPr marL="360000" lvl="0" indent="-180000">
              <a:buFont typeface="Wingdings" panose="05000000000000000000" pitchFamily="2" charset="2"/>
              <a:buChar char="§"/>
            </a:pPr>
            <a:r>
              <a:rPr lang="en-US" baseline="0" dirty="0"/>
              <a:t>Position of the building is onside</a:t>
            </a:r>
          </a:p>
          <a:p>
            <a:pPr marL="360000" lvl="0" indent="-180000">
              <a:buFont typeface="Wingdings" panose="05000000000000000000" pitchFamily="2" charset="2"/>
              <a:buChar char="§"/>
            </a:pPr>
            <a:r>
              <a:rPr lang="en-US" baseline="0" dirty="0"/>
              <a:t>The corporate will be owner of the building</a:t>
            </a:r>
          </a:p>
          <a:p>
            <a:pPr marL="360000" lvl="0" indent="-180000">
              <a:buFont typeface="Wingdings" panose="05000000000000000000" pitchFamily="2" charset="2"/>
              <a:buChar char="§"/>
            </a:pPr>
            <a:r>
              <a:rPr lang="en-US" baseline="0" dirty="0"/>
              <a:t>The corporate will rent the building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endParaRPr lang="en-US" sz="700" baseline="0" dirty="0"/>
          </a:p>
        </p:txBody>
      </p:sp>
    </p:spTree>
    <p:extLst>
      <p:ext uri="{BB962C8B-B14F-4D97-AF65-F5344CB8AC3E}">
        <p14:creationId xmlns:p14="http://schemas.microsoft.com/office/powerpoint/2010/main" val="128442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Questionnaire results: Many criteria are important for decision makers in CREM </a:t>
            </a:r>
            <a:endParaRPr lang="en-GB" dirty="0"/>
          </a:p>
        </p:txBody>
      </p:sp>
      <p:pic>
        <p:nvPicPr>
          <p:cNvPr id="7" name="Bild 6"/>
          <p:cNvPicPr>
            <a:picLocks noChangeAspect="1"/>
          </p:cNvPicPr>
          <p:nvPr/>
        </p:nvPicPr>
        <p:blipFill rotWithShape="1">
          <a:blip r:embed="rId2"/>
          <a:srcRect l="12360" t="2095" r="1111" b="567"/>
          <a:stretch/>
        </p:blipFill>
        <p:spPr>
          <a:xfrm>
            <a:off x="736601" y="1460500"/>
            <a:ext cx="7446072" cy="456565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 bwMode="auto">
          <a:xfrm>
            <a:off x="253825" y="5963751"/>
            <a:ext cx="889017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1000" baseline="0" dirty="0" smtClean="0"/>
              <a:t>Source: Paper </a:t>
            </a:r>
            <a:r>
              <a:rPr lang="de-DE" sz="1000" baseline="0" dirty="0" err="1" smtClean="0"/>
              <a:t>is</a:t>
            </a:r>
            <a:r>
              <a:rPr lang="de-DE" sz="1000" baseline="0" dirty="0" smtClean="0"/>
              <a:t> </a:t>
            </a:r>
            <a:r>
              <a:rPr lang="de-DE" sz="1000" baseline="0" dirty="0" err="1" smtClean="0"/>
              <a:t>accepted</a:t>
            </a:r>
            <a:r>
              <a:rPr lang="de-DE" sz="1000" baseline="0" dirty="0" smtClean="0"/>
              <a:t> and will </a:t>
            </a:r>
            <a:r>
              <a:rPr lang="de-DE" sz="1000" baseline="0" dirty="0" err="1" smtClean="0"/>
              <a:t>be</a:t>
            </a:r>
            <a:r>
              <a:rPr lang="de-DE" sz="1000" baseline="0" dirty="0" smtClean="0"/>
              <a:t> </a:t>
            </a:r>
            <a:r>
              <a:rPr lang="de-DE" sz="1000" baseline="0" dirty="0" err="1" smtClean="0"/>
              <a:t>published</a:t>
            </a:r>
            <a:r>
              <a:rPr lang="de-DE" sz="1000" baseline="0" dirty="0" smtClean="0"/>
              <a:t> in Journal </a:t>
            </a:r>
            <a:r>
              <a:rPr lang="de-DE" sz="1000" baseline="0" dirty="0" err="1" smtClean="0"/>
              <a:t>of</a:t>
            </a:r>
            <a:r>
              <a:rPr lang="de-DE" sz="1000" baseline="0" dirty="0" smtClean="0"/>
              <a:t> </a:t>
            </a:r>
            <a:r>
              <a:rPr lang="de-DE" sz="1000" baseline="0" dirty="0" err="1" smtClean="0"/>
              <a:t>Construction</a:t>
            </a:r>
            <a:r>
              <a:rPr lang="de-DE" sz="1000" baseline="0" dirty="0" smtClean="0"/>
              <a:t> Engineering and Project Management </a:t>
            </a:r>
          </a:p>
        </p:txBody>
      </p:sp>
    </p:spTree>
    <p:extLst>
      <p:ext uri="{BB962C8B-B14F-4D97-AF65-F5344CB8AC3E}">
        <p14:creationId xmlns:p14="http://schemas.microsoft.com/office/powerpoint/2010/main" val="139484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Content</a:t>
            </a:r>
          </a:p>
        </p:txBody>
      </p:sp>
      <p:sp>
        <p:nvSpPr>
          <p:cNvPr id="14" name="Inhaltsplatzhalter 1"/>
          <p:cNvSpPr>
            <a:spLocks noGrp="1"/>
          </p:cNvSpPr>
          <p:nvPr>
            <p:ph idx="1"/>
          </p:nvPr>
        </p:nvSpPr>
        <p:spPr>
          <a:xfrm>
            <a:off x="250826" y="2057401"/>
            <a:ext cx="8640763" cy="4086225"/>
          </a:xfrm>
        </p:spPr>
        <p:txBody>
          <a:bodyPr/>
          <a:lstStyle/>
          <a:p>
            <a:pPr marL="0" indent="0">
              <a:buNone/>
            </a:pPr>
            <a:r>
              <a:rPr lang="de-DE" sz="2000" dirty="0">
                <a:solidFill>
                  <a:schemeClr val="bg1">
                    <a:lumMod val="50000"/>
                  </a:schemeClr>
                </a:solidFill>
              </a:rPr>
              <a:t>1. </a:t>
            </a:r>
            <a:r>
              <a:rPr lang="de-DE" sz="2000" dirty="0" smtClean="0">
                <a:solidFill>
                  <a:schemeClr val="bg1">
                    <a:lumMod val="50000"/>
                  </a:schemeClr>
                </a:solidFill>
              </a:rPr>
              <a:t>Problem and </a:t>
            </a:r>
            <a:r>
              <a:rPr lang="de-DE" sz="2000" dirty="0" err="1">
                <a:solidFill>
                  <a:schemeClr val="bg1">
                    <a:lumMod val="50000"/>
                  </a:schemeClr>
                </a:solidFill>
              </a:rPr>
              <a:t>r</a:t>
            </a:r>
            <a:r>
              <a:rPr lang="de-DE" sz="2000" dirty="0" err="1" smtClean="0">
                <a:solidFill>
                  <a:schemeClr val="bg1">
                    <a:lumMod val="50000"/>
                  </a:schemeClr>
                </a:solidFill>
              </a:rPr>
              <a:t>esearch</a:t>
            </a:r>
            <a:r>
              <a:rPr lang="de-DE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2000" dirty="0" err="1">
                <a:solidFill>
                  <a:schemeClr val="bg1">
                    <a:lumMod val="50000"/>
                  </a:schemeClr>
                </a:solidFill>
              </a:rPr>
              <a:t>question</a:t>
            </a:r>
            <a:endParaRPr lang="de-DE" sz="20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de-DE" sz="2000" dirty="0">
                <a:solidFill>
                  <a:schemeClr val="bg1">
                    <a:lumMod val="50000"/>
                  </a:schemeClr>
                </a:solidFill>
              </a:rPr>
              <a:t>2. </a:t>
            </a:r>
            <a:r>
              <a:rPr lang="de-DE" sz="2000" dirty="0" err="1">
                <a:solidFill>
                  <a:schemeClr val="bg1">
                    <a:lumMod val="50000"/>
                  </a:schemeClr>
                </a:solidFill>
              </a:rPr>
              <a:t>Methodology</a:t>
            </a:r>
            <a:endParaRPr lang="de-DE" sz="20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3. Current state of research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de-DE" sz="2000" dirty="0">
                <a:solidFill>
                  <a:schemeClr val="bg1">
                    <a:lumMod val="50000"/>
                  </a:schemeClr>
                </a:solidFill>
              </a:rPr>
              <a:t>4. </a:t>
            </a:r>
            <a:r>
              <a:rPr lang="de-DE" sz="2000" dirty="0" err="1">
                <a:solidFill>
                  <a:schemeClr val="bg1">
                    <a:lumMod val="50000"/>
                  </a:schemeClr>
                </a:solidFill>
              </a:rPr>
              <a:t>Results</a:t>
            </a:r>
            <a:r>
              <a:rPr lang="de-DE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2000" dirty="0" err="1">
                <a:solidFill>
                  <a:schemeClr val="bg1">
                    <a:lumMod val="50000"/>
                  </a:schemeClr>
                </a:solidFill>
              </a:rPr>
              <a:t>from</a:t>
            </a:r>
            <a:r>
              <a:rPr lang="de-DE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2000" dirty="0" err="1">
                <a:solidFill>
                  <a:schemeClr val="bg1">
                    <a:lumMod val="50000"/>
                  </a:schemeClr>
                </a:solidFill>
              </a:rPr>
              <a:t>case</a:t>
            </a:r>
            <a:r>
              <a:rPr lang="de-DE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2000" dirty="0" err="1">
                <a:solidFill>
                  <a:schemeClr val="bg1">
                    <a:lumMod val="50000"/>
                  </a:schemeClr>
                </a:solidFill>
              </a:rPr>
              <a:t>study</a:t>
            </a:r>
            <a:r>
              <a:rPr lang="de-DE" sz="2000" dirty="0">
                <a:solidFill>
                  <a:schemeClr val="bg1">
                    <a:lumMod val="50000"/>
                  </a:schemeClr>
                </a:solidFill>
              </a:rPr>
              <a:t> and </a:t>
            </a:r>
            <a:r>
              <a:rPr lang="de-DE" sz="2000" dirty="0" err="1">
                <a:solidFill>
                  <a:schemeClr val="bg1">
                    <a:lumMod val="50000"/>
                  </a:schemeClr>
                </a:solidFill>
              </a:rPr>
              <a:t>questionnaire</a:t>
            </a:r>
            <a:endParaRPr lang="de-DE" sz="20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de-DE" sz="2000" b="1" dirty="0"/>
              <a:t>5. Development </a:t>
            </a:r>
            <a:r>
              <a:rPr lang="de-DE" sz="2000" b="1" dirty="0" err="1"/>
              <a:t>of</a:t>
            </a:r>
            <a:r>
              <a:rPr lang="de-DE" sz="2000" b="1" dirty="0"/>
              <a:t> a </a:t>
            </a:r>
            <a:r>
              <a:rPr lang="de-DE" sz="2000" b="1" dirty="0" err="1"/>
              <a:t>decision</a:t>
            </a:r>
            <a:r>
              <a:rPr lang="de-DE" sz="2000" b="1" dirty="0"/>
              <a:t> </a:t>
            </a:r>
            <a:r>
              <a:rPr lang="de-DE" sz="2000" b="1" dirty="0" err="1"/>
              <a:t>support</a:t>
            </a:r>
            <a:r>
              <a:rPr lang="de-DE" sz="2000" b="1" dirty="0"/>
              <a:t> </a:t>
            </a:r>
            <a:r>
              <a:rPr lang="de-DE" sz="2000" b="1" dirty="0" err="1"/>
              <a:t>tool</a:t>
            </a:r>
            <a:endParaRPr lang="de-DE" sz="2000" b="1" dirty="0"/>
          </a:p>
          <a:p>
            <a:pPr marL="0" indent="0">
              <a:lnSpc>
                <a:spcPct val="200000"/>
              </a:lnSpc>
              <a:buNone/>
            </a:pPr>
            <a:r>
              <a:rPr lang="de-DE" sz="2000" dirty="0" smtClean="0">
                <a:solidFill>
                  <a:schemeClr val="bg1">
                    <a:lumMod val="50000"/>
                  </a:schemeClr>
                </a:solidFill>
              </a:rPr>
              <a:t>6</a:t>
            </a:r>
            <a:r>
              <a:rPr lang="de-DE" sz="2000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Next step and open questions</a:t>
            </a:r>
            <a:endParaRPr lang="de-DE" sz="2000" dirty="0"/>
          </a:p>
          <a:p>
            <a:pPr>
              <a:lnSpc>
                <a:spcPct val="200000"/>
              </a:lnSpc>
            </a:pPr>
            <a:endParaRPr lang="de-DE" sz="2000" dirty="0"/>
          </a:p>
          <a:p>
            <a:pPr>
              <a:lnSpc>
                <a:spcPct val="200000"/>
              </a:lnSpc>
            </a:pP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68636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decision making process can be structured hierarchically</a:t>
            </a:r>
            <a:endParaRPr lang="en-GB" dirty="0"/>
          </a:p>
        </p:txBody>
      </p:sp>
      <p:sp>
        <p:nvSpPr>
          <p:cNvPr id="5" name="Rechteck 4"/>
          <p:cNvSpPr/>
          <p:nvPr/>
        </p:nvSpPr>
        <p:spPr>
          <a:xfrm>
            <a:off x="3853530" y="1542745"/>
            <a:ext cx="2833161" cy="221240"/>
          </a:xfrm>
          <a:prstGeom prst="rect">
            <a:avLst/>
          </a:prstGeom>
          <a:noFill/>
          <a:ln>
            <a:solidFill>
              <a:srgbClr val="9C1C2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aseline="0" dirty="0" smtClean="0">
                <a:solidFill>
                  <a:srgbClr val="000000"/>
                </a:solidFill>
                <a:latin typeface="Arial"/>
                <a:cs typeface="Arial"/>
              </a:rPr>
              <a:t>Choice of procurement form</a:t>
            </a:r>
            <a:endParaRPr lang="en-GB" baseline="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10" name="Gewinkelte Verbindung 9"/>
          <p:cNvCxnSpPr>
            <a:stCxn id="63" idx="2"/>
            <a:endCxn id="69" idx="0"/>
          </p:cNvCxnSpPr>
          <p:nvPr/>
        </p:nvCxnSpPr>
        <p:spPr>
          <a:xfrm rot="16200000" flipH="1">
            <a:off x="6610193" y="1408306"/>
            <a:ext cx="200440" cy="2913780"/>
          </a:xfrm>
          <a:prstGeom prst="bentConnector3">
            <a:avLst>
              <a:gd name="adj1" fmla="val 50000"/>
            </a:avLst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Gewinkelte Verbindung 10"/>
          <p:cNvCxnSpPr>
            <a:stCxn id="63" idx="2"/>
            <a:endCxn id="6" idx="0"/>
          </p:cNvCxnSpPr>
          <p:nvPr/>
        </p:nvCxnSpPr>
        <p:spPr>
          <a:xfrm rot="5400000">
            <a:off x="4243563" y="1955454"/>
            <a:ext cx="200439" cy="1819483"/>
          </a:xfrm>
          <a:prstGeom prst="bentConnector3">
            <a:avLst>
              <a:gd name="adj1" fmla="val 50000"/>
            </a:avLst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 bwMode="auto">
          <a:xfrm>
            <a:off x="293732" y="1499476"/>
            <a:ext cx="258892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GB" b="1" baseline="0" dirty="0" smtClean="0"/>
              <a:t>Decision problem</a:t>
            </a:r>
            <a:endParaRPr lang="en-GB" b="1" baseline="0" dirty="0"/>
          </a:p>
        </p:txBody>
      </p:sp>
      <p:sp>
        <p:nvSpPr>
          <p:cNvPr id="13" name="Textfeld 12"/>
          <p:cNvSpPr txBox="1"/>
          <p:nvPr/>
        </p:nvSpPr>
        <p:spPr bwMode="auto">
          <a:xfrm>
            <a:off x="293732" y="3142619"/>
            <a:ext cx="258892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GB" b="1" baseline="0" dirty="0" smtClean="0"/>
              <a:t>Criteria</a:t>
            </a:r>
            <a:endParaRPr lang="en-GB" b="1" baseline="0" dirty="0"/>
          </a:p>
        </p:txBody>
      </p:sp>
      <p:sp>
        <p:nvSpPr>
          <p:cNvPr id="14" name="Textfeld 13"/>
          <p:cNvSpPr txBox="1"/>
          <p:nvPr/>
        </p:nvSpPr>
        <p:spPr bwMode="auto">
          <a:xfrm>
            <a:off x="293732" y="4103167"/>
            <a:ext cx="10620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GB" b="1" baseline="0" dirty="0" smtClean="0"/>
              <a:t>Sub-criteria</a:t>
            </a:r>
            <a:endParaRPr lang="en-GB" b="1" baseline="0" dirty="0"/>
          </a:p>
        </p:txBody>
      </p:sp>
      <p:cxnSp>
        <p:nvCxnSpPr>
          <p:cNvPr id="19" name="Gewinkelte Verbindung 18"/>
          <p:cNvCxnSpPr>
            <a:stCxn id="6" idx="2"/>
            <a:endCxn id="15" idx="0"/>
          </p:cNvCxnSpPr>
          <p:nvPr/>
        </p:nvCxnSpPr>
        <p:spPr>
          <a:xfrm rot="5400000">
            <a:off x="2892002" y="3317955"/>
            <a:ext cx="232394" cy="851682"/>
          </a:xfrm>
          <a:prstGeom prst="bentConnector3">
            <a:avLst>
              <a:gd name="adj1" fmla="val 50000"/>
            </a:avLst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Gewinkelte Verbindung 19"/>
          <p:cNvCxnSpPr>
            <a:stCxn id="6" idx="2"/>
            <a:endCxn id="16" idx="0"/>
          </p:cNvCxnSpPr>
          <p:nvPr/>
        </p:nvCxnSpPr>
        <p:spPr>
          <a:xfrm rot="5400000">
            <a:off x="3175475" y="3601428"/>
            <a:ext cx="232394" cy="284737"/>
          </a:xfrm>
          <a:prstGeom prst="bentConnector3">
            <a:avLst>
              <a:gd name="adj1" fmla="val 50000"/>
            </a:avLst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Gewinkelte Verbindung 20"/>
          <p:cNvCxnSpPr>
            <a:stCxn id="6" idx="2"/>
            <a:endCxn id="18" idx="0"/>
          </p:cNvCxnSpPr>
          <p:nvPr/>
        </p:nvCxnSpPr>
        <p:spPr>
          <a:xfrm rot="16200000" flipH="1">
            <a:off x="3458947" y="3602692"/>
            <a:ext cx="232394" cy="282208"/>
          </a:xfrm>
          <a:prstGeom prst="bent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Gewinkelte Verbindung 21"/>
          <p:cNvCxnSpPr>
            <a:stCxn id="6" idx="2"/>
            <a:endCxn id="17" idx="0"/>
          </p:cNvCxnSpPr>
          <p:nvPr/>
        </p:nvCxnSpPr>
        <p:spPr>
          <a:xfrm rot="16200000" flipH="1">
            <a:off x="3742419" y="3319220"/>
            <a:ext cx="232394" cy="849152"/>
          </a:xfrm>
          <a:prstGeom prst="bentConnector3">
            <a:avLst>
              <a:gd name="adj1" fmla="val 50000"/>
            </a:avLst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feld 22"/>
          <p:cNvSpPr txBox="1"/>
          <p:nvPr/>
        </p:nvSpPr>
        <p:spPr bwMode="auto">
          <a:xfrm>
            <a:off x="293732" y="5386806"/>
            <a:ext cx="258892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GB" b="1" baseline="0" dirty="0" smtClean="0"/>
              <a:t>Alternatives</a:t>
            </a:r>
            <a:endParaRPr lang="en-GB" b="1" baseline="0" dirty="0"/>
          </a:p>
        </p:txBody>
      </p:sp>
      <p:cxnSp>
        <p:nvCxnSpPr>
          <p:cNvPr id="27" name="Gewinkelte Verbindung 26"/>
          <p:cNvCxnSpPr>
            <a:stCxn id="7" idx="2"/>
            <a:endCxn id="24" idx="0"/>
          </p:cNvCxnSpPr>
          <p:nvPr/>
        </p:nvCxnSpPr>
        <p:spPr>
          <a:xfrm rot="5400000">
            <a:off x="5089878" y="3456854"/>
            <a:ext cx="232393" cy="573885"/>
          </a:xfrm>
          <a:prstGeom prst="bentConnector3">
            <a:avLst>
              <a:gd name="adj1" fmla="val 50000"/>
            </a:avLst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Gewinkelte Verbindung 27"/>
          <p:cNvCxnSpPr>
            <a:stCxn id="7" idx="2"/>
            <a:endCxn id="25" idx="0"/>
          </p:cNvCxnSpPr>
          <p:nvPr/>
        </p:nvCxnSpPr>
        <p:spPr>
          <a:xfrm rot="5400000">
            <a:off x="5373350" y="3740326"/>
            <a:ext cx="232393" cy="6941"/>
          </a:xfrm>
          <a:prstGeom prst="bentConnector3">
            <a:avLst>
              <a:gd name="adj1" fmla="val 50000"/>
            </a:avLst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Gewinkelte Verbindung 28"/>
          <p:cNvCxnSpPr>
            <a:stCxn id="7" idx="2"/>
            <a:endCxn id="26" idx="0"/>
          </p:cNvCxnSpPr>
          <p:nvPr/>
        </p:nvCxnSpPr>
        <p:spPr>
          <a:xfrm rot="16200000" flipH="1">
            <a:off x="5656822" y="3463794"/>
            <a:ext cx="232393" cy="560004"/>
          </a:xfrm>
          <a:prstGeom prst="bentConnector3">
            <a:avLst>
              <a:gd name="adj1" fmla="val 50000"/>
            </a:avLst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Gewinkelte Verbindung 31"/>
          <p:cNvCxnSpPr>
            <a:stCxn id="8" idx="2"/>
            <a:endCxn id="30" idx="0"/>
          </p:cNvCxnSpPr>
          <p:nvPr/>
        </p:nvCxnSpPr>
        <p:spPr>
          <a:xfrm rot="5400000">
            <a:off x="6717161" y="3601349"/>
            <a:ext cx="232394" cy="284895"/>
          </a:xfrm>
          <a:prstGeom prst="bentConnector3">
            <a:avLst>
              <a:gd name="adj1" fmla="val 50000"/>
            </a:avLst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Gewinkelte Verbindung 32"/>
          <p:cNvCxnSpPr>
            <a:stCxn id="8" idx="2"/>
            <a:endCxn id="31" idx="0"/>
          </p:cNvCxnSpPr>
          <p:nvPr/>
        </p:nvCxnSpPr>
        <p:spPr>
          <a:xfrm rot="16200000" flipH="1">
            <a:off x="7000633" y="3602771"/>
            <a:ext cx="232394" cy="282050"/>
          </a:xfrm>
          <a:prstGeom prst="bent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echteck 33"/>
          <p:cNvSpPr/>
          <p:nvPr/>
        </p:nvSpPr>
        <p:spPr>
          <a:xfrm>
            <a:off x="1675830" y="5107937"/>
            <a:ext cx="1663589" cy="865515"/>
          </a:xfrm>
          <a:prstGeom prst="rect">
            <a:avLst/>
          </a:prstGeom>
          <a:noFill/>
          <a:ln>
            <a:solidFill>
              <a:srgbClr val="9C1C2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baseline="0" dirty="0" smtClean="0">
                <a:solidFill>
                  <a:srgbClr val="000000"/>
                </a:solidFill>
                <a:latin typeface="Arial"/>
                <a:cs typeface="Arial"/>
              </a:rPr>
              <a:t>Implementing the project in-house</a:t>
            </a:r>
            <a:endParaRPr lang="en-GB" sz="1200" b="1" baseline="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5" name="Rechteck 34"/>
          <p:cNvSpPr/>
          <p:nvPr/>
        </p:nvSpPr>
        <p:spPr>
          <a:xfrm>
            <a:off x="3515543" y="5107937"/>
            <a:ext cx="1663589" cy="865515"/>
          </a:xfrm>
          <a:prstGeom prst="rect">
            <a:avLst/>
          </a:prstGeom>
          <a:noFill/>
          <a:ln>
            <a:solidFill>
              <a:srgbClr val="9C1C2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baseline="0" dirty="0" smtClean="0">
                <a:solidFill>
                  <a:srgbClr val="000000"/>
                </a:solidFill>
                <a:latin typeface="Arial"/>
                <a:cs typeface="Arial"/>
              </a:rPr>
              <a:t>In-house planning with general contractor</a:t>
            </a:r>
            <a:endParaRPr lang="en-GB" sz="1200" b="1" baseline="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6" name="Rechteck 35"/>
          <p:cNvSpPr/>
          <p:nvPr/>
        </p:nvSpPr>
        <p:spPr>
          <a:xfrm>
            <a:off x="5355256" y="5107937"/>
            <a:ext cx="1663589" cy="865515"/>
          </a:xfrm>
          <a:prstGeom prst="rect">
            <a:avLst/>
          </a:prstGeom>
          <a:noFill/>
          <a:ln>
            <a:solidFill>
              <a:srgbClr val="9C1C2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baseline="0" dirty="0" smtClean="0">
                <a:solidFill>
                  <a:srgbClr val="000000"/>
                </a:solidFill>
                <a:latin typeface="Arial"/>
                <a:cs typeface="Arial"/>
              </a:rPr>
              <a:t>Total </a:t>
            </a:r>
          </a:p>
          <a:p>
            <a:pPr algn="ctr"/>
            <a:r>
              <a:rPr lang="en-GB" sz="1200" b="1" baseline="0" dirty="0" smtClean="0">
                <a:solidFill>
                  <a:srgbClr val="000000"/>
                </a:solidFill>
                <a:latin typeface="Arial"/>
                <a:cs typeface="Arial"/>
              </a:rPr>
              <a:t>contractor</a:t>
            </a:r>
            <a:endParaRPr lang="en-GB" sz="1200" b="1" baseline="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7" name="Rechteck 36"/>
          <p:cNvSpPr/>
          <p:nvPr/>
        </p:nvSpPr>
        <p:spPr>
          <a:xfrm>
            <a:off x="7194970" y="5107937"/>
            <a:ext cx="1663589" cy="865515"/>
          </a:xfrm>
          <a:prstGeom prst="rect">
            <a:avLst/>
          </a:prstGeom>
          <a:noFill/>
          <a:ln>
            <a:solidFill>
              <a:srgbClr val="9C1C2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baseline="0" dirty="0" smtClean="0">
                <a:solidFill>
                  <a:srgbClr val="000000"/>
                </a:solidFill>
                <a:latin typeface="Arial"/>
                <a:cs typeface="Arial"/>
              </a:rPr>
              <a:t>Value-added partnership</a:t>
            </a:r>
            <a:endParaRPr lang="en-GB" sz="1200" b="1" baseline="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38" name="Gewinkelte Verbindung 37"/>
          <p:cNvCxnSpPr>
            <a:stCxn id="52" idx="2"/>
            <a:endCxn id="35" idx="0"/>
          </p:cNvCxnSpPr>
          <p:nvPr/>
        </p:nvCxnSpPr>
        <p:spPr>
          <a:xfrm rot="16200000" flipH="1">
            <a:off x="3034897" y="3795495"/>
            <a:ext cx="238377" cy="2386506"/>
          </a:xfrm>
          <a:prstGeom prst="bent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Gewinkelte Verbindung 38"/>
          <p:cNvCxnSpPr>
            <a:stCxn id="16" idx="2"/>
            <a:endCxn id="35" idx="0"/>
          </p:cNvCxnSpPr>
          <p:nvPr/>
        </p:nvCxnSpPr>
        <p:spPr>
          <a:xfrm rot="16200000" flipH="1">
            <a:off x="3629132" y="4389730"/>
            <a:ext cx="238377" cy="1198035"/>
          </a:xfrm>
          <a:prstGeom prst="bent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Gewinkelte Verbindung 39"/>
          <p:cNvCxnSpPr>
            <a:stCxn id="18" idx="2"/>
            <a:endCxn id="35" idx="0"/>
          </p:cNvCxnSpPr>
          <p:nvPr/>
        </p:nvCxnSpPr>
        <p:spPr>
          <a:xfrm rot="16200000" flipH="1">
            <a:off x="3912605" y="4673203"/>
            <a:ext cx="238377" cy="631090"/>
          </a:xfrm>
          <a:prstGeom prst="bent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Gewinkelte Verbindung 40"/>
          <p:cNvCxnSpPr>
            <a:stCxn id="17" idx="2"/>
            <a:endCxn id="35" idx="0"/>
          </p:cNvCxnSpPr>
          <p:nvPr/>
        </p:nvCxnSpPr>
        <p:spPr>
          <a:xfrm rot="16200000" flipH="1">
            <a:off x="4196077" y="4956675"/>
            <a:ext cx="238377" cy="64146"/>
          </a:xfrm>
          <a:prstGeom prst="bent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Gewinkelte Verbindung 41"/>
          <p:cNvCxnSpPr>
            <a:stCxn id="24" idx="2"/>
            <a:endCxn id="35" idx="0"/>
          </p:cNvCxnSpPr>
          <p:nvPr/>
        </p:nvCxnSpPr>
        <p:spPr>
          <a:xfrm rot="5400000">
            <a:off x="4514047" y="4702852"/>
            <a:ext cx="238377" cy="571793"/>
          </a:xfrm>
          <a:prstGeom prst="bent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Gewinkelte Verbindung 42"/>
          <p:cNvCxnSpPr>
            <a:stCxn id="25" idx="2"/>
            <a:endCxn id="35" idx="0"/>
          </p:cNvCxnSpPr>
          <p:nvPr/>
        </p:nvCxnSpPr>
        <p:spPr>
          <a:xfrm rot="5400000">
            <a:off x="4797519" y="4419380"/>
            <a:ext cx="238377" cy="1138737"/>
          </a:xfrm>
          <a:prstGeom prst="bent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Gewinkelte Verbindung 43"/>
          <p:cNvCxnSpPr>
            <a:stCxn id="26" idx="2"/>
            <a:endCxn id="35" idx="0"/>
          </p:cNvCxnSpPr>
          <p:nvPr/>
        </p:nvCxnSpPr>
        <p:spPr>
          <a:xfrm rot="5400000">
            <a:off x="5080991" y="4135907"/>
            <a:ext cx="238377" cy="1705682"/>
          </a:xfrm>
          <a:prstGeom prst="bent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Gewinkelte Verbindung 44"/>
          <p:cNvCxnSpPr>
            <a:stCxn id="30" idx="2"/>
            <a:endCxn id="35" idx="0"/>
          </p:cNvCxnSpPr>
          <p:nvPr/>
        </p:nvCxnSpPr>
        <p:spPr>
          <a:xfrm rot="5400000">
            <a:off x="5399936" y="3816962"/>
            <a:ext cx="238377" cy="2343572"/>
          </a:xfrm>
          <a:prstGeom prst="bent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Gewinkelte Verbindung 45"/>
          <p:cNvCxnSpPr>
            <a:stCxn id="31" idx="2"/>
            <a:endCxn id="35" idx="0"/>
          </p:cNvCxnSpPr>
          <p:nvPr/>
        </p:nvCxnSpPr>
        <p:spPr>
          <a:xfrm rot="5400000">
            <a:off x="5683409" y="3533490"/>
            <a:ext cx="238377" cy="2910517"/>
          </a:xfrm>
          <a:prstGeom prst="bent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Gerade Verbindung 47"/>
          <p:cNvCxnSpPr/>
          <p:nvPr/>
        </p:nvCxnSpPr>
        <p:spPr>
          <a:xfrm flipV="1">
            <a:off x="8026764" y="5001917"/>
            <a:ext cx="0" cy="10602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Gewinkelte Verbindung 48"/>
          <p:cNvCxnSpPr>
            <a:stCxn id="63" idx="2"/>
            <a:endCxn id="50" idx="0"/>
          </p:cNvCxnSpPr>
          <p:nvPr/>
        </p:nvCxnSpPr>
        <p:spPr>
          <a:xfrm rot="5400000">
            <a:off x="3365456" y="1077347"/>
            <a:ext cx="200439" cy="3575697"/>
          </a:xfrm>
          <a:prstGeom prst="bentConnector3">
            <a:avLst>
              <a:gd name="adj1" fmla="val 50000"/>
            </a:avLst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Gewinkelte Verbindung 52"/>
          <p:cNvCxnSpPr>
            <a:stCxn id="50" idx="2"/>
            <a:endCxn id="51" idx="0"/>
          </p:cNvCxnSpPr>
          <p:nvPr/>
        </p:nvCxnSpPr>
        <p:spPr>
          <a:xfrm rot="5400000">
            <a:off x="1419660" y="3601827"/>
            <a:ext cx="232394" cy="283939"/>
          </a:xfrm>
          <a:prstGeom prst="bentConnector3">
            <a:avLst>
              <a:gd name="adj1" fmla="val 50000"/>
            </a:avLst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Gewinkelte Verbindung 53"/>
          <p:cNvCxnSpPr>
            <a:stCxn id="50" idx="2"/>
            <a:endCxn id="52" idx="0"/>
          </p:cNvCxnSpPr>
          <p:nvPr/>
        </p:nvCxnSpPr>
        <p:spPr>
          <a:xfrm rot="16200000" flipH="1">
            <a:off x="1703132" y="3602293"/>
            <a:ext cx="232394" cy="283006"/>
          </a:xfrm>
          <a:prstGeom prst="bent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Gewinkelte Verbindung 54"/>
          <p:cNvCxnSpPr>
            <a:stCxn id="51" idx="2"/>
            <a:endCxn id="34" idx="0"/>
          </p:cNvCxnSpPr>
          <p:nvPr/>
        </p:nvCxnSpPr>
        <p:spPr>
          <a:xfrm rot="16200000" flipH="1">
            <a:off x="1831568" y="4431879"/>
            <a:ext cx="238377" cy="1113738"/>
          </a:xfrm>
          <a:prstGeom prst="bentConnector3">
            <a:avLst>
              <a:gd name="adj1" fmla="val 50000"/>
            </a:avLst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Gewinkelte Verbindung 55"/>
          <p:cNvCxnSpPr>
            <a:stCxn id="15" idx="2"/>
            <a:endCxn id="35" idx="0"/>
          </p:cNvCxnSpPr>
          <p:nvPr/>
        </p:nvCxnSpPr>
        <p:spPr>
          <a:xfrm rot="16200000" flipH="1">
            <a:off x="3345660" y="4106258"/>
            <a:ext cx="238377" cy="1764980"/>
          </a:xfrm>
          <a:prstGeom prst="bentConnector3">
            <a:avLst>
              <a:gd name="adj1" fmla="val 50000"/>
            </a:avLst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feld 56"/>
          <p:cNvSpPr txBox="1"/>
          <p:nvPr/>
        </p:nvSpPr>
        <p:spPr bwMode="auto">
          <a:xfrm>
            <a:off x="293732" y="1945382"/>
            <a:ext cx="258892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GB" b="1" baseline="0" dirty="0" smtClean="0">
                <a:solidFill>
                  <a:schemeClr val="bg1">
                    <a:lumMod val="75000"/>
                  </a:schemeClr>
                </a:solidFill>
              </a:rPr>
              <a:t>Dominance criteria</a:t>
            </a:r>
            <a:endParaRPr lang="en-GB" b="1" baseline="0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100" name="Group 99"/>
          <p:cNvGrpSpPr/>
          <p:nvPr/>
        </p:nvGrpSpPr>
        <p:grpSpPr>
          <a:xfrm>
            <a:off x="2449674" y="1913871"/>
            <a:ext cx="5584597" cy="370800"/>
            <a:chOff x="2449674" y="2031589"/>
            <a:chExt cx="5584597" cy="370800"/>
          </a:xfrm>
        </p:grpSpPr>
        <p:sp>
          <p:nvSpPr>
            <p:cNvPr id="58" name="Rechteck 57"/>
            <p:cNvSpPr/>
            <p:nvPr/>
          </p:nvSpPr>
          <p:spPr>
            <a:xfrm>
              <a:off x="2449674" y="2031589"/>
              <a:ext cx="2684822" cy="3708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baseline="0" dirty="0" smtClean="0">
                  <a:solidFill>
                    <a:srgbClr val="BFBFBF"/>
                  </a:solidFill>
                  <a:latin typeface="Arial"/>
                  <a:cs typeface="Arial"/>
                </a:rPr>
                <a:t>Long-term programmable usage requirements</a:t>
              </a:r>
              <a:endParaRPr lang="en-GB" sz="1200" baseline="0" dirty="0">
                <a:solidFill>
                  <a:srgbClr val="BFBFBF"/>
                </a:solidFill>
                <a:latin typeface="Arial"/>
                <a:cs typeface="Arial"/>
              </a:endParaRPr>
            </a:p>
          </p:txBody>
        </p:sp>
        <p:sp>
          <p:nvSpPr>
            <p:cNvPr id="59" name="Rechteck 58"/>
            <p:cNvSpPr/>
            <p:nvPr/>
          </p:nvSpPr>
          <p:spPr>
            <a:xfrm>
              <a:off x="5466219" y="2031589"/>
              <a:ext cx="2568052" cy="3708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baseline="0" dirty="0" smtClean="0">
                  <a:solidFill>
                    <a:srgbClr val="BFBFBF"/>
                  </a:solidFill>
                  <a:latin typeface="Arial"/>
                  <a:cs typeface="Arial"/>
                </a:rPr>
                <a:t>Availability of internal resources</a:t>
              </a:r>
              <a:endParaRPr lang="en-GB" sz="1200" baseline="0" dirty="0">
                <a:solidFill>
                  <a:srgbClr val="BFBFBF"/>
                </a:solidFill>
                <a:latin typeface="Arial"/>
                <a:cs typeface="Arial"/>
              </a:endParaRPr>
            </a:p>
          </p:txBody>
        </p:sp>
      </p:grpSp>
      <p:cxnSp>
        <p:nvCxnSpPr>
          <p:cNvPr id="61" name="Gewinkelte Verbindung 60"/>
          <p:cNvCxnSpPr>
            <a:stCxn id="5" idx="2"/>
            <a:endCxn id="58" idx="0"/>
          </p:cNvCxnSpPr>
          <p:nvPr/>
        </p:nvCxnSpPr>
        <p:spPr>
          <a:xfrm rot="5400000">
            <a:off x="4456155" y="1099915"/>
            <a:ext cx="149886" cy="1478026"/>
          </a:xfrm>
          <a:prstGeom prst="bentConnector3">
            <a:avLst>
              <a:gd name="adj1" fmla="val 50000"/>
            </a:avLst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Gewinkelte Verbindung 61"/>
          <p:cNvCxnSpPr>
            <a:stCxn id="5" idx="2"/>
            <a:endCxn id="59" idx="0"/>
          </p:cNvCxnSpPr>
          <p:nvPr/>
        </p:nvCxnSpPr>
        <p:spPr>
          <a:xfrm rot="16200000" flipH="1">
            <a:off x="5935235" y="1098861"/>
            <a:ext cx="149886" cy="1480134"/>
          </a:xfrm>
          <a:prstGeom prst="bentConnector3">
            <a:avLst>
              <a:gd name="adj1" fmla="val 50000"/>
            </a:avLst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Rechteck 62"/>
          <p:cNvSpPr/>
          <p:nvPr/>
        </p:nvSpPr>
        <p:spPr>
          <a:xfrm>
            <a:off x="3911112" y="2434557"/>
            <a:ext cx="2684822" cy="330419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aseline="0" dirty="0" smtClean="0">
                <a:solidFill>
                  <a:srgbClr val="BFBFBF"/>
                </a:solidFill>
                <a:latin typeface="Arial"/>
                <a:cs typeface="Arial"/>
              </a:rPr>
              <a:t>Position on-site</a:t>
            </a:r>
            <a:endParaRPr lang="en-GB" sz="1200" baseline="0" dirty="0">
              <a:solidFill>
                <a:srgbClr val="BFBFBF"/>
              </a:solidFill>
              <a:latin typeface="Arial"/>
              <a:cs typeface="Arial"/>
            </a:endParaRPr>
          </a:p>
        </p:txBody>
      </p:sp>
      <p:sp>
        <p:nvSpPr>
          <p:cNvPr id="64" name="Rechteck 63"/>
          <p:cNvSpPr/>
          <p:nvPr/>
        </p:nvSpPr>
        <p:spPr>
          <a:xfrm>
            <a:off x="293732" y="2445878"/>
            <a:ext cx="215511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kern="0" baseline="0" dirty="0" smtClean="0">
                <a:solidFill>
                  <a:schemeClr val="bg1">
                    <a:lumMod val="75000"/>
                  </a:schemeClr>
                </a:solidFill>
                <a:latin typeface="Arial"/>
                <a:ea typeface="ＭＳ Ｐゴシック"/>
                <a:cs typeface="Arial"/>
              </a:rPr>
              <a:t>Framework</a:t>
            </a:r>
            <a:endParaRPr lang="en-GB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65" name="Gewinkelte Verbindung 64"/>
          <p:cNvCxnSpPr>
            <a:stCxn id="63" idx="0"/>
            <a:endCxn id="59" idx="2"/>
          </p:cNvCxnSpPr>
          <p:nvPr/>
        </p:nvCxnSpPr>
        <p:spPr>
          <a:xfrm rot="5400000" flipH="1" flipV="1">
            <a:off x="5926941" y="1611253"/>
            <a:ext cx="149886" cy="1496722"/>
          </a:xfrm>
          <a:prstGeom prst="bentConnector3">
            <a:avLst>
              <a:gd name="adj1" fmla="val 50000"/>
            </a:avLst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Gewinkelte Verbindung 65"/>
          <p:cNvCxnSpPr>
            <a:stCxn id="58" idx="2"/>
            <a:endCxn id="63" idx="0"/>
          </p:cNvCxnSpPr>
          <p:nvPr/>
        </p:nvCxnSpPr>
        <p:spPr>
          <a:xfrm rot="16200000" flipH="1">
            <a:off x="4447861" y="1628895"/>
            <a:ext cx="149886" cy="1461438"/>
          </a:xfrm>
          <a:prstGeom prst="bentConnector3">
            <a:avLst>
              <a:gd name="adj1" fmla="val 50000"/>
            </a:avLst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3" name="Group 82"/>
          <p:cNvGrpSpPr/>
          <p:nvPr/>
        </p:nvGrpSpPr>
        <p:grpSpPr>
          <a:xfrm>
            <a:off x="1110414" y="3859993"/>
            <a:ext cx="7627713" cy="1009567"/>
            <a:chOff x="1110414" y="3870781"/>
            <a:chExt cx="7749532" cy="1009567"/>
          </a:xfrm>
        </p:grpSpPr>
        <p:sp>
          <p:nvSpPr>
            <p:cNvPr id="15" name="Rechteck 14"/>
            <p:cNvSpPr/>
            <p:nvPr/>
          </p:nvSpPr>
          <p:spPr>
            <a:xfrm>
              <a:off x="2317866" y="3870781"/>
              <a:ext cx="575999" cy="1009567"/>
            </a:xfrm>
            <a:prstGeom prst="rect">
              <a:avLst/>
            </a:prstGeom>
            <a:noFill/>
            <a:ln>
              <a:solidFill>
                <a:srgbClr val="9C1C2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000" baseline="0" dirty="0" smtClean="0">
                  <a:solidFill>
                    <a:srgbClr val="000000"/>
                  </a:solidFill>
                  <a:latin typeface="Arial"/>
                  <a:cs typeface="Arial"/>
                </a:rPr>
                <a:t>Time risks</a:t>
              </a:r>
              <a:endParaRPr lang="en-GB" sz="1000" baseline="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6" name="Rechteck 15"/>
            <p:cNvSpPr/>
            <p:nvPr/>
          </p:nvSpPr>
          <p:spPr>
            <a:xfrm>
              <a:off x="2893865" y="3870781"/>
              <a:ext cx="575999" cy="1009567"/>
            </a:xfrm>
            <a:prstGeom prst="rect">
              <a:avLst/>
            </a:prstGeom>
            <a:noFill/>
            <a:ln>
              <a:solidFill>
                <a:srgbClr val="9C1C2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000" baseline="0" dirty="0" smtClean="0">
                  <a:solidFill>
                    <a:srgbClr val="000000"/>
                  </a:solidFill>
                  <a:latin typeface="Arial"/>
                  <a:cs typeface="Arial"/>
                </a:rPr>
                <a:t>Cost</a:t>
              </a:r>
            </a:p>
            <a:p>
              <a:pPr algn="ctr"/>
              <a:r>
                <a:rPr lang="en-GB" sz="1000" baseline="0" dirty="0" smtClean="0">
                  <a:solidFill>
                    <a:srgbClr val="000000"/>
                  </a:solidFill>
                  <a:latin typeface="Arial"/>
                  <a:cs typeface="Arial"/>
                </a:rPr>
                <a:t>risks</a:t>
              </a:r>
              <a:endParaRPr lang="en-GB" sz="1000" baseline="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7" name="Rechteck 16"/>
            <p:cNvSpPr/>
            <p:nvPr/>
          </p:nvSpPr>
          <p:spPr>
            <a:xfrm>
              <a:off x="4045863" y="3870781"/>
              <a:ext cx="575999" cy="1009567"/>
            </a:xfrm>
            <a:prstGeom prst="rect">
              <a:avLst/>
            </a:prstGeom>
            <a:noFill/>
            <a:ln>
              <a:solidFill>
                <a:srgbClr val="9C1C2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000" baseline="0" dirty="0" smtClean="0">
                  <a:solidFill>
                    <a:srgbClr val="000000"/>
                  </a:solidFill>
                  <a:latin typeface="Arial"/>
                  <a:cs typeface="Arial"/>
                </a:rPr>
                <a:t>Safety risks</a:t>
              </a:r>
              <a:endParaRPr lang="en-GB" sz="1000" baseline="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8" name="Rechteck 17"/>
            <p:cNvSpPr/>
            <p:nvPr/>
          </p:nvSpPr>
          <p:spPr>
            <a:xfrm>
              <a:off x="3469864" y="3870781"/>
              <a:ext cx="575999" cy="1009567"/>
            </a:xfrm>
            <a:prstGeom prst="rect">
              <a:avLst/>
            </a:prstGeom>
            <a:noFill/>
            <a:ln>
              <a:solidFill>
                <a:srgbClr val="9C1C2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000" baseline="0" dirty="0" smtClean="0">
                  <a:solidFill>
                    <a:srgbClr val="000000"/>
                  </a:solidFill>
                  <a:latin typeface="Arial"/>
                  <a:cs typeface="Arial"/>
                </a:rPr>
                <a:t>Quality risks</a:t>
              </a:r>
              <a:endParaRPr lang="en-GB" sz="1000" baseline="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4" name="Rechteck 23"/>
            <p:cNvSpPr/>
            <p:nvPr/>
          </p:nvSpPr>
          <p:spPr>
            <a:xfrm>
              <a:off x="4691958" y="3870781"/>
              <a:ext cx="575999" cy="1009567"/>
            </a:xfrm>
            <a:prstGeom prst="rect">
              <a:avLst/>
            </a:prstGeom>
            <a:noFill/>
            <a:ln>
              <a:solidFill>
                <a:srgbClr val="9C1C2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000" baseline="0" dirty="0" err="1" smtClean="0">
                  <a:solidFill>
                    <a:srgbClr val="000000"/>
                  </a:solidFill>
                  <a:latin typeface="Arial"/>
                  <a:cs typeface="Arial"/>
                </a:rPr>
                <a:t>Reduc-tion</a:t>
              </a:r>
              <a:r>
                <a:rPr lang="en-GB" sz="1000" baseline="0" dirty="0" smtClean="0">
                  <a:solidFill>
                    <a:srgbClr val="000000"/>
                  </a:solidFill>
                  <a:latin typeface="Arial"/>
                  <a:cs typeface="Arial"/>
                </a:rPr>
                <a:t> of interfaces</a:t>
              </a:r>
              <a:endParaRPr lang="en-GB" sz="1000" baseline="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5" name="Rechteck 24"/>
            <p:cNvSpPr/>
            <p:nvPr/>
          </p:nvSpPr>
          <p:spPr>
            <a:xfrm>
              <a:off x="5267957" y="3870781"/>
              <a:ext cx="575999" cy="1009567"/>
            </a:xfrm>
            <a:prstGeom prst="rect">
              <a:avLst/>
            </a:prstGeom>
            <a:noFill/>
            <a:ln>
              <a:solidFill>
                <a:srgbClr val="9C1C2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000" baseline="0" dirty="0" err="1" smtClean="0">
                  <a:solidFill>
                    <a:srgbClr val="000000"/>
                  </a:solidFill>
                  <a:latin typeface="Arial"/>
                  <a:cs typeface="Arial"/>
                </a:rPr>
                <a:t>Informa-tions</a:t>
              </a:r>
              <a:r>
                <a:rPr lang="en-GB" sz="1000" baseline="0" dirty="0" smtClean="0">
                  <a:solidFill>
                    <a:srgbClr val="000000"/>
                  </a:solidFill>
                  <a:latin typeface="Arial"/>
                  <a:cs typeface="Arial"/>
                </a:rPr>
                <a:t> and </a:t>
              </a:r>
              <a:r>
                <a:rPr lang="en-GB" sz="1000" baseline="0" dirty="0" err="1" smtClean="0">
                  <a:solidFill>
                    <a:srgbClr val="000000"/>
                  </a:solidFill>
                  <a:latin typeface="Arial"/>
                  <a:cs typeface="Arial"/>
                </a:rPr>
                <a:t>commu-nication</a:t>
              </a:r>
              <a:endParaRPr lang="en-GB" sz="1000" baseline="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6" name="Rechteck 25"/>
            <p:cNvSpPr/>
            <p:nvPr/>
          </p:nvSpPr>
          <p:spPr>
            <a:xfrm>
              <a:off x="5843956" y="3870781"/>
              <a:ext cx="575999" cy="1009567"/>
            </a:xfrm>
            <a:prstGeom prst="rect">
              <a:avLst/>
            </a:prstGeom>
            <a:noFill/>
            <a:ln>
              <a:solidFill>
                <a:srgbClr val="9C1C2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000" baseline="0" dirty="0" smtClean="0">
                  <a:solidFill>
                    <a:srgbClr val="000000"/>
                  </a:solidFill>
                  <a:latin typeface="Arial"/>
                  <a:cs typeface="Arial"/>
                </a:rPr>
                <a:t>BIM for linked </a:t>
              </a:r>
              <a:r>
                <a:rPr lang="en-GB" sz="1000" baseline="0" dirty="0" err="1" smtClean="0">
                  <a:solidFill>
                    <a:srgbClr val="000000"/>
                  </a:solidFill>
                  <a:latin typeface="Arial"/>
                  <a:cs typeface="Arial"/>
                </a:rPr>
                <a:t>digiti-sation</a:t>
              </a:r>
              <a:endParaRPr lang="en-GB" sz="1000" baseline="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0" name="Rechteck 29"/>
            <p:cNvSpPr/>
            <p:nvPr/>
          </p:nvSpPr>
          <p:spPr>
            <a:xfrm>
              <a:off x="6492034" y="3870781"/>
              <a:ext cx="575999" cy="1009567"/>
            </a:xfrm>
            <a:prstGeom prst="rect">
              <a:avLst/>
            </a:prstGeom>
            <a:noFill/>
            <a:ln>
              <a:solidFill>
                <a:srgbClr val="9C1C2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000" baseline="0" dirty="0" smtClean="0">
                  <a:solidFill>
                    <a:srgbClr val="000000"/>
                  </a:solidFill>
                  <a:latin typeface="Arial"/>
                  <a:cs typeface="Arial"/>
                </a:rPr>
                <a:t>Life-cycle costs</a:t>
              </a:r>
              <a:endParaRPr lang="en-GB" sz="1000" baseline="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1" name="Rechteck 30"/>
            <p:cNvSpPr/>
            <p:nvPr/>
          </p:nvSpPr>
          <p:spPr>
            <a:xfrm>
              <a:off x="7068033" y="3870781"/>
              <a:ext cx="575999" cy="1009567"/>
            </a:xfrm>
            <a:prstGeom prst="rect">
              <a:avLst/>
            </a:prstGeom>
            <a:noFill/>
            <a:ln>
              <a:solidFill>
                <a:srgbClr val="9C1C2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000" baseline="0" dirty="0" smtClean="0">
                  <a:solidFill>
                    <a:srgbClr val="000000"/>
                  </a:solidFill>
                  <a:latin typeface="Arial"/>
                  <a:cs typeface="Arial"/>
                </a:rPr>
                <a:t>Invest-</a:t>
              </a:r>
              <a:r>
                <a:rPr lang="en-GB" sz="1000" baseline="0" dirty="0" err="1" smtClean="0">
                  <a:solidFill>
                    <a:srgbClr val="000000"/>
                  </a:solidFill>
                  <a:latin typeface="Arial"/>
                  <a:cs typeface="Arial"/>
                </a:rPr>
                <a:t>ment</a:t>
              </a:r>
              <a:r>
                <a:rPr lang="en-GB" sz="1000" baseline="0" dirty="0" smtClean="0">
                  <a:solidFill>
                    <a:srgbClr val="000000"/>
                  </a:solidFill>
                  <a:latin typeface="Arial"/>
                  <a:cs typeface="Arial"/>
                </a:rPr>
                <a:t> costs</a:t>
              </a:r>
              <a:endParaRPr lang="en-GB" sz="1000" baseline="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1" name="Rechteck 50"/>
            <p:cNvSpPr/>
            <p:nvPr/>
          </p:nvSpPr>
          <p:spPr>
            <a:xfrm>
              <a:off x="1110414" y="3870781"/>
              <a:ext cx="575999" cy="1009567"/>
            </a:xfrm>
            <a:prstGeom prst="rect">
              <a:avLst/>
            </a:prstGeom>
            <a:noFill/>
            <a:ln>
              <a:solidFill>
                <a:srgbClr val="9C1C2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000" baseline="0" dirty="0" smtClean="0">
                  <a:solidFill>
                    <a:srgbClr val="000000"/>
                  </a:solidFill>
                  <a:latin typeface="Arial"/>
                  <a:cs typeface="Arial"/>
                </a:rPr>
                <a:t>Internal planning resources</a:t>
              </a:r>
              <a:endParaRPr lang="en-GB" sz="1000" baseline="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2" name="Rechteck 51"/>
            <p:cNvSpPr/>
            <p:nvPr/>
          </p:nvSpPr>
          <p:spPr>
            <a:xfrm>
              <a:off x="1686413" y="3870781"/>
              <a:ext cx="575999" cy="1009567"/>
            </a:xfrm>
            <a:prstGeom prst="rect">
              <a:avLst/>
            </a:prstGeom>
            <a:noFill/>
            <a:ln>
              <a:solidFill>
                <a:srgbClr val="9C1C2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000" baseline="0" dirty="0" smtClean="0">
                  <a:solidFill>
                    <a:srgbClr val="000000"/>
                  </a:solidFill>
                  <a:latin typeface="Arial"/>
                  <a:cs typeface="Arial"/>
                </a:rPr>
                <a:t>Internal control resources</a:t>
              </a:r>
              <a:endParaRPr lang="en-GB" sz="1000" baseline="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67" name="Rechteck 66"/>
            <p:cNvSpPr/>
            <p:nvPr/>
          </p:nvSpPr>
          <p:spPr>
            <a:xfrm>
              <a:off x="7707948" y="3870781"/>
              <a:ext cx="575999" cy="1009567"/>
            </a:xfrm>
            <a:prstGeom prst="rect">
              <a:avLst/>
            </a:prstGeom>
            <a:noFill/>
            <a:ln>
              <a:solidFill>
                <a:srgbClr val="9C1C2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000" baseline="0" dirty="0" err="1" smtClean="0">
                  <a:solidFill>
                    <a:srgbClr val="000000"/>
                  </a:solidFill>
                  <a:latin typeface="Arial"/>
                  <a:cs typeface="Arial"/>
                </a:rPr>
                <a:t>Functio-nal</a:t>
              </a:r>
              <a:r>
                <a:rPr lang="en-GB" sz="1000" baseline="0" dirty="0" smtClean="0">
                  <a:solidFill>
                    <a:srgbClr val="000000"/>
                  </a:solidFill>
                  <a:latin typeface="Arial"/>
                  <a:cs typeface="Arial"/>
                </a:rPr>
                <a:t> call of tenders</a:t>
              </a:r>
              <a:endParaRPr lang="en-GB" sz="1000" baseline="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68" name="Rechteck 67"/>
            <p:cNvSpPr/>
            <p:nvPr/>
          </p:nvSpPr>
          <p:spPr>
            <a:xfrm>
              <a:off x="8283947" y="3870781"/>
              <a:ext cx="575999" cy="1009567"/>
            </a:xfrm>
            <a:prstGeom prst="rect">
              <a:avLst/>
            </a:prstGeom>
            <a:noFill/>
            <a:ln>
              <a:solidFill>
                <a:srgbClr val="9C1C2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000" baseline="0" dirty="0" smtClean="0">
                  <a:solidFill>
                    <a:srgbClr val="000000"/>
                  </a:solidFill>
                  <a:latin typeface="Arial"/>
                  <a:cs typeface="Arial"/>
                </a:rPr>
                <a:t>Detailed call of tenders</a:t>
              </a:r>
              <a:endParaRPr lang="en-GB" sz="1000" baseline="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1110414" y="2965415"/>
            <a:ext cx="7627713" cy="662185"/>
            <a:chOff x="1110414" y="2941699"/>
            <a:chExt cx="7743148" cy="662185"/>
          </a:xfrm>
        </p:grpSpPr>
        <p:sp>
          <p:nvSpPr>
            <p:cNvPr id="6" name="Rechteck 5"/>
            <p:cNvSpPr/>
            <p:nvPr/>
          </p:nvSpPr>
          <p:spPr>
            <a:xfrm>
              <a:off x="2315226" y="2941699"/>
              <a:ext cx="2307956" cy="662184"/>
            </a:xfrm>
            <a:prstGeom prst="rect">
              <a:avLst/>
            </a:prstGeom>
            <a:noFill/>
            <a:ln>
              <a:solidFill>
                <a:srgbClr val="9C1C2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baseline="0" dirty="0" smtClean="0">
                  <a:solidFill>
                    <a:srgbClr val="000000"/>
                  </a:solidFill>
                  <a:latin typeface="Arial"/>
                  <a:cs typeface="Arial"/>
                </a:rPr>
                <a:t>Transfer of the full responsibility for risks</a:t>
              </a:r>
              <a:endParaRPr lang="en-GB" sz="1200" baseline="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7" name="Rechteck 6"/>
            <p:cNvSpPr/>
            <p:nvPr/>
          </p:nvSpPr>
          <p:spPr>
            <a:xfrm>
              <a:off x="4687479" y="2941700"/>
              <a:ext cx="1743723" cy="662184"/>
            </a:xfrm>
            <a:prstGeom prst="rect">
              <a:avLst/>
            </a:prstGeom>
            <a:noFill/>
            <a:ln>
              <a:solidFill>
                <a:srgbClr val="9C1C2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baseline="0" dirty="0" smtClean="0">
                  <a:solidFill>
                    <a:srgbClr val="000000"/>
                  </a:solidFill>
                  <a:latin typeface="Arial"/>
                  <a:cs typeface="Arial"/>
                </a:rPr>
                <a:t>Creating transparency in the project</a:t>
              </a:r>
              <a:endParaRPr lang="en-GB" sz="1200" baseline="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8" name="Rechteck 7"/>
            <p:cNvSpPr/>
            <p:nvPr/>
          </p:nvSpPr>
          <p:spPr>
            <a:xfrm>
              <a:off x="6485107" y="2941699"/>
              <a:ext cx="1158925" cy="662184"/>
            </a:xfrm>
            <a:prstGeom prst="rect">
              <a:avLst/>
            </a:prstGeom>
            <a:noFill/>
            <a:ln>
              <a:solidFill>
                <a:srgbClr val="9C1C2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baseline="0" dirty="0" smtClean="0">
                  <a:solidFill>
                    <a:srgbClr val="000000"/>
                  </a:solidFill>
                  <a:latin typeface="Arial"/>
                  <a:cs typeface="Arial"/>
                </a:rPr>
                <a:t>Optimising cost factors</a:t>
              </a:r>
              <a:endParaRPr lang="en-GB" sz="1200" baseline="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9" name="Gerade Verbindung 8"/>
            <p:cNvCxnSpPr>
              <a:stCxn id="7" idx="0"/>
              <a:endCxn id="7" idx="0"/>
            </p:cNvCxnSpPr>
            <p:nvPr/>
          </p:nvCxnSpPr>
          <p:spPr>
            <a:xfrm>
              <a:off x="5559341" y="2941700"/>
              <a:ext cx="0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Rechteck 49"/>
            <p:cNvSpPr/>
            <p:nvPr/>
          </p:nvSpPr>
          <p:spPr>
            <a:xfrm>
              <a:off x="1110414" y="2941699"/>
              <a:ext cx="1151998" cy="662184"/>
            </a:xfrm>
            <a:prstGeom prst="rect">
              <a:avLst/>
            </a:prstGeom>
            <a:noFill/>
            <a:ln>
              <a:solidFill>
                <a:srgbClr val="9C1C2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baseline="0" dirty="0" smtClean="0">
                  <a:solidFill>
                    <a:srgbClr val="000000"/>
                  </a:solidFill>
                  <a:latin typeface="Arial"/>
                  <a:cs typeface="Arial"/>
                </a:rPr>
                <a:t>Using internal resources</a:t>
              </a:r>
              <a:endParaRPr lang="en-GB" sz="1200" baseline="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69" name="Rechteck 68"/>
            <p:cNvSpPr/>
            <p:nvPr/>
          </p:nvSpPr>
          <p:spPr>
            <a:xfrm>
              <a:off x="7694637" y="2941700"/>
              <a:ext cx="1158925" cy="662184"/>
            </a:xfrm>
            <a:prstGeom prst="rect">
              <a:avLst/>
            </a:prstGeom>
            <a:noFill/>
            <a:ln>
              <a:solidFill>
                <a:srgbClr val="9C1C2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baseline="0" dirty="0" smtClean="0">
                  <a:solidFill>
                    <a:srgbClr val="000000"/>
                  </a:solidFill>
                  <a:latin typeface="Arial"/>
                  <a:cs typeface="Arial"/>
                </a:rPr>
                <a:t>Determining degree of details</a:t>
              </a:r>
              <a:endParaRPr lang="en-GB" sz="1200" baseline="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cxnSp>
        <p:nvCxnSpPr>
          <p:cNvPr id="70" name="Gewinkelte Verbindung 69"/>
          <p:cNvCxnSpPr>
            <a:stCxn id="69" idx="2"/>
            <a:endCxn id="67" idx="0"/>
          </p:cNvCxnSpPr>
          <p:nvPr/>
        </p:nvCxnSpPr>
        <p:spPr>
          <a:xfrm rot="5400000">
            <a:off x="7911311" y="3604000"/>
            <a:ext cx="232393" cy="279592"/>
          </a:xfrm>
          <a:prstGeom prst="bentConnector3">
            <a:avLst>
              <a:gd name="adj1" fmla="val 50000"/>
            </a:avLst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Gewinkelte Verbindung 70"/>
          <p:cNvCxnSpPr>
            <a:stCxn id="69" idx="2"/>
            <a:endCxn id="68" idx="0"/>
          </p:cNvCxnSpPr>
          <p:nvPr/>
        </p:nvCxnSpPr>
        <p:spPr>
          <a:xfrm rot="16200000" flipH="1">
            <a:off x="8194783" y="3600120"/>
            <a:ext cx="232393" cy="287352"/>
          </a:xfrm>
          <a:prstGeom prst="bent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Gewinkelte Verbindung 71"/>
          <p:cNvCxnSpPr>
            <a:stCxn id="68" idx="2"/>
            <a:endCxn id="36" idx="0"/>
          </p:cNvCxnSpPr>
          <p:nvPr/>
        </p:nvCxnSpPr>
        <p:spPr>
          <a:xfrm rot="5400000">
            <a:off x="7201665" y="3854946"/>
            <a:ext cx="238377" cy="2267604"/>
          </a:xfrm>
          <a:prstGeom prst="bentConnector3">
            <a:avLst>
              <a:gd name="adj1" fmla="val 50000"/>
            </a:avLst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Gewinkelte Verbindung 72"/>
          <p:cNvCxnSpPr>
            <a:stCxn id="67" idx="2"/>
            <a:endCxn id="35" idx="0"/>
          </p:cNvCxnSpPr>
          <p:nvPr/>
        </p:nvCxnSpPr>
        <p:spPr>
          <a:xfrm rot="5400000">
            <a:off x="5998337" y="3218562"/>
            <a:ext cx="238377" cy="3540373"/>
          </a:xfrm>
          <a:prstGeom prst="bentConnector3">
            <a:avLst>
              <a:gd name="adj1" fmla="val 50000"/>
            </a:avLst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Gewinkelte Verbindung 9"/>
          <p:cNvCxnSpPr>
            <a:stCxn id="63" idx="2"/>
            <a:endCxn id="8" idx="0"/>
          </p:cNvCxnSpPr>
          <p:nvPr/>
        </p:nvCxnSpPr>
        <p:spPr>
          <a:xfrm rot="16200000" flipH="1">
            <a:off x="6014445" y="2004054"/>
            <a:ext cx="200439" cy="1722282"/>
          </a:xfrm>
          <a:prstGeom prst="bentConnector3">
            <a:avLst>
              <a:gd name="adj1" fmla="val 50000"/>
            </a:avLst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Gewinkelte Verbindung 9"/>
          <p:cNvCxnSpPr>
            <a:stCxn id="63" idx="2"/>
            <a:endCxn id="7" idx="0"/>
          </p:cNvCxnSpPr>
          <p:nvPr/>
        </p:nvCxnSpPr>
        <p:spPr>
          <a:xfrm rot="16200000" flipH="1">
            <a:off x="5273049" y="2745449"/>
            <a:ext cx="200440" cy="239493"/>
          </a:xfrm>
          <a:prstGeom prst="bentConnector3">
            <a:avLst>
              <a:gd name="adj1" fmla="val 50000"/>
            </a:avLst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Textfeld 74"/>
          <p:cNvSpPr txBox="1"/>
          <p:nvPr/>
        </p:nvSpPr>
        <p:spPr bwMode="auto">
          <a:xfrm>
            <a:off x="253825" y="5963751"/>
            <a:ext cx="889017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1000" baseline="0" dirty="0" smtClean="0"/>
              <a:t>Source: Paper </a:t>
            </a:r>
            <a:r>
              <a:rPr lang="de-DE" sz="1000" baseline="0" dirty="0" err="1" smtClean="0"/>
              <a:t>is</a:t>
            </a:r>
            <a:r>
              <a:rPr lang="de-DE" sz="1000" baseline="0" dirty="0" smtClean="0"/>
              <a:t> </a:t>
            </a:r>
            <a:r>
              <a:rPr lang="de-DE" sz="1000" baseline="0" dirty="0" err="1" smtClean="0"/>
              <a:t>accepted</a:t>
            </a:r>
            <a:r>
              <a:rPr lang="de-DE" sz="1000" baseline="0" dirty="0" smtClean="0"/>
              <a:t> and will </a:t>
            </a:r>
            <a:r>
              <a:rPr lang="de-DE" sz="1000" baseline="0" dirty="0" err="1" smtClean="0"/>
              <a:t>be</a:t>
            </a:r>
            <a:r>
              <a:rPr lang="de-DE" sz="1000" baseline="0" dirty="0" smtClean="0"/>
              <a:t> </a:t>
            </a:r>
            <a:r>
              <a:rPr lang="de-DE" sz="1000" baseline="0" dirty="0" err="1" smtClean="0"/>
              <a:t>published</a:t>
            </a:r>
            <a:r>
              <a:rPr lang="de-DE" sz="1000" baseline="0" dirty="0" smtClean="0"/>
              <a:t> in Journal </a:t>
            </a:r>
            <a:r>
              <a:rPr lang="de-DE" sz="1000" baseline="0" dirty="0" err="1" smtClean="0"/>
              <a:t>of</a:t>
            </a:r>
            <a:r>
              <a:rPr lang="de-DE" sz="1000" baseline="0" dirty="0" smtClean="0"/>
              <a:t> </a:t>
            </a:r>
            <a:r>
              <a:rPr lang="de-DE" sz="1000" baseline="0" dirty="0" err="1" smtClean="0"/>
              <a:t>Construction</a:t>
            </a:r>
            <a:r>
              <a:rPr lang="de-DE" sz="1000" baseline="0" dirty="0" smtClean="0"/>
              <a:t> Engineering and Project Management </a:t>
            </a:r>
          </a:p>
        </p:txBody>
      </p:sp>
    </p:spTree>
    <p:extLst>
      <p:ext uri="{BB962C8B-B14F-4D97-AF65-F5344CB8AC3E}">
        <p14:creationId xmlns:p14="http://schemas.microsoft.com/office/powerpoint/2010/main" val="103823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With which method could the decision-making process be performed?</a:t>
            </a:r>
            <a:endParaRPr lang="en-GB" dirty="0"/>
          </a:p>
        </p:txBody>
      </p:sp>
      <p:sp>
        <p:nvSpPr>
          <p:cNvPr id="5" name="Rechteck 4"/>
          <p:cNvSpPr/>
          <p:nvPr/>
        </p:nvSpPr>
        <p:spPr>
          <a:xfrm>
            <a:off x="3853530" y="1542745"/>
            <a:ext cx="2833161" cy="221240"/>
          </a:xfrm>
          <a:prstGeom prst="rect">
            <a:avLst/>
          </a:prstGeom>
          <a:noFill/>
          <a:ln>
            <a:solidFill>
              <a:srgbClr val="9C1C2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aseline="0" dirty="0" smtClean="0">
                <a:solidFill>
                  <a:srgbClr val="000000"/>
                </a:solidFill>
                <a:latin typeface="Arial"/>
                <a:cs typeface="Arial"/>
              </a:rPr>
              <a:t>Choice of procurement form</a:t>
            </a:r>
            <a:endParaRPr lang="en-GB" baseline="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10" name="Gewinkelte Verbindung 9"/>
          <p:cNvCxnSpPr>
            <a:stCxn id="63" idx="2"/>
            <a:endCxn id="69" idx="0"/>
          </p:cNvCxnSpPr>
          <p:nvPr/>
        </p:nvCxnSpPr>
        <p:spPr>
          <a:xfrm rot="16200000" flipH="1">
            <a:off x="6610193" y="1408306"/>
            <a:ext cx="200440" cy="2913780"/>
          </a:xfrm>
          <a:prstGeom prst="bentConnector3">
            <a:avLst>
              <a:gd name="adj1" fmla="val 50000"/>
            </a:avLst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Gewinkelte Verbindung 10"/>
          <p:cNvCxnSpPr>
            <a:stCxn id="63" idx="2"/>
            <a:endCxn id="6" idx="0"/>
          </p:cNvCxnSpPr>
          <p:nvPr/>
        </p:nvCxnSpPr>
        <p:spPr>
          <a:xfrm rot="5400000">
            <a:off x="4243563" y="1955454"/>
            <a:ext cx="200439" cy="1819483"/>
          </a:xfrm>
          <a:prstGeom prst="bentConnector3">
            <a:avLst>
              <a:gd name="adj1" fmla="val 50000"/>
            </a:avLst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 bwMode="auto">
          <a:xfrm>
            <a:off x="293732" y="1499476"/>
            <a:ext cx="258892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GB" b="1" baseline="0" dirty="0" smtClean="0"/>
              <a:t>Decision problem</a:t>
            </a:r>
            <a:endParaRPr lang="en-GB" b="1" baseline="0" dirty="0"/>
          </a:p>
        </p:txBody>
      </p:sp>
      <p:sp>
        <p:nvSpPr>
          <p:cNvPr id="13" name="Textfeld 12"/>
          <p:cNvSpPr txBox="1"/>
          <p:nvPr/>
        </p:nvSpPr>
        <p:spPr bwMode="auto">
          <a:xfrm>
            <a:off x="293732" y="3142619"/>
            <a:ext cx="258892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GB" b="1" baseline="0" dirty="0" smtClean="0"/>
              <a:t>Criteria</a:t>
            </a:r>
            <a:endParaRPr lang="en-GB" b="1" baseline="0" dirty="0"/>
          </a:p>
        </p:txBody>
      </p:sp>
      <p:sp>
        <p:nvSpPr>
          <p:cNvPr id="14" name="Textfeld 13"/>
          <p:cNvSpPr txBox="1"/>
          <p:nvPr/>
        </p:nvSpPr>
        <p:spPr bwMode="auto">
          <a:xfrm>
            <a:off x="293732" y="4103167"/>
            <a:ext cx="10620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GB" b="1" baseline="0" dirty="0" smtClean="0"/>
              <a:t>Sub-criteria</a:t>
            </a:r>
            <a:endParaRPr lang="en-GB" b="1" baseline="0" dirty="0"/>
          </a:p>
        </p:txBody>
      </p:sp>
      <p:cxnSp>
        <p:nvCxnSpPr>
          <p:cNvPr id="19" name="Gewinkelte Verbindung 18"/>
          <p:cNvCxnSpPr>
            <a:stCxn id="6" idx="2"/>
            <a:endCxn id="15" idx="0"/>
          </p:cNvCxnSpPr>
          <p:nvPr/>
        </p:nvCxnSpPr>
        <p:spPr>
          <a:xfrm rot="5400000">
            <a:off x="2892002" y="3317955"/>
            <a:ext cx="232394" cy="851682"/>
          </a:xfrm>
          <a:prstGeom prst="bentConnector3">
            <a:avLst>
              <a:gd name="adj1" fmla="val 50000"/>
            </a:avLst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Gewinkelte Verbindung 19"/>
          <p:cNvCxnSpPr>
            <a:stCxn id="6" idx="2"/>
            <a:endCxn id="16" idx="0"/>
          </p:cNvCxnSpPr>
          <p:nvPr/>
        </p:nvCxnSpPr>
        <p:spPr>
          <a:xfrm rot="5400000">
            <a:off x="3175475" y="3601428"/>
            <a:ext cx="232394" cy="284737"/>
          </a:xfrm>
          <a:prstGeom prst="bentConnector3">
            <a:avLst>
              <a:gd name="adj1" fmla="val 50000"/>
            </a:avLst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Gewinkelte Verbindung 20"/>
          <p:cNvCxnSpPr>
            <a:stCxn id="6" idx="2"/>
            <a:endCxn id="18" idx="0"/>
          </p:cNvCxnSpPr>
          <p:nvPr/>
        </p:nvCxnSpPr>
        <p:spPr>
          <a:xfrm rot="16200000" flipH="1">
            <a:off x="3458947" y="3602692"/>
            <a:ext cx="232394" cy="282208"/>
          </a:xfrm>
          <a:prstGeom prst="bent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Gewinkelte Verbindung 21"/>
          <p:cNvCxnSpPr>
            <a:stCxn id="6" idx="2"/>
            <a:endCxn id="17" idx="0"/>
          </p:cNvCxnSpPr>
          <p:nvPr/>
        </p:nvCxnSpPr>
        <p:spPr>
          <a:xfrm rot="16200000" flipH="1">
            <a:off x="3742419" y="3319220"/>
            <a:ext cx="232394" cy="849152"/>
          </a:xfrm>
          <a:prstGeom prst="bentConnector3">
            <a:avLst>
              <a:gd name="adj1" fmla="val 50000"/>
            </a:avLst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feld 22"/>
          <p:cNvSpPr txBox="1"/>
          <p:nvPr/>
        </p:nvSpPr>
        <p:spPr bwMode="auto">
          <a:xfrm>
            <a:off x="293732" y="5386806"/>
            <a:ext cx="258892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GB" b="1" baseline="0" dirty="0" smtClean="0"/>
              <a:t>Alternatives</a:t>
            </a:r>
            <a:endParaRPr lang="en-GB" b="1" baseline="0" dirty="0"/>
          </a:p>
        </p:txBody>
      </p:sp>
      <p:cxnSp>
        <p:nvCxnSpPr>
          <p:cNvPr id="27" name="Gewinkelte Verbindung 26"/>
          <p:cNvCxnSpPr>
            <a:stCxn id="7" idx="2"/>
            <a:endCxn id="24" idx="0"/>
          </p:cNvCxnSpPr>
          <p:nvPr/>
        </p:nvCxnSpPr>
        <p:spPr>
          <a:xfrm rot="5400000">
            <a:off x="5089878" y="3456854"/>
            <a:ext cx="232393" cy="573885"/>
          </a:xfrm>
          <a:prstGeom prst="bentConnector3">
            <a:avLst>
              <a:gd name="adj1" fmla="val 50000"/>
            </a:avLst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Gewinkelte Verbindung 27"/>
          <p:cNvCxnSpPr>
            <a:stCxn id="7" idx="2"/>
            <a:endCxn id="25" idx="0"/>
          </p:cNvCxnSpPr>
          <p:nvPr/>
        </p:nvCxnSpPr>
        <p:spPr>
          <a:xfrm rot="5400000">
            <a:off x="5373350" y="3740326"/>
            <a:ext cx="232393" cy="6941"/>
          </a:xfrm>
          <a:prstGeom prst="bentConnector3">
            <a:avLst>
              <a:gd name="adj1" fmla="val 50000"/>
            </a:avLst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Gewinkelte Verbindung 28"/>
          <p:cNvCxnSpPr>
            <a:stCxn id="7" idx="2"/>
            <a:endCxn id="26" idx="0"/>
          </p:cNvCxnSpPr>
          <p:nvPr/>
        </p:nvCxnSpPr>
        <p:spPr>
          <a:xfrm rot="16200000" flipH="1">
            <a:off x="5656822" y="3463794"/>
            <a:ext cx="232393" cy="560004"/>
          </a:xfrm>
          <a:prstGeom prst="bentConnector3">
            <a:avLst>
              <a:gd name="adj1" fmla="val 50000"/>
            </a:avLst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Gewinkelte Verbindung 31"/>
          <p:cNvCxnSpPr>
            <a:stCxn id="8" idx="2"/>
            <a:endCxn id="30" idx="0"/>
          </p:cNvCxnSpPr>
          <p:nvPr/>
        </p:nvCxnSpPr>
        <p:spPr>
          <a:xfrm rot="5400000">
            <a:off x="6717161" y="3601349"/>
            <a:ext cx="232394" cy="284895"/>
          </a:xfrm>
          <a:prstGeom prst="bentConnector3">
            <a:avLst>
              <a:gd name="adj1" fmla="val 50000"/>
            </a:avLst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Gewinkelte Verbindung 32"/>
          <p:cNvCxnSpPr>
            <a:stCxn id="8" idx="2"/>
            <a:endCxn id="31" idx="0"/>
          </p:cNvCxnSpPr>
          <p:nvPr/>
        </p:nvCxnSpPr>
        <p:spPr>
          <a:xfrm rot="16200000" flipH="1">
            <a:off x="7000633" y="3602771"/>
            <a:ext cx="232394" cy="282050"/>
          </a:xfrm>
          <a:prstGeom prst="bent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echteck 33"/>
          <p:cNvSpPr/>
          <p:nvPr/>
        </p:nvSpPr>
        <p:spPr>
          <a:xfrm>
            <a:off x="1675830" y="5107937"/>
            <a:ext cx="1663589" cy="865515"/>
          </a:xfrm>
          <a:prstGeom prst="rect">
            <a:avLst/>
          </a:prstGeom>
          <a:noFill/>
          <a:ln>
            <a:solidFill>
              <a:srgbClr val="9C1C2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baseline="0" dirty="0" smtClean="0">
                <a:solidFill>
                  <a:srgbClr val="000000"/>
                </a:solidFill>
                <a:latin typeface="Arial"/>
                <a:cs typeface="Arial"/>
              </a:rPr>
              <a:t>Implementing the project in-house</a:t>
            </a:r>
            <a:endParaRPr lang="en-GB" sz="1200" b="1" baseline="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5" name="Rechteck 34"/>
          <p:cNvSpPr/>
          <p:nvPr/>
        </p:nvSpPr>
        <p:spPr>
          <a:xfrm>
            <a:off x="3515543" y="5107937"/>
            <a:ext cx="1663589" cy="865515"/>
          </a:xfrm>
          <a:prstGeom prst="rect">
            <a:avLst/>
          </a:prstGeom>
          <a:noFill/>
          <a:ln>
            <a:solidFill>
              <a:srgbClr val="9C1C2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baseline="0" dirty="0" smtClean="0">
                <a:solidFill>
                  <a:srgbClr val="000000"/>
                </a:solidFill>
                <a:latin typeface="Arial"/>
                <a:cs typeface="Arial"/>
              </a:rPr>
              <a:t>In-house planning with general contractor</a:t>
            </a:r>
            <a:endParaRPr lang="en-GB" sz="1200" b="1" baseline="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6" name="Rechteck 35"/>
          <p:cNvSpPr/>
          <p:nvPr/>
        </p:nvSpPr>
        <p:spPr>
          <a:xfrm>
            <a:off x="5355256" y="5107937"/>
            <a:ext cx="1663589" cy="865515"/>
          </a:xfrm>
          <a:prstGeom prst="rect">
            <a:avLst/>
          </a:prstGeom>
          <a:noFill/>
          <a:ln>
            <a:solidFill>
              <a:srgbClr val="9C1C2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baseline="0" dirty="0" smtClean="0">
                <a:solidFill>
                  <a:srgbClr val="000000"/>
                </a:solidFill>
                <a:latin typeface="Arial"/>
                <a:cs typeface="Arial"/>
              </a:rPr>
              <a:t>Total </a:t>
            </a:r>
          </a:p>
          <a:p>
            <a:pPr algn="ctr"/>
            <a:r>
              <a:rPr lang="en-GB" sz="1200" b="1" baseline="0" dirty="0" smtClean="0">
                <a:solidFill>
                  <a:srgbClr val="000000"/>
                </a:solidFill>
                <a:latin typeface="Arial"/>
                <a:cs typeface="Arial"/>
              </a:rPr>
              <a:t>contractor</a:t>
            </a:r>
            <a:endParaRPr lang="en-GB" sz="1200" b="1" baseline="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7" name="Rechteck 36"/>
          <p:cNvSpPr/>
          <p:nvPr/>
        </p:nvSpPr>
        <p:spPr>
          <a:xfrm>
            <a:off x="7194970" y="5107937"/>
            <a:ext cx="1663589" cy="865515"/>
          </a:xfrm>
          <a:prstGeom prst="rect">
            <a:avLst/>
          </a:prstGeom>
          <a:noFill/>
          <a:ln>
            <a:solidFill>
              <a:srgbClr val="9C1C2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baseline="0" dirty="0" smtClean="0">
                <a:solidFill>
                  <a:srgbClr val="000000"/>
                </a:solidFill>
                <a:latin typeface="Arial"/>
                <a:cs typeface="Arial"/>
              </a:rPr>
              <a:t>Value-added partnership</a:t>
            </a:r>
            <a:endParaRPr lang="en-GB" sz="1200" b="1" baseline="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38" name="Gewinkelte Verbindung 37"/>
          <p:cNvCxnSpPr>
            <a:stCxn id="52" idx="2"/>
            <a:endCxn id="35" idx="0"/>
          </p:cNvCxnSpPr>
          <p:nvPr/>
        </p:nvCxnSpPr>
        <p:spPr>
          <a:xfrm rot="16200000" flipH="1">
            <a:off x="3034897" y="3795495"/>
            <a:ext cx="238377" cy="2386506"/>
          </a:xfrm>
          <a:prstGeom prst="bent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Gewinkelte Verbindung 38"/>
          <p:cNvCxnSpPr>
            <a:stCxn id="16" idx="2"/>
            <a:endCxn id="35" idx="0"/>
          </p:cNvCxnSpPr>
          <p:nvPr/>
        </p:nvCxnSpPr>
        <p:spPr>
          <a:xfrm rot="16200000" flipH="1">
            <a:off x="3629132" y="4389730"/>
            <a:ext cx="238377" cy="1198035"/>
          </a:xfrm>
          <a:prstGeom prst="bent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Gewinkelte Verbindung 39"/>
          <p:cNvCxnSpPr>
            <a:stCxn id="18" idx="2"/>
            <a:endCxn id="35" idx="0"/>
          </p:cNvCxnSpPr>
          <p:nvPr/>
        </p:nvCxnSpPr>
        <p:spPr>
          <a:xfrm rot="16200000" flipH="1">
            <a:off x="3912605" y="4673203"/>
            <a:ext cx="238377" cy="631090"/>
          </a:xfrm>
          <a:prstGeom prst="bent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Gewinkelte Verbindung 40"/>
          <p:cNvCxnSpPr>
            <a:stCxn id="17" idx="2"/>
            <a:endCxn id="35" idx="0"/>
          </p:cNvCxnSpPr>
          <p:nvPr/>
        </p:nvCxnSpPr>
        <p:spPr>
          <a:xfrm rot="16200000" flipH="1">
            <a:off x="4196077" y="4956675"/>
            <a:ext cx="238377" cy="64146"/>
          </a:xfrm>
          <a:prstGeom prst="bent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Gewinkelte Verbindung 41"/>
          <p:cNvCxnSpPr>
            <a:stCxn id="24" idx="2"/>
            <a:endCxn id="35" idx="0"/>
          </p:cNvCxnSpPr>
          <p:nvPr/>
        </p:nvCxnSpPr>
        <p:spPr>
          <a:xfrm rot="5400000">
            <a:off x="4514047" y="4702852"/>
            <a:ext cx="238377" cy="571793"/>
          </a:xfrm>
          <a:prstGeom prst="bent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Gewinkelte Verbindung 42"/>
          <p:cNvCxnSpPr>
            <a:stCxn id="25" idx="2"/>
            <a:endCxn id="35" idx="0"/>
          </p:cNvCxnSpPr>
          <p:nvPr/>
        </p:nvCxnSpPr>
        <p:spPr>
          <a:xfrm rot="5400000">
            <a:off x="4797519" y="4419380"/>
            <a:ext cx="238377" cy="1138737"/>
          </a:xfrm>
          <a:prstGeom prst="bent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Gewinkelte Verbindung 43"/>
          <p:cNvCxnSpPr>
            <a:stCxn id="26" idx="2"/>
            <a:endCxn id="35" idx="0"/>
          </p:cNvCxnSpPr>
          <p:nvPr/>
        </p:nvCxnSpPr>
        <p:spPr>
          <a:xfrm rot="5400000">
            <a:off x="5080991" y="4135907"/>
            <a:ext cx="238377" cy="1705682"/>
          </a:xfrm>
          <a:prstGeom prst="bent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Gewinkelte Verbindung 44"/>
          <p:cNvCxnSpPr>
            <a:stCxn id="30" idx="2"/>
            <a:endCxn id="35" idx="0"/>
          </p:cNvCxnSpPr>
          <p:nvPr/>
        </p:nvCxnSpPr>
        <p:spPr>
          <a:xfrm rot="5400000">
            <a:off x="5399936" y="3816962"/>
            <a:ext cx="238377" cy="2343572"/>
          </a:xfrm>
          <a:prstGeom prst="bent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Gewinkelte Verbindung 45"/>
          <p:cNvCxnSpPr>
            <a:stCxn id="31" idx="2"/>
            <a:endCxn id="35" idx="0"/>
          </p:cNvCxnSpPr>
          <p:nvPr/>
        </p:nvCxnSpPr>
        <p:spPr>
          <a:xfrm rot="5400000">
            <a:off x="5683409" y="3533490"/>
            <a:ext cx="238377" cy="2910517"/>
          </a:xfrm>
          <a:prstGeom prst="bent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Gerade Verbindung 47"/>
          <p:cNvCxnSpPr/>
          <p:nvPr/>
        </p:nvCxnSpPr>
        <p:spPr>
          <a:xfrm flipV="1">
            <a:off x="8026764" y="5001917"/>
            <a:ext cx="0" cy="10602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Gewinkelte Verbindung 48"/>
          <p:cNvCxnSpPr>
            <a:stCxn id="63" idx="2"/>
            <a:endCxn id="50" idx="0"/>
          </p:cNvCxnSpPr>
          <p:nvPr/>
        </p:nvCxnSpPr>
        <p:spPr>
          <a:xfrm rot="5400000">
            <a:off x="3365456" y="1077347"/>
            <a:ext cx="200439" cy="3575697"/>
          </a:xfrm>
          <a:prstGeom prst="bentConnector3">
            <a:avLst>
              <a:gd name="adj1" fmla="val 50000"/>
            </a:avLst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Gewinkelte Verbindung 52"/>
          <p:cNvCxnSpPr>
            <a:stCxn id="50" idx="2"/>
            <a:endCxn id="51" idx="0"/>
          </p:cNvCxnSpPr>
          <p:nvPr/>
        </p:nvCxnSpPr>
        <p:spPr>
          <a:xfrm rot="5400000">
            <a:off x="1419660" y="3601827"/>
            <a:ext cx="232394" cy="283939"/>
          </a:xfrm>
          <a:prstGeom prst="bentConnector3">
            <a:avLst>
              <a:gd name="adj1" fmla="val 50000"/>
            </a:avLst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Gewinkelte Verbindung 53"/>
          <p:cNvCxnSpPr>
            <a:stCxn id="50" idx="2"/>
            <a:endCxn id="52" idx="0"/>
          </p:cNvCxnSpPr>
          <p:nvPr/>
        </p:nvCxnSpPr>
        <p:spPr>
          <a:xfrm rot="16200000" flipH="1">
            <a:off x="1703132" y="3602293"/>
            <a:ext cx="232394" cy="283006"/>
          </a:xfrm>
          <a:prstGeom prst="bent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Gewinkelte Verbindung 54"/>
          <p:cNvCxnSpPr>
            <a:stCxn id="51" idx="2"/>
            <a:endCxn id="34" idx="0"/>
          </p:cNvCxnSpPr>
          <p:nvPr/>
        </p:nvCxnSpPr>
        <p:spPr>
          <a:xfrm rot="16200000" flipH="1">
            <a:off x="1831568" y="4431879"/>
            <a:ext cx="238377" cy="1113738"/>
          </a:xfrm>
          <a:prstGeom prst="bentConnector3">
            <a:avLst>
              <a:gd name="adj1" fmla="val 50000"/>
            </a:avLst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Gewinkelte Verbindung 55"/>
          <p:cNvCxnSpPr>
            <a:stCxn id="15" idx="2"/>
            <a:endCxn id="35" idx="0"/>
          </p:cNvCxnSpPr>
          <p:nvPr/>
        </p:nvCxnSpPr>
        <p:spPr>
          <a:xfrm rot="16200000" flipH="1">
            <a:off x="3345660" y="4106258"/>
            <a:ext cx="238377" cy="1764980"/>
          </a:xfrm>
          <a:prstGeom prst="bentConnector3">
            <a:avLst>
              <a:gd name="adj1" fmla="val 50000"/>
            </a:avLst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feld 56"/>
          <p:cNvSpPr txBox="1"/>
          <p:nvPr/>
        </p:nvSpPr>
        <p:spPr bwMode="auto">
          <a:xfrm>
            <a:off x="293732" y="1945382"/>
            <a:ext cx="258892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GB" b="1" baseline="0" dirty="0" smtClean="0"/>
              <a:t>Dominance criteria</a:t>
            </a:r>
            <a:endParaRPr lang="en-GB" b="1" baseline="0" dirty="0"/>
          </a:p>
        </p:txBody>
      </p:sp>
      <p:grpSp>
        <p:nvGrpSpPr>
          <p:cNvPr id="100" name="Group 99"/>
          <p:cNvGrpSpPr/>
          <p:nvPr/>
        </p:nvGrpSpPr>
        <p:grpSpPr>
          <a:xfrm>
            <a:off x="2449674" y="1913871"/>
            <a:ext cx="5584597" cy="370800"/>
            <a:chOff x="2449674" y="2031589"/>
            <a:chExt cx="5584597" cy="370800"/>
          </a:xfrm>
        </p:grpSpPr>
        <p:sp>
          <p:nvSpPr>
            <p:cNvPr id="58" name="Rechteck 57"/>
            <p:cNvSpPr/>
            <p:nvPr/>
          </p:nvSpPr>
          <p:spPr>
            <a:xfrm>
              <a:off x="2449674" y="2031589"/>
              <a:ext cx="2684822" cy="3708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baseline="0" dirty="0" smtClean="0">
                  <a:solidFill>
                    <a:srgbClr val="000000"/>
                  </a:solidFill>
                  <a:latin typeface="Arial"/>
                  <a:cs typeface="Arial"/>
                </a:rPr>
                <a:t>Long-term programmable usage requirements</a:t>
              </a:r>
              <a:endParaRPr lang="en-GB" sz="1200" baseline="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9" name="Rechteck 58"/>
            <p:cNvSpPr/>
            <p:nvPr/>
          </p:nvSpPr>
          <p:spPr>
            <a:xfrm>
              <a:off x="5466219" y="2031589"/>
              <a:ext cx="2568052" cy="3708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baseline="0" dirty="0" smtClean="0">
                  <a:solidFill>
                    <a:srgbClr val="000000"/>
                  </a:solidFill>
                  <a:latin typeface="Arial"/>
                  <a:cs typeface="Arial"/>
                </a:rPr>
                <a:t>Availability of internal resources</a:t>
              </a:r>
              <a:endParaRPr lang="en-GB" sz="1200" baseline="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cxnSp>
        <p:nvCxnSpPr>
          <p:cNvPr id="61" name="Gewinkelte Verbindung 60"/>
          <p:cNvCxnSpPr>
            <a:stCxn id="5" idx="2"/>
            <a:endCxn id="58" idx="0"/>
          </p:cNvCxnSpPr>
          <p:nvPr/>
        </p:nvCxnSpPr>
        <p:spPr>
          <a:xfrm rot="5400000">
            <a:off x="4456155" y="1099915"/>
            <a:ext cx="149886" cy="1478026"/>
          </a:xfrm>
          <a:prstGeom prst="bentConnector3">
            <a:avLst>
              <a:gd name="adj1" fmla="val 50000"/>
            </a:avLst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Gewinkelte Verbindung 61"/>
          <p:cNvCxnSpPr>
            <a:stCxn id="5" idx="2"/>
            <a:endCxn id="59" idx="0"/>
          </p:cNvCxnSpPr>
          <p:nvPr/>
        </p:nvCxnSpPr>
        <p:spPr>
          <a:xfrm rot="16200000" flipH="1">
            <a:off x="5935235" y="1098861"/>
            <a:ext cx="149886" cy="1480134"/>
          </a:xfrm>
          <a:prstGeom prst="bentConnector3">
            <a:avLst>
              <a:gd name="adj1" fmla="val 50000"/>
            </a:avLst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Rechteck 62"/>
          <p:cNvSpPr/>
          <p:nvPr/>
        </p:nvSpPr>
        <p:spPr>
          <a:xfrm>
            <a:off x="3911112" y="2434557"/>
            <a:ext cx="2684822" cy="330419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aseline="0" dirty="0" smtClean="0">
                <a:solidFill>
                  <a:srgbClr val="000000"/>
                </a:solidFill>
                <a:latin typeface="Arial"/>
                <a:cs typeface="Arial"/>
              </a:rPr>
              <a:t>Position on-site</a:t>
            </a:r>
            <a:endParaRPr lang="en-GB" sz="1200" baseline="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4" name="Rechteck 63"/>
          <p:cNvSpPr/>
          <p:nvPr/>
        </p:nvSpPr>
        <p:spPr>
          <a:xfrm>
            <a:off x="293732" y="2445878"/>
            <a:ext cx="215511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kern="0" baseline="0" dirty="0" smtClean="0">
                <a:latin typeface="Arial"/>
                <a:ea typeface="ＭＳ Ｐゴシック"/>
                <a:cs typeface="Arial"/>
              </a:rPr>
              <a:t>Framework</a:t>
            </a:r>
            <a:endParaRPr lang="en-GB" dirty="0"/>
          </a:p>
        </p:txBody>
      </p:sp>
      <p:cxnSp>
        <p:nvCxnSpPr>
          <p:cNvPr id="65" name="Gewinkelte Verbindung 64"/>
          <p:cNvCxnSpPr>
            <a:stCxn id="63" idx="0"/>
            <a:endCxn id="59" idx="2"/>
          </p:cNvCxnSpPr>
          <p:nvPr/>
        </p:nvCxnSpPr>
        <p:spPr>
          <a:xfrm rot="5400000" flipH="1" flipV="1">
            <a:off x="5926941" y="1611253"/>
            <a:ext cx="149886" cy="1496722"/>
          </a:xfrm>
          <a:prstGeom prst="bentConnector3">
            <a:avLst>
              <a:gd name="adj1" fmla="val 50000"/>
            </a:avLst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Gewinkelte Verbindung 65"/>
          <p:cNvCxnSpPr>
            <a:stCxn id="58" idx="2"/>
            <a:endCxn id="63" idx="0"/>
          </p:cNvCxnSpPr>
          <p:nvPr/>
        </p:nvCxnSpPr>
        <p:spPr>
          <a:xfrm rot="16200000" flipH="1">
            <a:off x="4447861" y="1628895"/>
            <a:ext cx="149886" cy="1461438"/>
          </a:xfrm>
          <a:prstGeom prst="bentConnector3">
            <a:avLst>
              <a:gd name="adj1" fmla="val 50000"/>
            </a:avLst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3" name="Group 82"/>
          <p:cNvGrpSpPr/>
          <p:nvPr/>
        </p:nvGrpSpPr>
        <p:grpSpPr>
          <a:xfrm>
            <a:off x="1110414" y="3859993"/>
            <a:ext cx="7627713" cy="1009567"/>
            <a:chOff x="1110414" y="3870781"/>
            <a:chExt cx="7749532" cy="1009567"/>
          </a:xfrm>
        </p:grpSpPr>
        <p:sp>
          <p:nvSpPr>
            <p:cNvPr id="15" name="Rechteck 14"/>
            <p:cNvSpPr/>
            <p:nvPr/>
          </p:nvSpPr>
          <p:spPr>
            <a:xfrm>
              <a:off x="2317866" y="3870781"/>
              <a:ext cx="575999" cy="1009567"/>
            </a:xfrm>
            <a:prstGeom prst="rect">
              <a:avLst/>
            </a:prstGeom>
            <a:noFill/>
            <a:ln>
              <a:solidFill>
                <a:srgbClr val="9C1C2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000" baseline="0" dirty="0" smtClean="0">
                  <a:solidFill>
                    <a:srgbClr val="000000"/>
                  </a:solidFill>
                  <a:latin typeface="Arial"/>
                  <a:cs typeface="Arial"/>
                </a:rPr>
                <a:t>Time risks</a:t>
              </a:r>
              <a:endParaRPr lang="en-GB" sz="1000" baseline="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6" name="Rechteck 15"/>
            <p:cNvSpPr/>
            <p:nvPr/>
          </p:nvSpPr>
          <p:spPr>
            <a:xfrm>
              <a:off x="2893865" y="3870781"/>
              <a:ext cx="575999" cy="1009567"/>
            </a:xfrm>
            <a:prstGeom prst="rect">
              <a:avLst/>
            </a:prstGeom>
            <a:noFill/>
            <a:ln>
              <a:solidFill>
                <a:srgbClr val="9C1C2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000" baseline="0" dirty="0" smtClean="0">
                  <a:solidFill>
                    <a:srgbClr val="000000"/>
                  </a:solidFill>
                  <a:latin typeface="Arial"/>
                  <a:cs typeface="Arial"/>
                </a:rPr>
                <a:t>Cost</a:t>
              </a:r>
            </a:p>
            <a:p>
              <a:pPr algn="ctr"/>
              <a:r>
                <a:rPr lang="en-GB" sz="1000" baseline="0" dirty="0" smtClean="0">
                  <a:solidFill>
                    <a:srgbClr val="000000"/>
                  </a:solidFill>
                  <a:latin typeface="Arial"/>
                  <a:cs typeface="Arial"/>
                </a:rPr>
                <a:t>risks</a:t>
              </a:r>
              <a:endParaRPr lang="en-GB" sz="1000" baseline="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7" name="Rechteck 16"/>
            <p:cNvSpPr/>
            <p:nvPr/>
          </p:nvSpPr>
          <p:spPr>
            <a:xfrm>
              <a:off x="4045863" y="3870781"/>
              <a:ext cx="575999" cy="1009567"/>
            </a:xfrm>
            <a:prstGeom prst="rect">
              <a:avLst/>
            </a:prstGeom>
            <a:noFill/>
            <a:ln>
              <a:solidFill>
                <a:srgbClr val="9C1C2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000" baseline="0" dirty="0" smtClean="0">
                  <a:solidFill>
                    <a:srgbClr val="000000"/>
                  </a:solidFill>
                  <a:latin typeface="Arial"/>
                  <a:cs typeface="Arial"/>
                </a:rPr>
                <a:t>Safety risks</a:t>
              </a:r>
              <a:endParaRPr lang="en-GB" sz="1000" baseline="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8" name="Rechteck 17"/>
            <p:cNvSpPr/>
            <p:nvPr/>
          </p:nvSpPr>
          <p:spPr>
            <a:xfrm>
              <a:off x="3469864" y="3870781"/>
              <a:ext cx="575999" cy="1009567"/>
            </a:xfrm>
            <a:prstGeom prst="rect">
              <a:avLst/>
            </a:prstGeom>
            <a:noFill/>
            <a:ln>
              <a:solidFill>
                <a:srgbClr val="9C1C2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000" baseline="0" dirty="0" smtClean="0">
                  <a:solidFill>
                    <a:srgbClr val="000000"/>
                  </a:solidFill>
                  <a:latin typeface="Arial"/>
                  <a:cs typeface="Arial"/>
                </a:rPr>
                <a:t>Quality risks</a:t>
              </a:r>
              <a:endParaRPr lang="en-GB" sz="1000" baseline="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4" name="Rechteck 23"/>
            <p:cNvSpPr/>
            <p:nvPr/>
          </p:nvSpPr>
          <p:spPr>
            <a:xfrm>
              <a:off x="4691958" y="3870781"/>
              <a:ext cx="575999" cy="1009567"/>
            </a:xfrm>
            <a:prstGeom prst="rect">
              <a:avLst/>
            </a:prstGeom>
            <a:noFill/>
            <a:ln>
              <a:solidFill>
                <a:srgbClr val="9C1C2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000" baseline="0" dirty="0" err="1" smtClean="0">
                  <a:solidFill>
                    <a:srgbClr val="000000"/>
                  </a:solidFill>
                  <a:latin typeface="Arial"/>
                  <a:cs typeface="Arial"/>
                </a:rPr>
                <a:t>Reduc-tion</a:t>
              </a:r>
              <a:r>
                <a:rPr lang="en-GB" sz="1000" baseline="0" dirty="0" smtClean="0">
                  <a:solidFill>
                    <a:srgbClr val="000000"/>
                  </a:solidFill>
                  <a:latin typeface="Arial"/>
                  <a:cs typeface="Arial"/>
                </a:rPr>
                <a:t> of interfaces</a:t>
              </a:r>
              <a:endParaRPr lang="en-GB" sz="1000" baseline="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5" name="Rechteck 24"/>
            <p:cNvSpPr/>
            <p:nvPr/>
          </p:nvSpPr>
          <p:spPr>
            <a:xfrm>
              <a:off x="5267957" y="3870781"/>
              <a:ext cx="575999" cy="1009567"/>
            </a:xfrm>
            <a:prstGeom prst="rect">
              <a:avLst/>
            </a:prstGeom>
            <a:noFill/>
            <a:ln>
              <a:solidFill>
                <a:srgbClr val="9C1C2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000" baseline="0" dirty="0" err="1" smtClean="0">
                  <a:solidFill>
                    <a:srgbClr val="000000"/>
                  </a:solidFill>
                  <a:latin typeface="Arial"/>
                  <a:cs typeface="Arial"/>
                </a:rPr>
                <a:t>Informa-tions</a:t>
              </a:r>
              <a:r>
                <a:rPr lang="en-GB" sz="1000" baseline="0" dirty="0" smtClean="0">
                  <a:solidFill>
                    <a:srgbClr val="000000"/>
                  </a:solidFill>
                  <a:latin typeface="Arial"/>
                  <a:cs typeface="Arial"/>
                </a:rPr>
                <a:t> and </a:t>
              </a:r>
              <a:r>
                <a:rPr lang="en-GB" sz="1000" baseline="0" dirty="0" err="1" smtClean="0">
                  <a:solidFill>
                    <a:srgbClr val="000000"/>
                  </a:solidFill>
                  <a:latin typeface="Arial"/>
                  <a:cs typeface="Arial"/>
                </a:rPr>
                <a:t>commu-nication</a:t>
              </a:r>
              <a:endParaRPr lang="en-GB" sz="1000" baseline="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6" name="Rechteck 25"/>
            <p:cNvSpPr/>
            <p:nvPr/>
          </p:nvSpPr>
          <p:spPr>
            <a:xfrm>
              <a:off x="5843956" y="3870781"/>
              <a:ext cx="575999" cy="1009567"/>
            </a:xfrm>
            <a:prstGeom prst="rect">
              <a:avLst/>
            </a:prstGeom>
            <a:noFill/>
            <a:ln>
              <a:solidFill>
                <a:srgbClr val="9C1C2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000" baseline="0" dirty="0" smtClean="0">
                  <a:solidFill>
                    <a:srgbClr val="000000"/>
                  </a:solidFill>
                  <a:latin typeface="Arial"/>
                  <a:cs typeface="Arial"/>
                </a:rPr>
                <a:t>BIM for linked </a:t>
              </a:r>
              <a:r>
                <a:rPr lang="en-GB" sz="1000" baseline="0" dirty="0" err="1" smtClean="0">
                  <a:solidFill>
                    <a:srgbClr val="000000"/>
                  </a:solidFill>
                  <a:latin typeface="Arial"/>
                  <a:cs typeface="Arial"/>
                </a:rPr>
                <a:t>digiti-sation</a:t>
              </a:r>
              <a:endParaRPr lang="en-GB" sz="1000" baseline="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0" name="Rechteck 29"/>
            <p:cNvSpPr/>
            <p:nvPr/>
          </p:nvSpPr>
          <p:spPr>
            <a:xfrm>
              <a:off x="6492034" y="3870781"/>
              <a:ext cx="575999" cy="1009567"/>
            </a:xfrm>
            <a:prstGeom prst="rect">
              <a:avLst/>
            </a:prstGeom>
            <a:noFill/>
            <a:ln>
              <a:solidFill>
                <a:srgbClr val="9C1C2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000" baseline="0" dirty="0" smtClean="0">
                  <a:solidFill>
                    <a:srgbClr val="000000"/>
                  </a:solidFill>
                  <a:latin typeface="Arial"/>
                  <a:cs typeface="Arial"/>
                </a:rPr>
                <a:t>Life-cycle costs</a:t>
              </a:r>
              <a:endParaRPr lang="en-GB" sz="1000" baseline="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1" name="Rechteck 30"/>
            <p:cNvSpPr/>
            <p:nvPr/>
          </p:nvSpPr>
          <p:spPr>
            <a:xfrm>
              <a:off x="7068033" y="3870781"/>
              <a:ext cx="575999" cy="1009567"/>
            </a:xfrm>
            <a:prstGeom prst="rect">
              <a:avLst/>
            </a:prstGeom>
            <a:noFill/>
            <a:ln>
              <a:solidFill>
                <a:srgbClr val="9C1C2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000" baseline="0" dirty="0" smtClean="0">
                  <a:solidFill>
                    <a:srgbClr val="000000"/>
                  </a:solidFill>
                  <a:latin typeface="Arial"/>
                  <a:cs typeface="Arial"/>
                </a:rPr>
                <a:t>Invest-</a:t>
              </a:r>
              <a:r>
                <a:rPr lang="en-GB" sz="1000" baseline="0" dirty="0" err="1" smtClean="0">
                  <a:solidFill>
                    <a:srgbClr val="000000"/>
                  </a:solidFill>
                  <a:latin typeface="Arial"/>
                  <a:cs typeface="Arial"/>
                </a:rPr>
                <a:t>ment</a:t>
              </a:r>
              <a:r>
                <a:rPr lang="en-GB" sz="1000" baseline="0" dirty="0" smtClean="0">
                  <a:solidFill>
                    <a:srgbClr val="000000"/>
                  </a:solidFill>
                  <a:latin typeface="Arial"/>
                  <a:cs typeface="Arial"/>
                </a:rPr>
                <a:t> costs</a:t>
              </a:r>
              <a:endParaRPr lang="en-GB" sz="1000" baseline="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1" name="Rechteck 50"/>
            <p:cNvSpPr/>
            <p:nvPr/>
          </p:nvSpPr>
          <p:spPr>
            <a:xfrm>
              <a:off x="1110414" y="3870781"/>
              <a:ext cx="575999" cy="1009567"/>
            </a:xfrm>
            <a:prstGeom prst="rect">
              <a:avLst/>
            </a:prstGeom>
            <a:noFill/>
            <a:ln>
              <a:solidFill>
                <a:srgbClr val="9C1C2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000" baseline="0" dirty="0" smtClean="0">
                  <a:solidFill>
                    <a:srgbClr val="000000"/>
                  </a:solidFill>
                  <a:latin typeface="Arial"/>
                  <a:cs typeface="Arial"/>
                </a:rPr>
                <a:t>Internal planning resources</a:t>
              </a:r>
              <a:endParaRPr lang="en-GB" sz="1000" baseline="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2" name="Rechteck 51"/>
            <p:cNvSpPr/>
            <p:nvPr/>
          </p:nvSpPr>
          <p:spPr>
            <a:xfrm>
              <a:off x="1686413" y="3870781"/>
              <a:ext cx="575999" cy="1009567"/>
            </a:xfrm>
            <a:prstGeom prst="rect">
              <a:avLst/>
            </a:prstGeom>
            <a:noFill/>
            <a:ln>
              <a:solidFill>
                <a:srgbClr val="9C1C2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000" baseline="0" dirty="0" smtClean="0">
                  <a:solidFill>
                    <a:srgbClr val="000000"/>
                  </a:solidFill>
                  <a:latin typeface="Arial"/>
                  <a:cs typeface="Arial"/>
                </a:rPr>
                <a:t>Internal control resources</a:t>
              </a:r>
              <a:endParaRPr lang="en-GB" sz="1000" baseline="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67" name="Rechteck 66"/>
            <p:cNvSpPr/>
            <p:nvPr/>
          </p:nvSpPr>
          <p:spPr>
            <a:xfrm>
              <a:off x="7707948" y="3870781"/>
              <a:ext cx="575999" cy="1009567"/>
            </a:xfrm>
            <a:prstGeom prst="rect">
              <a:avLst/>
            </a:prstGeom>
            <a:noFill/>
            <a:ln>
              <a:solidFill>
                <a:srgbClr val="9C1C2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000" baseline="0" dirty="0" err="1" smtClean="0">
                  <a:solidFill>
                    <a:srgbClr val="000000"/>
                  </a:solidFill>
                  <a:latin typeface="Arial"/>
                  <a:cs typeface="Arial"/>
                </a:rPr>
                <a:t>Functio-nal</a:t>
              </a:r>
              <a:r>
                <a:rPr lang="en-GB" sz="1000" baseline="0" dirty="0" smtClean="0">
                  <a:solidFill>
                    <a:srgbClr val="000000"/>
                  </a:solidFill>
                  <a:latin typeface="Arial"/>
                  <a:cs typeface="Arial"/>
                </a:rPr>
                <a:t> call of tenders</a:t>
              </a:r>
              <a:endParaRPr lang="en-GB" sz="1000" baseline="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68" name="Rechteck 67"/>
            <p:cNvSpPr/>
            <p:nvPr/>
          </p:nvSpPr>
          <p:spPr>
            <a:xfrm>
              <a:off x="8283947" y="3870781"/>
              <a:ext cx="575999" cy="1009567"/>
            </a:xfrm>
            <a:prstGeom prst="rect">
              <a:avLst/>
            </a:prstGeom>
            <a:noFill/>
            <a:ln>
              <a:solidFill>
                <a:srgbClr val="9C1C2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000" baseline="0" dirty="0" smtClean="0">
                  <a:solidFill>
                    <a:srgbClr val="000000"/>
                  </a:solidFill>
                  <a:latin typeface="Arial"/>
                  <a:cs typeface="Arial"/>
                </a:rPr>
                <a:t>Detailed call of tenders</a:t>
              </a:r>
              <a:endParaRPr lang="en-GB" sz="1000" baseline="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1110414" y="2965415"/>
            <a:ext cx="7627713" cy="662185"/>
            <a:chOff x="1110414" y="2941699"/>
            <a:chExt cx="7743148" cy="662185"/>
          </a:xfrm>
        </p:grpSpPr>
        <p:sp>
          <p:nvSpPr>
            <p:cNvPr id="6" name="Rechteck 5"/>
            <p:cNvSpPr/>
            <p:nvPr/>
          </p:nvSpPr>
          <p:spPr>
            <a:xfrm>
              <a:off x="2315226" y="2941699"/>
              <a:ext cx="2307956" cy="662184"/>
            </a:xfrm>
            <a:prstGeom prst="rect">
              <a:avLst/>
            </a:prstGeom>
            <a:noFill/>
            <a:ln>
              <a:solidFill>
                <a:srgbClr val="9C1C2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baseline="0" dirty="0" smtClean="0">
                  <a:solidFill>
                    <a:srgbClr val="000000"/>
                  </a:solidFill>
                  <a:latin typeface="Arial"/>
                  <a:cs typeface="Arial"/>
                </a:rPr>
                <a:t>Transfer of the full responsibility for risks</a:t>
              </a:r>
              <a:endParaRPr lang="en-GB" sz="1200" baseline="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7" name="Rechteck 6"/>
            <p:cNvSpPr/>
            <p:nvPr/>
          </p:nvSpPr>
          <p:spPr>
            <a:xfrm>
              <a:off x="4687479" y="2941700"/>
              <a:ext cx="1743723" cy="662184"/>
            </a:xfrm>
            <a:prstGeom prst="rect">
              <a:avLst/>
            </a:prstGeom>
            <a:noFill/>
            <a:ln>
              <a:solidFill>
                <a:srgbClr val="9C1C2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baseline="0" dirty="0" smtClean="0">
                  <a:solidFill>
                    <a:srgbClr val="000000"/>
                  </a:solidFill>
                  <a:latin typeface="Arial"/>
                  <a:cs typeface="Arial"/>
                </a:rPr>
                <a:t>Creating transparency in the project</a:t>
              </a:r>
              <a:endParaRPr lang="en-GB" sz="1200" baseline="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8" name="Rechteck 7"/>
            <p:cNvSpPr/>
            <p:nvPr/>
          </p:nvSpPr>
          <p:spPr>
            <a:xfrm>
              <a:off x="6485107" y="2941699"/>
              <a:ext cx="1158925" cy="662184"/>
            </a:xfrm>
            <a:prstGeom prst="rect">
              <a:avLst/>
            </a:prstGeom>
            <a:noFill/>
            <a:ln>
              <a:solidFill>
                <a:srgbClr val="9C1C2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baseline="0" dirty="0" smtClean="0">
                  <a:solidFill>
                    <a:srgbClr val="000000"/>
                  </a:solidFill>
                  <a:latin typeface="Arial"/>
                  <a:cs typeface="Arial"/>
                </a:rPr>
                <a:t>Optimising cost factors</a:t>
              </a:r>
              <a:endParaRPr lang="en-GB" sz="1200" baseline="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9" name="Gerade Verbindung 8"/>
            <p:cNvCxnSpPr>
              <a:stCxn id="7" idx="0"/>
              <a:endCxn id="7" idx="0"/>
            </p:cNvCxnSpPr>
            <p:nvPr/>
          </p:nvCxnSpPr>
          <p:spPr>
            <a:xfrm>
              <a:off x="5559341" y="2941700"/>
              <a:ext cx="0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Rechteck 49"/>
            <p:cNvSpPr/>
            <p:nvPr/>
          </p:nvSpPr>
          <p:spPr>
            <a:xfrm>
              <a:off x="1110414" y="2941699"/>
              <a:ext cx="1151998" cy="662184"/>
            </a:xfrm>
            <a:prstGeom prst="rect">
              <a:avLst/>
            </a:prstGeom>
            <a:noFill/>
            <a:ln>
              <a:solidFill>
                <a:srgbClr val="9C1C2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baseline="0" dirty="0" smtClean="0">
                  <a:solidFill>
                    <a:srgbClr val="000000"/>
                  </a:solidFill>
                  <a:latin typeface="Arial"/>
                  <a:cs typeface="Arial"/>
                </a:rPr>
                <a:t>Using internal resources</a:t>
              </a:r>
              <a:endParaRPr lang="en-GB" sz="1200" baseline="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69" name="Rechteck 68"/>
            <p:cNvSpPr/>
            <p:nvPr/>
          </p:nvSpPr>
          <p:spPr>
            <a:xfrm>
              <a:off x="7694637" y="2941700"/>
              <a:ext cx="1158925" cy="662184"/>
            </a:xfrm>
            <a:prstGeom prst="rect">
              <a:avLst/>
            </a:prstGeom>
            <a:noFill/>
            <a:ln>
              <a:solidFill>
                <a:srgbClr val="9C1C2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baseline="0" dirty="0" smtClean="0">
                  <a:solidFill>
                    <a:srgbClr val="000000"/>
                  </a:solidFill>
                  <a:latin typeface="Arial"/>
                  <a:cs typeface="Arial"/>
                </a:rPr>
                <a:t>Determining degree of details</a:t>
              </a:r>
              <a:endParaRPr lang="en-GB" sz="1200" baseline="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cxnSp>
        <p:nvCxnSpPr>
          <p:cNvPr id="70" name="Gewinkelte Verbindung 69"/>
          <p:cNvCxnSpPr>
            <a:stCxn id="69" idx="2"/>
            <a:endCxn id="67" idx="0"/>
          </p:cNvCxnSpPr>
          <p:nvPr/>
        </p:nvCxnSpPr>
        <p:spPr>
          <a:xfrm rot="5400000">
            <a:off x="7911311" y="3604000"/>
            <a:ext cx="232393" cy="279592"/>
          </a:xfrm>
          <a:prstGeom prst="bentConnector3">
            <a:avLst>
              <a:gd name="adj1" fmla="val 50000"/>
            </a:avLst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Gewinkelte Verbindung 70"/>
          <p:cNvCxnSpPr>
            <a:stCxn id="69" idx="2"/>
            <a:endCxn id="68" idx="0"/>
          </p:cNvCxnSpPr>
          <p:nvPr/>
        </p:nvCxnSpPr>
        <p:spPr>
          <a:xfrm rot="16200000" flipH="1">
            <a:off x="8194783" y="3600120"/>
            <a:ext cx="232393" cy="287352"/>
          </a:xfrm>
          <a:prstGeom prst="bent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Gewinkelte Verbindung 71"/>
          <p:cNvCxnSpPr>
            <a:stCxn id="68" idx="2"/>
            <a:endCxn id="36" idx="0"/>
          </p:cNvCxnSpPr>
          <p:nvPr/>
        </p:nvCxnSpPr>
        <p:spPr>
          <a:xfrm rot="5400000">
            <a:off x="7201665" y="3854946"/>
            <a:ext cx="238377" cy="2267604"/>
          </a:xfrm>
          <a:prstGeom prst="bentConnector3">
            <a:avLst>
              <a:gd name="adj1" fmla="val 50000"/>
            </a:avLst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Gewinkelte Verbindung 72"/>
          <p:cNvCxnSpPr>
            <a:stCxn id="67" idx="2"/>
            <a:endCxn id="35" idx="0"/>
          </p:cNvCxnSpPr>
          <p:nvPr/>
        </p:nvCxnSpPr>
        <p:spPr>
          <a:xfrm rot="5400000">
            <a:off x="5998337" y="3218562"/>
            <a:ext cx="238377" cy="3540373"/>
          </a:xfrm>
          <a:prstGeom prst="bentConnector3">
            <a:avLst>
              <a:gd name="adj1" fmla="val 50000"/>
            </a:avLst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Gewinkelte Verbindung 9"/>
          <p:cNvCxnSpPr>
            <a:stCxn id="63" idx="2"/>
            <a:endCxn id="8" idx="0"/>
          </p:cNvCxnSpPr>
          <p:nvPr/>
        </p:nvCxnSpPr>
        <p:spPr>
          <a:xfrm rot="16200000" flipH="1">
            <a:off x="6014445" y="2004054"/>
            <a:ext cx="200439" cy="1722282"/>
          </a:xfrm>
          <a:prstGeom prst="bentConnector3">
            <a:avLst>
              <a:gd name="adj1" fmla="val 50000"/>
            </a:avLst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Gewinkelte Verbindung 9"/>
          <p:cNvCxnSpPr>
            <a:stCxn id="63" idx="2"/>
            <a:endCxn id="7" idx="0"/>
          </p:cNvCxnSpPr>
          <p:nvPr/>
        </p:nvCxnSpPr>
        <p:spPr>
          <a:xfrm rot="16200000" flipH="1">
            <a:off x="5273049" y="2745449"/>
            <a:ext cx="200440" cy="239493"/>
          </a:xfrm>
          <a:prstGeom prst="bentConnector3">
            <a:avLst>
              <a:gd name="adj1" fmla="val 50000"/>
            </a:avLst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Rechteck 1"/>
          <p:cNvSpPr/>
          <p:nvPr/>
        </p:nvSpPr>
        <p:spPr>
          <a:xfrm>
            <a:off x="221783" y="1801528"/>
            <a:ext cx="8694830" cy="3275999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8" name="Pfeil nach unten 2"/>
          <p:cNvSpPr/>
          <p:nvPr/>
        </p:nvSpPr>
        <p:spPr>
          <a:xfrm>
            <a:off x="4237602" y="1957012"/>
            <a:ext cx="2139868" cy="2980291"/>
          </a:xfrm>
          <a:prstGeom prst="downArrow">
            <a:avLst/>
          </a:prstGeom>
          <a:solidFill>
            <a:schemeClr val="accent2">
              <a:alpha val="53000"/>
            </a:schemeClr>
          </a:solidFill>
          <a:ln>
            <a:solidFill>
              <a:srgbClr val="9C1C2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9" name="Textfeld 73"/>
          <p:cNvSpPr txBox="1"/>
          <p:nvPr/>
        </p:nvSpPr>
        <p:spPr bwMode="auto">
          <a:xfrm>
            <a:off x="4917898" y="3565925"/>
            <a:ext cx="7044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pPr algn="ctr"/>
            <a:r>
              <a:rPr lang="en-GB" sz="4800" b="1" baseline="0" dirty="0" smtClean="0"/>
              <a:t>?</a:t>
            </a:r>
            <a:endParaRPr lang="en-GB" sz="4800" b="1" baseline="0" dirty="0"/>
          </a:p>
        </p:txBody>
      </p:sp>
    </p:spTree>
    <p:extLst>
      <p:ext uri="{BB962C8B-B14F-4D97-AF65-F5344CB8AC3E}">
        <p14:creationId xmlns:p14="http://schemas.microsoft.com/office/powerpoint/2010/main" val="170943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There are different  methods for the decision-making process</a:t>
            </a:r>
            <a:endParaRPr lang="en-GB" dirty="0"/>
          </a:p>
        </p:txBody>
      </p:sp>
      <p:graphicFrame>
        <p:nvGraphicFramePr>
          <p:cNvPr id="5" name="Diagramm 4"/>
          <p:cNvGraphicFramePr/>
          <p:nvPr>
            <p:extLst>
              <p:ext uri="{D42A27DB-BD31-4B8C-83A1-F6EECF244321}">
                <p14:modId xmlns:p14="http://schemas.microsoft.com/office/powerpoint/2010/main" val="616078748"/>
              </p:ext>
            </p:extLst>
          </p:nvPr>
        </p:nvGraphicFramePr>
        <p:xfrm>
          <a:off x="-901701" y="1473200"/>
          <a:ext cx="8418515" cy="474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feld 1"/>
          <p:cNvSpPr txBox="1"/>
          <p:nvPr/>
        </p:nvSpPr>
        <p:spPr bwMode="auto">
          <a:xfrm>
            <a:off x="6101707" y="2095500"/>
            <a:ext cx="2826393" cy="3200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pPr algn="just"/>
            <a:r>
              <a:rPr lang="en-GB" sz="1600" b="1" baseline="0" dirty="0" smtClean="0"/>
              <a:t>Specific requirements:</a:t>
            </a:r>
          </a:p>
          <a:p>
            <a:pPr algn="just"/>
            <a:endParaRPr lang="en-GB" sz="1600" b="1" baseline="0" dirty="0" smtClean="0"/>
          </a:p>
          <a:p>
            <a:pPr marL="285750" indent="-285750" algn="just">
              <a:buFont typeface="Arial" charset="0"/>
              <a:buChar char="•"/>
            </a:pPr>
            <a:r>
              <a:rPr lang="en-GB" baseline="0" dirty="0" smtClean="0"/>
              <a:t>Multiple criteria decision-making (MCDM) problem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en-GB" baseline="0" dirty="0" smtClean="0"/>
              <a:t>15 different criteria need to be considered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en-GB" baseline="0" dirty="0" smtClean="0"/>
              <a:t>Individual prioritisation of the criteria should be allowed (depending on corporate objectives, etc.) 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en-GB" baseline="0" dirty="0" smtClean="0"/>
              <a:t>The application should be transparent for the user (the CREM) </a:t>
            </a:r>
          </a:p>
          <a:p>
            <a:pPr marL="285750" indent="-285750" algn="just">
              <a:buFont typeface="Arial" charset="0"/>
              <a:buChar char="•"/>
            </a:pPr>
            <a:endParaRPr lang="en-GB" sz="1600" b="1" baseline="0" dirty="0" smtClean="0"/>
          </a:p>
        </p:txBody>
      </p:sp>
    </p:spTree>
    <p:extLst>
      <p:ext uri="{BB962C8B-B14F-4D97-AF65-F5344CB8AC3E}">
        <p14:creationId xmlns:p14="http://schemas.microsoft.com/office/powerpoint/2010/main" val="26070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method selection result: a combination of two methods</a:t>
            </a:r>
            <a:endParaRPr lang="en-GB" dirty="0"/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6524097"/>
              </p:ext>
            </p:extLst>
          </p:nvPr>
        </p:nvGraphicFramePr>
        <p:xfrm>
          <a:off x="279225" y="1752600"/>
          <a:ext cx="8610775" cy="41859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679875"/>
                <a:gridCol w="5930900"/>
              </a:tblGrid>
              <a:tr h="215900">
                <a:tc>
                  <a:txBody>
                    <a:bodyPr/>
                    <a:lstStyle/>
                    <a:p>
                      <a:r>
                        <a:rPr lang="en-GB" sz="1400" noProof="0" dirty="0" smtClean="0">
                          <a:solidFill>
                            <a:schemeClr val="tx1"/>
                          </a:solidFill>
                        </a:rPr>
                        <a:t>Method</a:t>
                      </a:r>
                      <a:endParaRPr lang="en-GB" sz="14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noProof="0" dirty="0" smtClean="0">
                          <a:solidFill>
                            <a:schemeClr val="tx1"/>
                          </a:solidFill>
                        </a:rPr>
                        <a:t>Reason for/against exclusion</a:t>
                      </a:r>
                      <a:endParaRPr lang="en-GB" sz="14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noProof="0" dirty="0" smtClean="0"/>
                        <a:t>Simple Additive Weighting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Difficult</a:t>
                      </a:r>
                      <a:r>
                        <a:rPr lang="en-GB" sz="1200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</a:t>
                      </a:r>
                      <a:r>
                        <a:rPr lang="en-GB" sz="120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istribution of 100 per cent across the 15 criteria</a:t>
                      </a:r>
                      <a:endParaRPr lang="en-GB" sz="12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noProof="0" dirty="0" smtClean="0"/>
                        <a:t>Multiplicative Exponent  Weighting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Difficult</a:t>
                      </a:r>
                      <a:r>
                        <a:rPr lang="en-GB" sz="1200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</a:t>
                      </a:r>
                      <a:r>
                        <a:rPr lang="en-GB" sz="120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istribution of 100 per cent across the 15 criteria</a:t>
                      </a:r>
                      <a:endParaRPr lang="en-GB" sz="1200" noProof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noProof="0" dirty="0" smtClean="0"/>
                        <a:t>Conjoint Measurement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noProof="0" dirty="0" smtClean="0">
                          <a:solidFill>
                            <a:schemeClr val="tx1"/>
                          </a:solidFill>
                        </a:rPr>
                        <a:t>New alternatives can not be</a:t>
                      </a:r>
                      <a:r>
                        <a:rPr lang="en-GB" sz="1200" baseline="0" noProof="0" dirty="0" smtClean="0">
                          <a:solidFill>
                            <a:schemeClr val="tx1"/>
                          </a:solidFill>
                        </a:rPr>
                        <a:t> created</a:t>
                      </a:r>
                      <a:endParaRPr lang="en-GB" sz="12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noProof="0" dirty="0" smtClean="0"/>
                        <a:t>Fuzzy Method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noProof="0" dirty="0" smtClean="0">
                          <a:solidFill>
                            <a:schemeClr val="tx1"/>
                          </a:solidFill>
                        </a:rPr>
                        <a:t>Not necessary</a:t>
                      </a:r>
                      <a:r>
                        <a:rPr lang="en-GB" sz="1200" baseline="0" noProof="0" dirty="0" smtClean="0">
                          <a:solidFill>
                            <a:schemeClr val="tx1"/>
                          </a:solidFill>
                        </a:rPr>
                        <a:t> in this context</a:t>
                      </a:r>
                      <a:endParaRPr lang="en-GB" sz="12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noProof="0" dirty="0" smtClean="0"/>
                        <a:t>Analytic hierarchy process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Using this method enables a consistent, integrated weighting of all the criteria </a:t>
                      </a:r>
                      <a:endParaRPr lang="en-GB" sz="1050" noProof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noProof="0" dirty="0" smtClean="0"/>
                        <a:t>TOPSIS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noProof="0" dirty="0" smtClean="0">
                          <a:solidFill>
                            <a:schemeClr val="tx1"/>
                          </a:solidFill>
                        </a:rPr>
                        <a:t>Using this method for evaluation is transparent and suitable in connection</a:t>
                      </a:r>
                      <a:r>
                        <a:rPr lang="en-GB" sz="1200" baseline="0" noProof="0" dirty="0" smtClean="0">
                          <a:solidFill>
                            <a:schemeClr val="tx1"/>
                          </a:solidFill>
                        </a:rPr>
                        <a:t> with AHP for prioritisation</a:t>
                      </a:r>
                      <a:endParaRPr lang="en-GB" sz="1200" noProof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noProof="0" dirty="0" smtClean="0"/>
                        <a:t>ELECTRE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Lack of transparency for the user </a:t>
                      </a:r>
                      <a:endParaRPr lang="en-GB" sz="12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noProof="0" dirty="0" smtClean="0"/>
                        <a:t>SMART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Lack of transparency for the user </a:t>
                      </a:r>
                      <a:endParaRPr lang="en-GB" sz="1200" noProof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noProof="0" dirty="0" smtClean="0"/>
                        <a:t>Point allocation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Difficult</a:t>
                      </a:r>
                      <a:r>
                        <a:rPr lang="en-GB" sz="1200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</a:t>
                      </a:r>
                      <a:r>
                        <a:rPr lang="en-GB" sz="120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istribution of 100 per cent (100 points) across the 15 criteria</a:t>
                      </a:r>
                      <a:endParaRPr lang="en-GB" sz="1200" noProof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noProof="0" dirty="0" smtClean="0"/>
                        <a:t>Scenario Analysis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Highly complex, particularly because of the multiplicity of scenarios required to accord with the different criteria </a:t>
                      </a:r>
                      <a:endParaRPr lang="en-GB" sz="1200" noProof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353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Content</a:t>
            </a:r>
          </a:p>
        </p:txBody>
      </p:sp>
      <p:sp>
        <p:nvSpPr>
          <p:cNvPr id="14" name="Inhaltsplatzhalter 1"/>
          <p:cNvSpPr>
            <a:spLocks noGrp="1"/>
          </p:cNvSpPr>
          <p:nvPr>
            <p:ph idx="1"/>
          </p:nvPr>
        </p:nvSpPr>
        <p:spPr>
          <a:xfrm>
            <a:off x="250826" y="2057401"/>
            <a:ext cx="8640763" cy="4086225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smtClean="0"/>
              <a:t>1. Problem and </a:t>
            </a:r>
            <a:r>
              <a:rPr lang="en-US" sz="2000" b="1" dirty="0" smtClean="0">
                <a:solidFill>
                  <a:srgbClr val="000000"/>
                </a:solidFill>
              </a:rPr>
              <a:t>research question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2. Methodology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3. Current state of research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4. Results from case study and questionnaire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5. Development of a decision support tool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6.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Next step and open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questions</a:t>
            </a:r>
          </a:p>
          <a:p>
            <a:pPr>
              <a:lnSpc>
                <a:spcPct val="200000"/>
              </a:lnSpc>
            </a:pPr>
            <a:endParaRPr lang="de-DE" sz="2000" dirty="0"/>
          </a:p>
          <a:p>
            <a:pPr>
              <a:lnSpc>
                <a:spcPct val="200000"/>
              </a:lnSpc>
            </a:pPr>
            <a:endParaRPr lang="de-DE" sz="2000" dirty="0"/>
          </a:p>
          <a:p>
            <a:pPr>
              <a:lnSpc>
                <a:spcPct val="200000"/>
              </a:lnSpc>
            </a:pP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9582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2631797" y="2230051"/>
            <a:ext cx="3089087" cy="3215631"/>
          </a:xfrm>
          <a:ln w="38100" cmpd="sng">
            <a:solidFill>
              <a:schemeClr val="accent2"/>
            </a:solidFill>
          </a:ln>
        </p:spPr>
        <p:txBody>
          <a:bodyPr/>
          <a:lstStyle/>
          <a:p>
            <a:r>
              <a:rPr lang="en-GB" b="1" dirty="0" smtClean="0"/>
              <a:t>Prioritisation with AHP </a:t>
            </a:r>
          </a:p>
          <a:p>
            <a:pPr marL="0" indent="0">
              <a:buNone/>
            </a:pPr>
            <a:r>
              <a:rPr lang="en-GB" dirty="0" smtClean="0"/>
              <a:t>   (</a:t>
            </a:r>
            <a:r>
              <a:rPr lang="en-GB" b="1" dirty="0" smtClean="0"/>
              <a:t>A</a:t>
            </a:r>
            <a:r>
              <a:rPr lang="en-GB" dirty="0" smtClean="0"/>
              <a:t>nalytical </a:t>
            </a:r>
            <a:r>
              <a:rPr lang="en-GB" b="1" dirty="0" smtClean="0"/>
              <a:t>H</a:t>
            </a:r>
            <a:r>
              <a:rPr lang="en-GB" dirty="0" smtClean="0"/>
              <a:t>ierarchy </a:t>
            </a:r>
            <a:r>
              <a:rPr lang="en-GB" b="1" dirty="0" smtClean="0"/>
              <a:t>P</a:t>
            </a:r>
            <a:r>
              <a:rPr lang="en-GB" dirty="0" smtClean="0"/>
              <a:t>rocess)</a:t>
            </a:r>
          </a:p>
          <a:p>
            <a:r>
              <a:rPr lang="en-GB" sz="1400" dirty="0" smtClean="0"/>
              <a:t>Paired comparison of all (sub)criteria </a:t>
            </a:r>
          </a:p>
          <a:p>
            <a:r>
              <a:rPr lang="en-GB" sz="1400" dirty="0" smtClean="0"/>
              <a:t>Calculation of the relative weights</a:t>
            </a:r>
          </a:p>
          <a:p>
            <a:r>
              <a:rPr lang="en-GB" sz="1400" dirty="0" smtClean="0"/>
              <a:t>Scale: </a:t>
            </a:r>
            <a:endParaRPr lang="en-GB" sz="140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Three steps for using the decision support tool</a:t>
            </a:r>
            <a:endParaRPr lang="en-GB" dirty="0"/>
          </a:p>
        </p:txBody>
      </p:sp>
      <p:sp>
        <p:nvSpPr>
          <p:cNvPr id="9" name="Oval 8"/>
          <p:cNvSpPr/>
          <p:nvPr/>
        </p:nvSpPr>
        <p:spPr>
          <a:xfrm>
            <a:off x="2359402" y="1949985"/>
            <a:ext cx="424306" cy="437349"/>
          </a:xfrm>
          <a:prstGeom prst="ellipse">
            <a:avLst/>
          </a:prstGeom>
          <a:solidFill>
            <a:srgbClr val="B90F22"/>
          </a:solidFill>
          <a:ln>
            <a:solidFill>
              <a:srgbClr val="9C1C2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b="1" baseline="0" dirty="0" smtClean="0">
                <a:solidFill>
                  <a:srgbClr val="FFFFFF"/>
                </a:solidFill>
                <a:latin typeface="Arial"/>
                <a:cs typeface="Arial"/>
              </a:rPr>
              <a:t>2.</a:t>
            </a:r>
            <a:endParaRPr lang="en-GB" b="1" baseline="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cxnSp>
        <p:nvCxnSpPr>
          <p:cNvPr id="13" name="Gerade Verbindung mit Pfeil 12"/>
          <p:cNvCxnSpPr/>
          <p:nvPr/>
        </p:nvCxnSpPr>
        <p:spPr>
          <a:xfrm flipV="1">
            <a:off x="2724528" y="4213694"/>
            <a:ext cx="2884272" cy="1745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 bwMode="auto">
          <a:xfrm>
            <a:off x="2593031" y="3781217"/>
            <a:ext cx="110631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GB" baseline="0" dirty="0" smtClean="0"/>
              <a:t>Criteria A</a:t>
            </a:r>
            <a:endParaRPr lang="en-GB" baseline="0" dirty="0"/>
          </a:p>
        </p:txBody>
      </p:sp>
      <p:sp>
        <p:nvSpPr>
          <p:cNvPr id="15" name="Textfeld 14"/>
          <p:cNvSpPr txBox="1"/>
          <p:nvPr/>
        </p:nvSpPr>
        <p:spPr bwMode="auto">
          <a:xfrm>
            <a:off x="4868496" y="3807738"/>
            <a:ext cx="110631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GB" baseline="0" dirty="0" smtClean="0"/>
              <a:t>Criteria B</a:t>
            </a:r>
            <a:endParaRPr lang="en-GB" baseline="0" dirty="0"/>
          </a:p>
        </p:txBody>
      </p:sp>
      <p:cxnSp>
        <p:nvCxnSpPr>
          <p:cNvPr id="17" name="Gerade Verbindung 16"/>
          <p:cNvCxnSpPr/>
          <p:nvPr/>
        </p:nvCxnSpPr>
        <p:spPr>
          <a:xfrm>
            <a:off x="4127642" y="4136315"/>
            <a:ext cx="0" cy="1719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/>
          <p:cNvCxnSpPr/>
          <p:nvPr/>
        </p:nvCxnSpPr>
        <p:spPr>
          <a:xfrm>
            <a:off x="5330353" y="4129958"/>
            <a:ext cx="0" cy="1719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8"/>
          <p:cNvCxnSpPr/>
          <p:nvPr/>
        </p:nvCxnSpPr>
        <p:spPr>
          <a:xfrm>
            <a:off x="2993769" y="4150078"/>
            <a:ext cx="0" cy="1719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feld 20"/>
          <p:cNvSpPr txBox="1"/>
          <p:nvPr/>
        </p:nvSpPr>
        <p:spPr bwMode="auto">
          <a:xfrm>
            <a:off x="2857029" y="4306550"/>
            <a:ext cx="272938" cy="317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GB" baseline="0" dirty="0" smtClean="0"/>
              <a:t>9</a:t>
            </a:r>
            <a:endParaRPr lang="en-GB" baseline="0" dirty="0"/>
          </a:p>
        </p:txBody>
      </p:sp>
      <p:sp>
        <p:nvSpPr>
          <p:cNvPr id="23" name="Textfeld 22"/>
          <p:cNvSpPr txBox="1"/>
          <p:nvPr/>
        </p:nvSpPr>
        <p:spPr bwMode="auto">
          <a:xfrm>
            <a:off x="3991173" y="4315178"/>
            <a:ext cx="272938" cy="317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GB" baseline="0" dirty="0" smtClean="0"/>
              <a:t>1</a:t>
            </a:r>
            <a:endParaRPr lang="en-GB" baseline="0" dirty="0"/>
          </a:p>
        </p:txBody>
      </p:sp>
      <p:sp>
        <p:nvSpPr>
          <p:cNvPr id="24" name="Textfeld 23"/>
          <p:cNvSpPr txBox="1"/>
          <p:nvPr/>
        </p:nvSpPr>
        <p:spPr bwMode="auto">
          <a:xfrm>
            <a:off x="5193884" y="4301946"/>
            <a:ext cx="272938" cy="317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GB" baseline="0" dirty="0" smtClean="0"/>
              <a:t>9</a:t>
            </a:r>
            <a:endParaRPr lang="en-GB" baseline="0" dirty="0"/>
          </a:p>
        </p:txBody>
      </p:sp>
      <p:sp>
        <p:nvSpPr>
          <p:cNvPr id="25" name="Textfeld 24"/>
          <p:cNvSpPr txBox="1"/>
          <p:nvPr/>
        </p:nvSpPr>
        <p:spPr bwMode="auto">
          <a:xfrm>
            <a:off x="2597331" y="4718260"/>
            <a:ext cx="99607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pPr algn="ctr"/>
            <a:r>
              <a:rPr lang="en-GB" baseline="0" dirty="0" smtClean="0"/>
              <a:t>A is much more important</a:t>
            </a:r>
            <a:endParaRPr lang="en-GB" baseline="0" dirty="0"/>
          </a:p>
        </p:txBody>
      </p:sp>
      <p:sp>
        <p:nvSpPr>
          <p:cNvPr id="26" name="Textfeld 25"/>
          <p:cNvSpPr txBox="1"/>
          <p:nvPr/>
        </p:nvSpPr>
        <p:spPr bwMode="auto">
          <a:xfrm>
            <a:off x="4716873" y="4739584"/>
            <a:ext cx="105676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pPr algn="ctr"/>
            <a:r>
              <a:rPr lang="en-GB" baseline="0" dirty="0" smtClean="0"/>
              <a:t>B is much more important</a:t>
            </a:r>
            <a:endParaRPr lang="en-GB" baseline="0" dirty="0"/>
          </a:p>
        </p:txBody>
      </p:sp>
      <p:sp>
        <p:nvSpPr>
          <p:cNvPr id="37" name="Rectangle 36"/>
          <p:cNvSpPr/>
          <p:nvPr/>
        </p:nvSpPr>
        <p:spPr>
          <a:xfrm>
            <a:off x="253825" y="1509890"/>
            <a:ext cx="8607953" cy="4643530"/>
          </a:xfrm>
          <a:prstGeom prst="rect">
            <a:avLst/>
          </a:prstGeom>
          <a:noFill/>
          <a:ln>
            <a:solidFill>
              <a:srgbClr val="9C1C2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" name="Inhaltsplatzhalter 1"/>
          <p:cNvSpPr txBox="1">
            <a:spLocks/>
          </p:cNvSpPr>
          <p:nvPr/>
        </p:nvSpPr>
        <p:spPr bwMode="auto">
          <a:xfrm>
            <a:off x="5984828" y="2209147"/>
            <a:ext cx="2816800" cy="3226693"/>
          </a:xfrm>
          <a:prstGeom prst="rect">
            <a:avLst/>
          </a:prstGeom>
          <a:noFill/>
          <a:ln w="38100" cmpd="sng">
            <a:solidFill>
              <a:schemeClr val="accent2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9388" indent="-179388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49250" indent="-168275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538163" indent="-187325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717550" indent="-173038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908050" indent="-188913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13652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18224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22796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27368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b="1" baseline="0" dirty="0" smtClean="0"/>
              <a:t>Evaluation of the alternative procurement forms with TOPSIS </a:t>
            </a:r>
            <a:r>
              <a:rPr lang="en-GB" baseline="0" dirty="0" smtClean="0"/>
              <a:t>   </a:t>
            </a:r>
          </a:p>
          <a:p>
            <a:pPr indent="0">
              <a:buNone/>
            </a:pPr>
            <a:r>
              <a:rPr lang="en-GB" baseline="0" dirty="0" smtClean="0"/>
              <a:t>(</a:t>
            </a:r>
            <a:r>
              <a:rPr lang="en-GB" b="1" baseline="0" dirty="0" smtClean="0"/>
              <a:t>T</a:t>
            </a:r>
            <a:r>
              <a:rPr lang="en-GB" baseline="0" dirty="0" smtClean="0"/>
              <a:t>echnique for </a:t>
            </a:r>
            <a:r>
              <a:rPr lang="en-GB" b="1" baseline="0" dirty="0" smtClean="0"/>
              <a:t>O</a:t>
            </a:r>
            <a:r>
              <a:rPr lang="en-GB" baseline="0" dirty="0" smtClean="0"/>
              <a:t>rder </a:t>
            </a:r>
            <a:r>
              <a:rPr lang="en-GB" b="1" baseline="0" dirty="0" smtClean="0"/>
              <a:t>P</a:t>
            </a:r>
            <a:r>
              <a:rPr lang="en-GB" baseline="0" dirty="0" smtClean="0"/>
              <a:t>reference by </a:t>
            </a:r>
            <a:r>
              <a:rPr lang="en-GB" b="1" baseline="0" dirty="0" smtClean="0"/>
              <a:t>S</a:t>
            </a:r>
            <a:r>
              <a:rPr lang="en-GB" baseline="0" dirty="0" smtClean="0"/>
              <a:t>imilarity to </a:t>
            </a:r>
            <a:r>
              <a:rPr lang="en-GB" b="1" baseline="0" dirty="0" smtClean="0"/>
              <a:t>I</a:t>
            </a:r>
            <a:r>
              <a:rPr lang="en-GB" baseline="0" dirty="0" smtClean="0"/>
              <a:t>deal </a:t>
            </a:r>
            <a:r>
              <a:rPr lang="en-GB" b="1" baseline="0" dirty="0" smtClean="0"/>
              <a:t>S</a:t>
            </a:r>
            <a:r>
              <a:rPr lang="en-GB" baseline="0" dirty="0" smtClean="0"/>
              <a:t>olution)</a:t>
            </a:r>
          </a:p>
          <a:p>
            <a:r>
              <a:rPr lang="en-GB" sz="1400" baseline="0" dirty="0" smtClean="0"/>
              <a:t>The evaluation has to be set up for one time only</a:t>
            </a:r>
          </a:p>
          <a:p>
            <a:endParaRPr lang="en-GB" baseline="0" dirty="0" smtClean="0"/>
          </a:p>
          <a:p>
            <a:r>
              <a:rPr lang="en-GB" sz="1400" baseline="0" dirty="0" smtClean="0"/>
              <a:t>Scale: </a:t>
            </a:r>
          </a:p>
          <a:p>
            <a:pPr marL="0" indent="0">
              <a:buNone/>
            </a:pPr>
            <a:endParaRPr lang="en-GB" baseline="0" dirty="0"/>
          </a:p>
        </p:txBody>
      </p:sp>
      <p:sp>
        <p:nvSpPr>
          <p:cNvPr id="34" name="Textfeld 33"/>
          <p:cNvSpPr txBox="1"/>
          <p:nvPr/>
        </p:nvSpPr>
        <p:spPr bwMode="auto">
          <a:xfrm>
            <a:off x="6034207" y="5148436"/>
            <a:ext cx="64374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pPr algn="ctr"/>
            <a:r>
              <a:rPr lang="en-GB" baseline="0" dirty="0" smtClean="0"/>
              <a:t>low</a:t>
            </a:r>
            <a:endParaRPr lang="en-GB" baseline="0" dirty="0"/>
          </a:p>
        </p:txBody>
      </p:sp>
      <p:cxnSp>
        <p:nvCxnSpPr>
          <p:cNvPr id="20" name="Gerade Verbindung mit Pfeil 19"/>
          <p:cNvCxnSpPr/>
          <p:nvPr/>
        </p:nvCxnSpPr>
        <p:spPr>
          <a:xfrm flipV="1">
            <a:off x="6053811" y="4846971"/>
            <a:ext cx="2698795" cy="1837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27"/>
          <p:cNvCxnSpPr/>
          <p:nvPr/>
        </p:nvCxnSpPr>
        <p:spPr>
          <a:xfrm>
            <a:off x="7383521" y="4769561"/>
            <a:ext cx="0" cy="1719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28"/>
          <p:cNvCxnSpPr/>
          <p:nvPr/>
        </p:nvCxnSpPr>
        <p:spPr>
          <a:xfrm>
            <a:off x="8332232" y="4763204"/>
            <a:ext cx="0" cy="1719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29"/>
          <p:cNvCxnSpPr/>
          <p:nvPr/>
        </p:nvCxnSpPr>
        <p:spPr>
          <a:xfrm>
            <a:off x="6236922" y="4797228"/>
            <a:ext cx="0" cy="1719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feld 30"/>
          <p:cNvSpPr txBox="1"/>
          <p:nvPr/>
        </p:nvSpPr>
        <p:spPr bwMode="auto">
          <a:xfrm>
            <a:off x="6206427" y="4945332"/>
            <a:ext cx="272938" cy="317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GB" baseline="0" dirty="0" smtClean="0"/>
              <a:t>1</a:t>
            </a:r>
            <a:endParaRPr lang="en-GB" baseline="0" dirty="0"/>
          </a:p>
        </p:txBody>
      </p:sp>
      <p:sp>
        <p:nvSpPr>
          <p:cNvPr id="32" name="Textfeld 31"/>
          <p:cNvSpPr txBox="1"/>
          <p:nvPr/>
        </p:nvSpPr>
        <p:spPr bwMode="auto">
          <a:xfrm>
            <a:off x="7224094" y="4935192"/>
            <a:ext cx="2729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GB" baseline="0" dirty="0" smtClean="0"/>
              <a:t>3</a:t>
            </a:r>
            <a:endParaRPr lang="en-GB" baseline="0" dirty="0"/>
          </a:p>
        </p:txBody>
      </p:sp>
      <p:sp>
        <p:nvSpPr>
          <p:cNvPr id="33" name="Textfeld 32"/>
          <p:cNvSpPr txBox="1"/>
          <p:nvPr/>
        </p:nvSpPr>
        <p:spPr bwMode="auto">
          <a:xfrm>
            <a:off x="8195763" y="4922492"/>
            <a:ext cx="2729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GB" baseline="0" dirty="0" smtClean="0"/>
              <a:t>5</a:t>
            </a:r>
            <a:endParaRPr lang="en-GB" baseline="0" dirty="0"/>
          </a:p>
        </p:txBody>
      </p:sp>
      <p:sp>
        <p:nvSpPr>
          <p:cNvPr id="35" name="Textfeld 34"/>
          <p:cNvSpPr txBox="1"/>
          <p:nvPr/>
        </p:nvSpPr>
        <p:spPr bwMode="auto">
          <a:xfrm>
            <a:off x="8052321" y="5145943"/>
            <a:ext cx="58522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pPr algn="ctr"/>
            <a:r>
              <a:rPr lang="en-GB" baseline="0" dirty="0" smtClean="0"/>
              <a:t>high</a:t>
            </a:r>
            <a:endParaRPr lang="en-GB" baseline="0" dirty="0"/>
          </a:p>
        </p:txBody>
      </p:sp>
      <p:sp>
        <p:nvSpPr>
          <p:cNvPr id="11" name="Oval 10"/>
          <p:cNvSpPr/>
          <p:nvPr/>
        </p:nvSpPr>
        <p:spPr>
          <a:xfrm>
            <a:off x="5749832" y="1949985"/>
            <a:ext cx="424306" cy="437349"/>
          </a:xfrm>
          <a:prstGeom prst="ellipse">
            <a:avLst/>
          </a:prstGeom>
          <a:solidFill>
            <a:srgbClr val="B90F22"/>
          </a:solidFill>
          <a:ln>
            <a:solidFill>
              <a:srgbClr val="9C1C2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b="1" baseline="0" dirty="0" smtClean="0">
                <a:solidFill>
                  <a:srgbClr val="FFFFFF"/>
                </a:solidFill>
                <a:latin typeface="Arial"/>
                <a:cs typeface="Arial"/>
              </a:rPr>
              <a:t>3.</a:t>
            </a:r>
            <a:endParaRPr lang="en-GB" b="1" baseline="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9" name="Inhaltsplatzhalter 1"/>
          <p:cNvSpPr txBox="1">
            <a:spLocks/>
          </p:cNvSpPr>
          <p:nvPr/>
        </p:nvSpPr>
        <p:spPr bwMode="auto">
          <a:xfrm>
            <a:off x="574890" y="2221427"/>
            <a:ext cx="1734999" cy="3215631"/>
          </a:xfrm>
          <a:prstGeom prst="rect">
            <a:avLst/>
          </a:prstGeom>
          <a:noFill/>
          <a:ln w="38100" cmpd="sng">
            <a:solidFill>
              <a:schemeClr val="accent2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9388" indent="-179388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49250" indent="-168275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538163" indent="-187325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717550" indent="-173038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908050" indent="-188913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13652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18224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22796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27368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b="1" kern="0" baseline="0" dirty="0" smtClean="0"/>
              <a:t>Dominance criteria</a:t>
            </a:r>
          </a:p>
          <a:p>
            <a:r>
              <a:rPr lang="en-GB" sz="1400" baseline="0" dirty="0" smtClean="0"/>
              <a:t>Checking if an alternative could be excluded because of such a criteria</a:t>
            </a:r>
          </a:p>
          <a:p>
            <a:endParaRPr lang="en-GB" baseline="0" dirty="0" smtClean="0"/>
          </a:p>
        </p:txBody>
      </p:sp>
      <p:sp>
        <p:nvSpPr>
          <p:cNvPr id="40" name="Oval 39"/>
          <p:cNvSpPr/>
          <p:nvPr/>
        </p:nvSpPr>
        <p:spPr>
          <a:xfrm>
            <a:off x="302495" y="1949985"/>
            <a:ext cx="424306" cy="437349"/>
          </a:xfrm>
          <a:prstGeom prst="ellipse">
            <a:avLst/>
          </a:prstGeom>
          <a:solidFill>
            <a:srgbClr val="B90F22"/>
          </a:solidFill>
          <a:ln>
            <a:solidFill>
              <a:srgbClr val="9C1C2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b="1" baseline="0" dirty="0" smtClean="0">
                <a:solidFill>
                  <a:srgbClr val="FFFFFF"/>
                </a:solidFill>
                <a:latin typeface="Arial"/>
                <a:cs typeface="Arial"/>
              </a:rPr>
              <a:t>1.</a:t>
            </a:r>
            <a:endParaRPr lang="en-GB" b="1" baseline="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41" name="Rechteck 40"/>
          <p:cNvSpPr/>
          <p:nvPr/>
        </p:nvSpPr>
        <p:spPr>
          <a:xfrm>
            <a:off x="752201" y="4650658"/>
            <a:ext cx="200299" cy="216000"/>
          </a:xfrm>
          <a:prstGeom prst="rect">
            <a:avLst/>
          </a:prstGeom>
          <a:noFill/>
          <a:ln>
            <a:solidFill>
              <a:srgbClr val="9C1C2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3" name="Rechteck 42"/>
          <p:cNvSpPr/>
          <p:nvPr/>
        </p:nvSpPr>
        <p:spPr>
          <a:xfrm>
            <a:off x="739501" y="5057058"/>
            <a:ext cx="200299" cy="216000"/>
          </a:xfrm>
          <a:prstGeom prst="rect">
            <a:avLst/>
          </a:prstGeom>
          <a:noFill/>
          <a:ln>
            <a:solidFill>
              <a:srgbClr val="9C1C2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aseline="0" dirty="0" smtClean="0">
                <a:solidFill>
                  <a:srgbClr val="000000"/>
                </a:solidFill>
                <a:latin typeface="Arial"/>
                <a:cs typeface="Arial"/>
              </a:rPr>
              <a:t>x</a:t>
            </a:r>
          </a:p>
        </p:txBody>
      </p:sp>
      <p:sp>
        <p:nvSpPr>
          <p:cNvPr id="44" name="Textfeld 43"/>
          <p:cNvSpPr txBox="1"/>
          <p:nvPr/>
        </p:nvSpPr>
        <p:spPr bwMode="auto">
          <a:xfrm>
            <a:off x="962517" y="4597960"/>
            <a:ext cx="4635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en-GB" baseline="0" dirty="0" smtClean="0"/>
              <a:t>yes</a:t>
            </a:r>
          </a:p>
        </p:txBody>
      </p:sp>
      <p:sp>
        <p:nvSpPr>
          <p:cNvPr id="46" name="Textfeld 45"/>
          <p:cNvSpPr txBox="1"/>
          <p:nvPr/>
        </p:nvSpPr>
        <p:spPr bwMode="auto">
          <a:xfrm>
            <a:off x="1030717" y="4989581"/>
            <a:ext cx="3834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en-GB" baseline="0" dirty="0" smtClean="0"/>
              <a:t>no</a:t>
            </a:r>
          </a:p>
        </p:txBody>
      </p:sp>
      <p:sp>
        <p:nvSpPr>
          <p:cNvPr id="47" name="Textfeld 46"/>
          <p:cNvSpPr txBox="1"/>
          <p:nvPr/>
        </p:nvSpPr>
        <p:spPr bwMode="auto">
          <a:xfrm>
            <a:off x="571493" y="4050372"/>
            <a:ext cx="16310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GB" baseline="0" dirty="0" smtClean="0"/>
              <a:t>Are there internal resources?</a:t>
            </a:r>
          </a:p>
        </p:txBody>
      </p:sp>
    </p:spTree>
    <p:extLst>
      <p:ext uri="{BB962C8B-B14F-4D97-AF65-F5344CB8AC3E}">
        <p14:creationId xmlns:p14="http://schemas.microsoft.com/office/powerpoint/2010/main" val="146072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253824" y="488950"/>
            <a:ext cx="7106199" cy="838200"/>
          </a:xfrm>
        </p:spPr>
        <p:txBody>
          <a:bodyPr/>
          <a:lstStyle/>
          <a:p>
            <a:r>
              <a:rPr lang="en-GB" dirty="0" smtClean="0"/>
              <a:t>1. Some alternatives can be excluded by answer-</a:t>
            </a:r>
            <a:r>
              <a:rPr lang="en-GB" dirty="0" err="1" smtClean="0"/>
              <a:t>ing</a:t>
            </a:r>
            <a:r>
              <a:rPr lang="en-GB" dirty="0" smtClean="0"/>
              <a:t> questions regarding dominance criteria </a:t>
            </a:r>
            <a:endParaRPr lang="en-GB" dirty="0"/>
          </a:p>
        </p:txBody>
      </p:sp>
      <p:sp>
        <p:nvSpPr>
          <p:cNvPr id="3" name="Pfeil nach unten 2"/>
          <p:cNvSpPr/>
          <p:nvPr/>
        </p:nvSpPr>
        <p:spPr>
          <a:xfrm>
            <a:off x="4051300" y="4514850"/>
            <a:ext cx="1003300" cy="730250"/>
          </a:xfrm>
          <a:prstGeom prst="downArrow">
            <a:avLst/>
          </a:prstGeom>
          <a:solidFill>
            <a:srgbClr val="C00000"/>
          </a:solidFill>
          <a:ln>
            <a:solidFill>
              <a:srgbClr val="9C1C2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Textfeld 5"/>
          <p:cNvSpPr txBox="1"/>
          <p:nvPr/>
        </p:nvSpPr>
        <p:spPr bwMode="auto">
          <a:xfrm>
            <a:off x="2532328" y="5245100"/>
            <a:ext cx="325281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en-GB" sz="1600" b="1" baseline="0" dirty="0" smtClean="0"/>
              <a:t>Some alternatives are excluded</a:t>
            </a:r>
          </a:p>
        </p:txBody>
      </p:sp>
      <p:sp>
        <p:nvSpPr>
          <p:cNvPr id="8" name="Textfeld 7"/>
          <p:cNvSpPr txBox="1"/>
          <p:nvPr/>
        </p:nvSpPr>
        <p:spPr bwMode="auto">
          <a:xfrm>
            <a:off x="178219" y="5686683"/>
            <a:ext cx="905247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en-GB" baseline="0" dirty="0" smtClean="0"/>
              <a:t>(for example if there are no resources for planning in the company the project can not be implemented in-house)</a:t>
            </a:r>
          </a:p>
        </p:txBody>
      </p:sp>
      <p:sp>
        <p:nvSpPr>
          <p:cNvPr id="22" name="Rechteck 21"/>
          <p:cNvSpPr/>
          <p:nvPr/>
        </p:nvSpPr>
        <p:spPr>
          <a:xfrm>
            <a:off x="1306606" y="1672269"/>
            <a:ext cx="6663442" cy="271575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aseline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1306606" y="1710371"/>
            <a:ext cx="55912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aseline="0" dirty="0">
                <a:ea typeface="Arial" charset="0"/>
                <a:cs typeface="Arial" charset="0"/>
              </a:rPr>
              <a:t>Question 1: For procurement of corporate real estate you have to decide between ownership and rental. Is your usage requirement and type of usage predictable for at least 5 years? </a:t>
            </a:r>
          </a:p>
          <a:p>
            <a:endParaRPr lang="en-GB" baseline="0" dirty="0">
              <a:ea typeface="Arial" charset="0"/>
              <a:cs typeface="Arial" charset="0"/>
            </a:endParaRPr>
          </a:p>
          <a:p>
            <a:endParaRPr lang="en-GB" baseline="0" dirty="0">
              <a:ea typeface="Arial" charset="0"/>
              <a:cs typeface="Arial" charset="0"/>
            </a:endParaRPr>
          </a:p>
          <a:p>
            <a:r>
              <a:rPr lang="en-GB" baseline="0" dirty="0">
                <a:ea typeface="Arial" charset="0"/>
                <a:cs typeface="Arial" charset="0"/>
              </a:rPr>
              <a:t>Question 2: For real estate development there are many different kinds of human </a:t>
            </a:r>
            <a:r>
              <a:rPr lang="en-GB" baseline="0" dirty="0" smtClean="0">
                <a:ea typeface="Arial" charset="0"/>
                <a:cs typeface="Arial" charset="0"/>
              </a:rPr>
              <a:t>resources </a:t>
            </a:r>
            <a:r>
              <a:rPr lang="en-GB" baseline="0" dirty="0">
                <a:ea typeface="Arial" charset="0"/>
                <a:cs typeface="Arial" charset="0"/>
              </a:rPr>
              <a:t>necessary. Are resources for planning with the required competences available in your company?</a:t>
            </a:r>
          </a:p>
          <a:p>
            <a:endParaRPr lang="en-GB" baseline="0" dirty="0">
              <a:ea typeface="Arial" charset="0"/>
              <a:cs typeface="Arial" charset="0"/>
            </a:endParaRPr>
          </a:p>
          <a:p>
            <a:endParaRPr lang="en-GB" baseline="0" dirty="0">
              <a:ea typeface="Arial" charset="0"/>
              <a:cs typeface="Arial" charset="0"/>
            </a:endParaRPr>
          </a:p>
          <a:p>
            <a:r>
              <a:rPr lang="en-GB" baseline="0" dirty="0">
                <a:ea typeface="Arial" charset="0"/>
                <a:cs typeface="Arial" charset="0"/>
              </a:rPr>
              <a:t>Question 3: In many companies there are specific restrictions for working on-site. Is your project situated on-site?</a:t>
            </a:r>
          </a:p>
        </p:txBody>
      </p:sp>
      <p:sp>
        <p:nvSpPr>
          <p:cNvPr id="24" name="Ring 23"/>
          <p:cNvSpPr/>
          <p:nvPr/>
        </p:nvSpPr>
        <p:spPr>
          <a:xfrm>
            <a:off x="7360024" y="1910046"/>
            <a:ext cx="169433" cy="169433"/>
          </a:xfrm>
          <a:prstGeom prst="donut">
            <a:avLst>
              <a:gd name="adj" fmla="val 294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aseline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5" name="Ring 24"/>
          <p:cNvSpPr/>
          <p:nvPr/>
        </p:nvSpPr>
        <p:spPr>
          <a:xfrm>
            <a:off x="7676704" y="1910046"/>
            <a:ext cx="169433" cy="169433"/>
          </a:xfrm>
          <a:prstGeom prst="donut">
            <a:avLst>
              <a:gd name="adj" fmla="val 294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aseline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7226728" y="1601897"/>
            <a:ext cx="4635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aseline="0" dirty="0">
                <a:ea typeface="Arial" charset="0"/>
                <a:cs typeface="Arial" charset="0"/>
              </a:rPr>
              <a:t>yes</a:t>
            </a:r>
          </a:p>
        </p:txBody>
      </p:sp>
      <p:sp>
        <p:nvSpPr>
          <p:cNvPr id="27" name="Textfeld 26"/>
          <p:cNvSpPr txBox="1"/>
          <p:nvPr/>
        </p:nvSpPr>
        <p:spPr>
          <a:xfrm>
            <a:off x="7580692" y="1601897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aseline="0" dirty="0">
                <a:ea typeface="Arial" charset="0"/>
                <a:cs typeface="Arial" charset="0"/>
              </a:rPr>
              <a:t>no</a:t>
            </a:r>
          </a:p>
        </p:txBody>
      </p:sp>
      <p:sp>
        <p:nvSpPr>
          <p:cNvPr id="28" name="Ring 27"/>
          <p:cNvSpPr/>
          <p:nvPr/>
        </p:nvSpPr>
        <p:spPr>
          <a:xfrm>
            <a:off x="7406193" y="3062905"/>
            <a:ext cx="169433" cy="169433"/>
          </a:xfrm>
          <a:prstGeom prst="donut">
            <a:avLst>
              <a:gd name="adj" fmla="val 294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aseline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9" name="Ring 28"/>
          <p:cNvSpPr/>
          <p:nvPr/>
        </p:nvSpPr>
        <p:spPr>
          <a:xfrm>
            <a:off x="7722872" y="3062905"/>
            <a:ext cx="169433" cy="169433"/>
          </a:xfrm>
          <a:prstGeom prst="donut">
            <a:avLst>
              <a:gd name="adj" fmla="val 294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aseline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7261326" y="2780155"/>
            <a:ext cx="4635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aseline="0" dirty="0">
                <a:ea typeface="Arial" charset="0"/>
                <a:cs typeface="Arial" charset="0"/>
              </a:rPr>
              <a:t>yes</a:t>
            </a:r>
          </a:p>
        </p:txBody>
      </p:sp>
      <p:sp>
        <p:nvSpPr>
          <p:cNvPr id="31" name="Textfeld 30"/>
          <p:cNvSpPr txBox="1"/>
          <p:nvPr/>
        </p:nvSpPr>
        <p:spPr>
          <a:xfrm>
            <a:off x="7601460" y="2780155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aseline="0" dirty="0">
                <a:ea typeface="Arial" charset="0"/>
                <a:cs typeface="Arial" charset="0"/>
              </a:rPr>
              <a:t>no</a:t>
            </a:r>
          </a:p>
        </p:txBody>
      </p:sp>
      <p:sp>
        <p:nvSpPr>
          <p:cNvPr id="32" name="Ring 31"/>
          <p:cNvSpPr/>
          <p:nvPr/>
        </p:nvSpPr>
        <p:spPr>
          <a:xfrm>
            <a:off x="7407538" y="4042757"/>
            <a:ext cx="169433" cy="169433"/>
          </a:xfrm>
          <a:prstGeom prst="donut">
            <a:avLst>
              <a:gd name="adj" fmla="val 294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aseline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3" name="Ring 32"/>
          <p:cNvSpPr/>
          <p:nvPr/>
        </p:nvSpPr>
        <p:spPr>
          <a:xfrm>
            <a:off x="7724217" y="4042757"/>
            <a:ext cx="169433" cy="169433"/>
          </a:xfrm>
          <a:prstGeom prst="donut">
            <a:avLst>
              <a:gd name="adj" fmla="val 294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aseline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4" name="Textfeld 33"/>
          <p:cNvSpPr txBox="1"/>
          <p:nvPr/>
        </p:nvSpPr>
        <p:spPr>
          <a:xfrm>
            <a:off x="7288071" y="3760008"/>
            <a:ext cx="4635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aseline="0" dirty="0">
                <a:ea typeface="Arial" charset="0"/>
                <a:cs typeface="Arial" charset="0"/>
              </a:rPr>
              <a:t>yes</a:t>
            </a:r>
          </a:p>
        </p:txBody>
      </p:sp>
      <p:sp>
        <p:nvSpPr>
          <p:cNvPr id="35" name="Textfeld 34"/>
          <p:cNvSpPr txBox="1"/>
          <p:nvPr/>
        </p:nvSpPr>
        <p:spPr>
          <a:xfrm>
            <a:off x="7628205" y="3760008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aseline="0" dirty="0">
                <a:ea typeface="Arial" charset="0"/>
                <a:cs typeface="Arial" charset="0"/>
              </a:rPr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97010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2. The prioritisation takes place in a paired comparison of the criteria</a:t>
            </a:r>
            <a:endParaRPr lang="en-GB" dirty="0"/>
          </a:p>
        </p:txBody>
      </p:sp>
      <p:pic>
        <p:nvPicPr>
          <p:cNvPr id="8" name="Bild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099" y="4356100"/>
            <a:ext cx="4368801" cy="1562100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459439" y="1655921"/>
            <a:ext cx="8278161" cy="23233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aseline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6" name="Gruppierung 5"/>
          <p:cNvGrpSpPr/>
          <p:nvPr/>
        </p:nvGrpSpPr>
        <p:grpSpPr>
          <a:xfrm>
            <a:off x="1898192" y="1642878"/>
            <a:ext cx="4830590" cy="439483"/>
            <a:chOff x="1555292" y="1063227"/>
            <a:chExt cx="4830590" cy="439483"/>
          </a:xfrm>
        </p:grpSpPr>
        <p:sp>
          <p:nvSpPr>
            <p:cNvPr id="9" name="Ring 8"/>
            <p:cNvSpPr/>
            <p:nvPr/>
          </p:nvSpPr>
          <p:spPr>
            <a:xfrm>
              <a:off x="1605579" y="1333277"/>
              <a:ext cx="169432" cy="169433"/>
            </a:xfrm>
            <a:prstGeom prst="donut">
              <a:avLst>
                <a:gd name="adj" fmla="val 294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0" name="Ring 9"/>
            <p:cNvSpPr/>
            <p:nvPr/>
          </p:nvSpPr>
          <p:spPr>
            <a:xfrm>
              <a:off x="1889985" y="1333277"/>
              <a:ext cx="169432" cy="169433"/>
            </a:xfrm>
            <a:prstGeom prst="donut">
              <a:avLst>
                <a:gd name="adj" fmla="val 294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1" name="Ring 10"/>
            <p:cNvSpPr/>
            <p:nvPr/>
          </p:nvSpPr>
          <p:spPr>
            <a:xfrm>
              <a:off x="2174390" y="1333277"/>
              <a:ext cx="169432" cy="169433"/>
            </a:xfrm>
            <a:prstGeom prst="donut">
              <a:avLst>
                <a:gd name="adj" fmla="val 294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2" name="Ring 11"/>
            <p:cNvSpPr/>
            <p:nvPr/>
          </p:nvSpPr>
          <p:spPr>
            <a:xfrm>
              <a:off x="2458795" y="1333277"/>
              <a:ext cx="169432" cy="169433"/>
            </a:xfrm>
            <a:prstGeom prst="donut">
              <a:avLst>
                <a:gd name="adj" fmla="val 294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3" name="Ring 12"/>
            <p:cNvSpPr/>
            <p:nvPr/>
          </p:nvSpPr>
          <p:spPr>
            <a:xfrm>
              <a:off x="2743200" y="1333277"/>
              <a:ext cx="169432" cy="169433"/>
            </a:xfrm>
            <a:prstGeom prst="donut">
              <a:avLst>
                <a:gd name="adj" fmla="val 294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4" name="Ring 13"/>
            <p:cNvSpPr/>
            <p:nvPr/>
          </p:nvSpPr>
          <p:spPr>
            <a:xfrm>
              <a:off x="3027606" y="1333277"/>
              <a:ext cx="169432" cy="169433"/>
            </a:xfrm>
            <a:prstGeom prst="donut">
              <a:avLst>
                <a:gd name="adj" fmla="val 294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5" name="Ring 14"/>
            <p:cNvSpPr/>
            <p:nvPr/>
          </p:nvSpPr>
          <p:spPr>
            <a:xfrm>
              <a:off x="3312011" y="1333277"/>
              <a:ext cx="169432" cy="169433"/>
            </a:xfrm>
            <a:prstGeom prst="donut">
              <a:avLst>
                <a:gd name="adj" fmla="val 294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6" name="Ring 15"/>
            <p:cNvSpPr/>
            <p:nvPr/>
          </p:nvSpPr>
          <p:spPr>
            <a:xfrm>
              <a:off x="3596416" y="1333277"/>
              <a:ext cx="169432" cy="169433"/>
            </a:xfrm>
            <a:prstGeom prst="donut">
              <a:avLst>
                <a:gd name="adj" fmla="val 294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7" name="Ring 16"/>
            <p:cNvSpPr/>
            <p:nvPr/>
          </p:nvSpPr>
          <p:spPr>
            <a:xfrm>
              <a:off x="3880821" y="1333277"/>
              <a:ext cx="169432" cy="169433"/>
            </a:xfrm>
            <a:prstGeom prst="donut">
              <a:avLst>
                <a:gd name="adj" fmla="val 294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8" name="Ring 17"/>
            <p:cNvSpPr/>
            <p:nvPr/>
          </p:nvSpPr>
          <p:spPr>
            <a:xfrm>
              <a:off x="4165227" y="1333277"/>
              <a:ext cx="169432" cy="169433"/>
            </a:xfrm>
            <a:prstGeom prst="donut">
              <a:avLst>
                <a:gd name="adj" fmla="val 294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9" name="Ring 18"/>
            <p:cNvSpPr/>
            <p:nvPr/>
          </p:nvSpPr>
          <p:spPr>
            <a:xfrm>
              <a:off x="4449632" y="1333277"/>
              <a:ext cx="169432" cy="169433"/>
            </a:xfrm>
            <a:prstGeom prst="donut">
              <a:avLst>
                <a:gd name="adj" fmla="val 294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0" name="Ring 19"/>
            <p:cNvSpPr/>
            <p:nvPr/>
          </p:nvSpPr>
          <p:spPr>
            <a:xfrm>
              <a:off x="4734037" y="1333277"/>
              <a:ext cx="169432" cy="169433"/>
            </a:xfrm>
            <a:prstGeom prst="donut">
              <a:avLst>
                <a:gd name="adj" fmla="val 294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1" name="Ring 20"/>
            <p:cNvSpPr/>
            <p:nvPr/>
          </p:nvSpPr>
          <p:spPr>
            <a:xfrm>
              <a:off x="5018442" y="1333277"/>
              <a:ext cx="169432" cy="169433"/>
            </a:xfrm>
            <a:prstGeom prst="donut">
              <a:avLst>
                <a:gd name="adj" fmla="val 294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2" name="Ring 21"/>
            <p:cNvSpPr/>
            <p:nvPr/>
          </p:nvSpPr>
          <p:spPr>
            <a:xfrm>
              <a:off x="5302848" y="1333277"/>
              <a:ext cx="169432" cy="169433"/>
            </a:xfrm>
            <a:prstGeom prst="donut">
              <a:avLst>
                <a:gd name="adj" fmla="val 294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3" name="Ring 22"/>
            <p:cNvSpPr/>
            <p:nvPr/>
          </p:nvSpPr>
          <p:spPr>
            <a:xfrm>
              <a:off x="5587253" y="1333277"/>
              <a:ext cx="169432" cy="169433"/>
            </a:xfrm>
            <a:prstGeom prst="donut">
              <a:avLst>
                <a:gd name="adj" fmla="val 294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4" name="Ring 23"/>
            <p:cNvSpPr/>
            <p:nvPr/>
          </p:nvSpPr>
          <p:spPr>
            <a:xfrm>
              <a:off x="5871658" y="1333277"/>
              <a:ext cx="169432" cy="169433"/>
            </a:xfrm>
            <a:prstGeom prst="donut">
              <a:avLst>
                <a:gd name="adj" fmla="val 294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5" name="Ring 24"/>
            <p:cNvSpPr/>
            <p:nvPr/>
          </p:nvSpPr>
          <p:spPr>
            <a:xfrm>
              <a:off x="6156066" y="1333277"/>
              <a:ext cx="169432" cy="169433"/>
            </a:xfrm>
            <a:prstGeom prst="donut">
              <a:avLst>
                <a:gd name="adj" fmla="val 294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6" name="Textfeld 25"/>
            <p:cNvSpPr txBox="1"/>
            <p:nvPr/>
          </p:nvSpPr>
          <p:spPr>
            <a:xfrm>
              <a:off x="6101830" y="1063227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aseline="0" dirty="0">
                  <a:ea typeface="Arial" charset="0"/>
                  <a:cs typeface="Arial" charset="0"/>
                </a:rPr>
                <a:t>9</a:t>
              </a:r>
            </a:p>
          </p:txBody>
        </p:sp>
        <p:sp>
          <p:nvSpPr>
            <p:cNvPr id="27" name="Textfeld 26"/>
            <p:cNvSpPr txBox="1"/>
            <p:nvPr/>
          </p:nvSpPr>
          <p:spPr>
            <a:xfrm>
              <a:off x="2414324" y="1063227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aseline="0" dirty="0">
                  <a:ea typeface="Arial" charset="0"/>
                  <a:cs typeface="Arial" charset="0"/>
                </a:rPr>
                <a:t>6</a:t>
              </a:r>
            </a:p>
          </p:txBody>
        </p:sp>
        <p:sp>
          <p:nvSpPr>
            <p:cNvPr id="28" name="Textfeld 27"/>
            <p:cNvSpPr txBox="1"/>
            <p:nvPr/>
          </p:nvSpPr>
          <p:spPr>
            <a:xfrm>
              <a:off x="1555292" y="1063227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aseline="0" dirty="0">
                  <a:ea typeface="Arial" charset="0"/>
                  <a:cs typeface="Arial" charset="0"/>
                </a:rPr>
                <a:t>9</a:t>
              </a:r>
            </a:p>
          </p:txBody>
        </p:sp>
        <p:sp>
          <p:nvSpPr>
            <p:cNvPr id="29" name="Textfeld 28"/>
            <p:cNvSpPr txBox="1"/>
            <p:nvPr/>
          </p:nvSpPr>
          <p:spPr>
            <a:xfrm>
              <a:off x="2122601" y="1063227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aseline="0" dirty="0">
                  <a:ea typeface="Arial" charset="0"/>
                  <a:cs typeface="Arial" charset="0"/>
                </a:rPr>
                <a:t>7</a:t>
              </a:r>
            </a:p>
          </p:txBody>
        </p:sp>
        <p:sp>
          <p:nvSpPr>
            <p:cNvPr id="30" name="Textfeld 29"/>
            <p:cNvSpPr txBox="1"/>
            <p:nvPr/>
          </p:nvSpPr>
          <p:spPr>
            <a:xfrm>
              <a:off x="1838946" y="1063227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aseline="0" dirty="0">
                  <a:ea typeface="Arial" charset="0"/>
                  <a:cs typeface="Arial" charset="0"/>
                </a:rPr>
                <a:t>8</a:t>
              </a:r>
            </a:p>
          </p:txBody>
        </p:sp>
        <p:sp>
          <p:nvSpPr>
            <p:cNvPr id="31" name="Textfeld 30"/>
            <p:cNvSpPr txBox="1"/>
            <p:nvPr/>
          </p:nvSpPr>
          <p:spPr>
            <a:xfrm>
              <a:off x="2697978" y="1063227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aseline="0" dirty="0">
                  <a:ea typeface="Arial" charset="0"/>
                  <a:cs typeface="Arial" charset="0"/>
                </a:rPr>
                <a:t>5</a:t>
              </a:r>
            </a:p>
          </p:txBody>
        </p:sp>
        <p:sp>
          <p:nvSpPr>
            <p:cNvPr id="32" name="Textfeld 31"/>
            <p:cNvSpPr txBox="1"/>
            <p:nvPr/>
          </p:nvSpPr>
          <p:spPr>
            <a:xfrm>
              <a:off x="2981633" y="1063227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aseline="0" dirty="0">
                  <a:ea typeface="Arial" charset="0"/>
                  <a:cs typeface="Arial" charset="0"/>
                </a:rPr>
                <a:t>4</a:t>
              </a:r>
            </a:p>
          </p:txBody>
        </p:sp>
        <p:sp>
          <p:nvSpPr>
            <p:cNvPr id="33" name="Textfeld 32"/>
            <p:cNvSpPr txBox="1"/>
            <p:nvPr/>
          </p:nvSpPr>
          <p:spPr>
            <a:xfrm>
              <a:off x="3265287" y="1063227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aseline="0" dirty="0">
                  <a:ea typeface="Arial" charset="0"/>
                  <a:cs typeface="Arial" charset="0"/>
                </a:rPr>
                <a:t>3</a:t>
              </a:r>
            </a:p>
          </p:txBody>
        </p:sp>
        <p:sp>
          <p:nvSpPr>
            <p:cNvPr id="34" name="Textfeld 33"/>
            <p:cNvSpPr txBox="1"/>
            <p:nvPr/>
          </p:nvSpPr>
          <p:spPr>
            <a:xfrm>
              <a:off x="3548942" y="1063227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aseline="0" dirty="0">
                  <a:ea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35" name="Textfeld 34"/>
            <p:cNvSpPr txBox="1"/>
            <p:nvPr/>
          </p:nvSpPr>
          <p:spPr>
            <a:xfrm>
              <a:off x="3832596" y="1063227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aseline="0">
                  <a:ea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36" name="Textfeld 35"/>
            <p:cNvSpPr txBox="1"/>
            <p:nvPr/>
          </p:nvSpPr>
          <p:spPr>
            <a:xfrm>
              <a:off x="4116251" y="1063227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aseline="0" dirty="0">
                  <a:ea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37" name="Textfeld 36"/>
            <p:cNvSpPr txBox="1"/>
            <p:nvPr/>
          </p:nvSpPr>
          <p:spPr>
            <a:xfrm>
              <a:off x="4399906" y="1063227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aseline="0" dirty="0">
                  <a:ea typeface="Arial" charset="0"/>
                  <a:cs typeface="Arial" charset="0"/>
                </a:rPr>
                <a:t>3</a:t>
              </a:r>
            </a:p>
          </p:txBody>
        </p:sp>
        <p:sp>
          <p:nvSpPr>
            <p:cNvPr id="38" name="Textfeld 37"/>
            <p:cNvSpPr txBox="1"/>
            <p:nvPr/>
          </p:nvSpPr>
          <p:spPr>
            <a:xfrm>
              <a:off x="4683560" y="1063227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aseline="0" dirty="0">
                  <a:ea typeface="Arial" charset="0"/>
                  <a:cs typeface="Arial" charset="0"/>
                </a:rPr>
                <a:t>4</a:t>
              </a:r>
            </a:p>
          </p:txBody>
        </p:sp>
        <p:sp>
          <p:nvSpPr>
            <p:cNvPr id="39" name="Textfeld 38"/>
            <p:cNvSpPr txBox="1"/>
            <p:nvPr/>
          </p:nvSpPr>
          <p:spPr>
            <a:xfrm>
              <a:off x="4967215" y="1063227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aseline="0" dirty="0">
                  <a:ea typeface="Arial" charset="0"/>
                  <a:cs typeface="Arial" charset="0"/>
                </a:rPr>
                <a:t>5</a:t>
              </a:r>
            </a:p>
          </p:txBody>
        </p:sp>
        <p:sp>
          <p:nvSpPr>
            <p:cNvPr id="40" name="Textfeld 39"/>
            <p:cNvSpPr txBox="1"/>
            <p:nvPr/>
          </p:nvSpPr>
          <p:spPr>
            <a:xfrm>
              <a:off x="5250869" y="1063227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aseline="0" dirty="0">
                  <a:ea typeface="Arial" charset="0"/>
                  <a:cs typeface="Arial" charset="0"/>
                </a:rPr>
                <a:t>6</a:t>
              </a:r>
            </a:p>
          </p:txBody>
        </p:sp>
        <p:sp>
          <p:nvSpPr>
            <p:cNvPr id="41" name="Textfeld 40"/>
            <p:cNvSpPr txBox="1"/>
            <p:nvPr/>
          </p:nvSpPr>
          <p:spPr>
            <a:xfrm>
              <a:off x="5534524" y="1063227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aseline="0" dirty="0">
                  <a:ea typeface="Arial" charset="0"/>
                  <a:cs typeface="Arial" charset="0"/>
                </a:rPr>
                <a:t>7</a:t>
              </a:r>
            </a:p>
          </p:txBody>
        </p:sp>
        <p:sp>
          <p:nvSpPr>
            <p:cNvPr id="42" name="Textfeld 41"/>
            <p:cNvSpPr txBox="1"/>
            <p:nvPr/>
          </p:nvSpPr>
          <p:spPr>
            <a:xfrm>
              <a:off x="5826247" y="1063227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aseline="0" dirty="0">
                  <a:ea typeface="Arial" charset="0"/>
                  <a:cs typeface="Arial" charset="0"/>
                </a:rPr>
                <a:t>8</a:t>
              </a:r>
            </a:p>
          </p:txBody>
        </p:sp>
      </p:grpSp>
      <p:sp>
        <p:nvSpPr>
          <p:cNvPr id="43" name="Textfeld 42"/>
          <p:cNvSpPr txBox="1"/>
          <p:nvPr/>
        </p:nvSpPr>
        <p:spPr>
          <a:xfrm>
            <a:off x="453946" y="1673441"/>
            <a:ext cx="1561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aseline="0" dirty="0">
                <a:ea typeface="Arial" charset="0"/>
                <a:cs typeface="Arial" charset="0"/>
              </a:rPr>
              <a:t>Use</a:t>
            </a:r>
            <a:r>
              <a:rPr lang="de-DE" baseline="0" dirty="0">
                <a:ea typeface="Arial" charset="0"/>
                <a:cs typeface="Arial" charset="0"/>
              </a:rPr>
              <a:t> </a:t>
            </a:r>
            <a:r>
              <a:rPr lang="en-GB" baseline="0" dirty="0">
                <a:ea typeface="Arial" charset="0"/>
                <a:cs typeface="Arial" charset="0"/>
              </a:rPr>
              <a:t>of</a:t>
            </a:r>
            <a:r>
              <a:rPr lang="de-DE" baseline="0" dirty="0">
                <a:ea typeface="Arial" charset="0"/>
                <a:cs typeface="Arial" charset="0"/>
              </a:rPr>
              <a:t> internal </a:t>
            </a:r>
            <a:r>
              <a:rPr lang="en-GB" baseline="0" dirty="0">
                <a:ea typeface="Arial" charset="0"/>
                <a:cs typeface="Arial" charset="0"/>
              </a:rPr>
              <a:t>resources</a:t>
            </a:r>
          </a:p>
        </p:txBody>
      </p:sp>
      <p:sp>
        <p:nvSpPr>
          <p:cNvPr id="44" name="Textfeld 43"/>
          <p:cNvSpPr txBox="1"/>
          <p:nvPr/>
        </p:nvSpPr>
        <p:spPr>
          <a:xfrm>
            <a:off x="432791" y="2241882"/>
            <a:ext cx="1561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aseline="0" dirty="0">
                <a:ea typeface="Arial" charset="0"/>
                <a:cs typeface="Arial" charset="0"/>
              </a:rPr>
              <a:t>Use of internal resources</a:t>
            </a:r>
          </a:p>
        </p:txBody>
      </p:sp>
      <p:sp>
        <p:nvSpPr>
          <p:cNvPr id="45" name="Textfeld 44"/>
          <p:cNvSpPr txBox="1"/>
          <p:nvPr/>
        </p:nvSpPr>
        <p:spPr>
          <a:xfrm>
            <a:off x="449879" y="2830342"/>
            <a:ext cx="1561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aseline="0" dirty="0">
                <a:ea typeface="Arial" charset="0"/>
                <a:cs typeface="Arial" charset="0"/>
              </a:rPr>
              <a:t>Use of internal resources</a:t>
            </a:r>
          </a:p>
        </p:txBody>
      </p:sp>
      <p:sp>
        <p:nvSpPr>
          <p:cNvPr id="46" name="Textfeld 45"/>
          <p:cNvSpPr txBox="1"/>
          <p:nvPr/>
        </p:nvSpPr>
        <p:spPr>
          <a:xfrm>
            <a:off x="459438" y="3424892"/>
            <a:ext cx="1561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aseline="0" dirty="0">
                <a:ea typeface="Arial" charset="0"/>
                <a:cs typeface="Arial" charset="0"/>
              </a:rPr>
              <a:t>Use of internal resources</a:t>
            </a:r>
          </a:p>
        </p:txBody>
      </p:sp>
      <p:sp>
        <p:nvSpPr>
          <p:cNvPr id="47" name="Textfeld 46"/>
          <p:cNvSpPr txBox="1"/>
          <p:nvPr/>
        </p:nvSpPr>
        <p:spPr>
          <a:xfrm>
            <a:off x="6740564" y="1673441"/>
            <a:ext cx="1997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40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GB" baseline="0" dirty="0">
                <a:latin typeface="Arial" charset="0"/>
                <a:ea typeface="Arial" charset="0"/>
                <a:cs typeface="Arial" charset="0"/>
              </a:rPr>
              <a:t>Transfer the responsibility for risks</a:t>
            </a:r>
          </a:p>
        </p:txBody>
      </p:sp>
      <p:sp>
        <p:nvSpPr>
          <p:cNvPr id="48" name="Textfeld 47"/>
          <p:cNvSpPr txBox="1"/>
          <p:nvPr/>
        </p:nvSpPr>
        <p:spPr>
          <a:xfrm>
            <a:off x="6767206" y="2241882"/>
            <a:ext cx="19520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40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GB" baseline="0" dirty="0">
                <a:latin typeface="Arial" charset="0"/>
                <a:ea typeface="Arial" charset="0"/>
                <a:cs typeface="Arial" charset="0"/>
              </a:rPr>
              <a:t>Creating transparency of procedures</a:t>
            </a:r>
          </a:p>
        </p:txBody>
      </p:sp>
      <p:sp>
        <p:nvSpPr>
          <p:cNvPr id="49" name="Textfeld 48"/>
          <p:cNvSpPr txBox="1"/>
          <p:nvPr/>
        </p:nvSpPr>
        <p:spPr>
          <a:xfrm>
            <a:off x="6740563" y="2879323"/>
            <a:ext cx="2865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40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GB" baseline="0" dirty="0" smtClean="0">
                <a:latin typeface="Arial" charset="0"/>
                <a:ea typeface="Arial" charset="0"/>
                <a:cs typeface="Arial" charset="0"/>
              </a:rPr>
              <a:t>Optimising </a:t>
            </a:r>
            <a:r>
              <a:rPr lang="en-GB" baseline="0" dirty="0">
                <a:latin typeface="Arial" charset="0"/>
                <a:ea typeface="Arial" charset="0"/>
                <a:cs typeface="Arial" charset="0"/>
              </a:rPr>
              <a:t>costs</a:t>
            </a:r>
          </a:p>
        </p:txBody>
      </p:sp>
      <p:sp>
        <p:nvSpPr>
          <p:cNvPr id="50" name="Textfeld 49"/>
          <p:cNvSpPr txBox="1"/>
          <p:nvPr/>
        </p:nvSpPr>
        <p:spPr>
          <a:xfrm>
            <a:off x="6767207" y="3389963"/>
            <a:ext cx="19520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40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GB" baseline="0" dirty="0">
                <a:latin typeface="Arial" charset="0"/>
                <a:ea typeface="Arial" charset="0"/>
                <a:cs typeface="Arial" charset="0"/>
              </a:rPr>
              <a:t>Determining degree of detail</a:t>
            </a:r>
          </a:p>
        </p:txBody>
      </p:sp>
      <p:grpSp>
        <p:nvGrpSpPr>
          <p:cNvPr id="51" name="Gruppierung 50"/>
          <p:cNvGrpSpPr/>
          <p:nvPr/>
        </p:nvGrpSpPr>
        <p:grpSpPr>
          <a:xfrm>
            <a:off x="1917797" y="2184135"/>
            <a:ext cx="4830590" cy="439483"/>
            <a:chOff x="1555292" y="1063227"/>
            <a:chExt cx="4830590" cy="439483"/>
          </a:xfrm>
        </p:grpSpPr>
        <p:sp>
          <p:nvSpPr>
            <p:cNvPr id="52" name="Ring 51"/>
            <p:cNvSpPr/>
            <p:nvPr/>
          </p:nvSpPr>
          <p:spPr>
            <a:xfrm>
              <a:off x="1605579" y="1333277"/>
              <a:ext cx="169432" cy="169433"/>
            </a:xfrm>
            <a:prstGeom prst="donut">
              <a:avLst>
                <a:gd name="adj" fmla="val 294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53" name="Ring 52"/>
            <p:cNvSpPr/>
            <p:nvPr/>
          </p:nvSpPr>
          <p:spPr>
            <a:xfrm>
              <a:off x="1889985" y="1333277"/>
              <a:ext cx="169432" cy="169433"/>
            </a:xfrm>
            <a:prstGeom prst="donut">
              <a:avLst>
                <a:gd name="adj" fmla="val 294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54" name="Ring 53"/>
            <p:cNvSpPr/>
            <p:nvPr/>
          </p:nvSpPr>
          <p:spPr>
            <a:xfrm>
              <a:off x="2174390" y="1333277"/>
              <a:ext cx="169432" cy="169433"/>
            </a:xfrm>
            <a:prstGeom prst="donut">
              <a:avLst>
                <a:gd name="adj" fmla="val 294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55" name="Ring 54"/>
            <p:cNvSpPr/>
            <p:nvPr/>
          </p:nvSpPr>
          <p:spPr>
            <a:xfrm>
              <a:off x="2458795" y="1333277"/>
              <a:ext cx="169432" cy="169433"/>
            </a:xfrm>
            <a:prstGeom prst="donut">
              <a:avLst>
                <a:gd name="adj" fmla="val 294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56" name="Ring 55"/>
            <p:cNvSpPr/>
            <p:nvPr/>
          </p:nvSpPr>
          <p:spPr>
            <a:xfrm>
              <a:off x="2743200" y="1333277"/>
              <a:ext cx="169432" cy="169433"/>
            </a:xfrm>
            <a:prstGeom prst="donut">
              <a:avLst>
                <a:gd name="adj" fmla="val 294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57" name="Ring 56"/>
            <p:cNvSpPr/>
            <p:nvPr/>
          </p:nvSpPr>
          <p:spPr>
            <a:xfrm>
              <a:off x="3027606" y="1333277"/>
              <a:ext cx="169432" cy="169433"/>
            </a:xfrm>
            <a:prstGeom prst="donut">
              <a:avLst>
                <a:gd name="adj" fmla="val 294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58" name="Ring 57"/>
            <p:cNvSpPr/>
            <p:nvPr/>
          </p:nvSpPr>
          <p:spPr>
            <a:xfrm>
              <a:off x="3312011" y="1333277"/>
              <a:ext cx="169432" cy="169433"/>
            </a:xfrm>
            <a:prstGeom prst="donut">
              <a:avLst>
                <a:gd name="adj" fmla="val 294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59" name="Ring 58"/>
            <p:cNvSpPr/>
            <p:nvPr/>
          </p:nvSpPr>
          <p:spPr>
            <a:xfrm>
              <a:off x="3596416" y="1333277"/>
              <a:ext cx="169432" cy="169433"/>
            </a:xfrm>
            <a:prstGeom prst="donut">
              <a:avLst>
                <a:gd name="adj" fmla="val 294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60" name="Ring 59"/>
            <p:cNvSpPr/>
            <p:nvPr/>
          </p:nvSpPr>
          <p:spPr>
            <a:xfrm>
              <a:off x="3880821" y="1333277"/>
              <a:ext cx="169432" cy="169433"/>
            </a:xfrm>
            <a:prstGeom prst="donut">
              <a:avLst>
                <a:gd name="adj" fmla="val 294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61" name="Ring 60"/>
            <p:cNvSpPr/>
            <p:nvPr/>
          </p:nvSpPr>
          <p:spPr>
            <a:xfrm>
              <a:off x="4165227" y="1333277"/>
              <a:ext cx="169432" cy="169433"/>
            </a:xfrm>
            <a:prstGeom prst="donut">
              <a:avLst>
                <a:gd name="adj" fmla="val 294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62" name="Ring 61"/>
            <p:cNvSpPr/>
            <p:nvPr/>
          </p:nvSpPr>
          <p:spPr>
            <a:xfrm>
              <a:off x="4449632" y="1333277"/>
              <a:ext cx="169432" cy="169433"/>
            </a:xfrm>
            <a:prstGeom prst="donut">
              <a:avLst>
                <a:gd name="adj" fmla="val 294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63" name="Ring 62"/>
            <p:cNvSpPr/>
            <p:nvPr/>
          </p:nvSpPr>
          <p:spPr>
            <a:xfrm>
              <a:off x="4734037" y="1333277"/>
              <a:ext cx="169432" cy="169433"/>
            </a:xfrm>
            <a:prstGeom prst="donut">
              <a:avLst>
                <a:gd name="adj" fmla="val 294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64" name="Ring 63"/>
            <p:cNvSpPr/>
            <p:nvPr/>
          </p:nvSpPr>
          <p:spPr>
            <a:xfrm>
              <a:off x="5018442" y="1333277"/>
              <a:ext cx="169432" cy="169433"/>
            </a:xfrm>
            <a:prstGeom prst="donut">
              <a:avLst>
                <a:gd name="adj" fmla="val 294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65" name="Ring 64"/>
            <p:cNvSpPr/>
            <p:nvPr/>
          </p:nvSpPr>
          <p:spPr>
            <a:xfrm>
              <a:off x="5302848" y="1333277"/>
              <a:ext cx="169432" cy="169433"/>
            </a:xfrm>
            <a:prstGeom prst="donut">
              <a:avLst>
                <a:gd name="adj" fmla="val 294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66" name="Ring 65"/>
            <p:cNvSpPr/>
            <p:nvPr/>
          </p:nvSpPr>
          <p:spPr>
            <a:xfrm>
              <a:off x="5587253" y="1333277"/>
              <a:ext cx="169432" cy="169433"/>
            </a:xfrm>
            <a:prstGeom prst="donut">
              <a:avLst>
                <a:gd name="adj" fmla="val 294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67" name="Ring 66"/>
            <p:cNvSpPr/>
            <p:nvPr/>
          </p:nvSpPr>
          <p:spPr>
            <a:xfrm>
              <a:off x="5871658" y="1333277"/>
              <a:ext cx="169432" cy="169433"/>
            </a:xfrm>
            <a:prstGeom prst="donut">
              <a:avLst>
                <a:gd name="adj" fmla="val 294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68" name="Ring 67"/>
            <p:cNvSpPr/>
            <p:nvPr/>
          </p:nvSpPr>
          <p:spPr>
            <a:xfrm>
              <a:off x="6156066" y="1333277"/>
              <a:ext cx="169432" cy="169433"/>
            </a:xfrm>
            <a:prstGeom prst="donut">
              <a:avLst>
                <a:gd name="adj" fmla="val 294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69" name="Textfeld 68"/>
            <p:cNvSpPr txBox="1"/>
            <p:nvPr/>
          </p:nvSpPr>
          <p:spPr>
            <a:xfrm>
              <a:off x="6101830" y="1063227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aseline="0" dirty="0">
                  <a:ea typeface="Arial" charset="0"/>
                  <a:cs typeface="Arial" charset="0"/>
                </a:rPr>
                <a:t>9</a:t>
              </a:r>
            </a:p>
          </p:txBody>
        </p:sp>
        <p:sp>
          <p:nvSpPr>
            <p:cNvPr id="70" name="Textfeld 69"/>
            <p:cNvSpPr txBox="1"/>
            <p:nvPr/>
          </p:nvSpPr>
          <p:spPr>
            <a:xfrm>
              <a:off x="2414324" y="1063227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aseline="0" dirty="0">
                  <a:ea typeface="Arial" charset="0"/>
                  <a:cs typeface="Arial" charset="0"/>
                </a:rPr>
                <a:t>6</a:t>
              </a:r>
            </a:p>
          </p:txBody>
        </p:sp>
        <p:sp>
          <p:nvSpPr>
            <p:cNvPr id="71" name="Textfeld 70"/>
            <p:cNvSpPr txBox="1"/>
            <p:nvPr/>
          </p:nvSpPr>
          <p:spPr>
            <a:xfrm>
              <a:off x="1555292" y="1063227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aseline="0" dirty="0">
                  <a:ea typeface="Arial" charset="0"/>
                  <a:cs typeface="Arial" charset="0"/>
                </a:rPr>
                <a:t>9</a:t>
              </a:r>
            </a:p>
          </p:txBody>
        </p:sp>
        <p:sp>
          <p:nvSpPr>
            <p:cNvPr id="72" name="Textfeld 71"/>
            <p:cNvSpPr txBox="1"/>
            <p:nvPr/>
          </p:nvSpPr>
          <p:spPr>
            <a:xfrm>
              <a:off x="2122601" y="1063227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aseline="0" dirty="0">
                  <a:ea typeface="Arial" charset="0"/>
                  <a:cs typeface="Arial" charset="0"/>
                </a:rPr>
                <a:t>7</a:t>
              </a:r>
            </a:p>
          </p:txBody>
        </p:sp>
        <p:sp>
          <p:nvSpPr>
            <p:cNvPr id="73" name="Textfeld 72"/>
            <p:cNvSpPr txBox="1"/>
            <p:nvPr/>
          </p:nvSpPr>
          <p:spPr>
            <a:xfrm>
              <a:off x="1838946" y="1063227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aseline="0" dirty="0">
                  <a:ea typeface="Arial" charset="0"/>
                  <a:cs typeface="Arial" charset="0"/>
                </a:rPr>
                <a:t>8</a:t>
              </a:r>
            </a:p>
          </p:txBody>
        </p:sp>
        <p:sp>
          <p:nvSpPr>
            <p:cNvPr id="74" name="Textfeld 73"/>
            <p:cNvSpPr txBox="1"/>
            <p:nvPr/>
          </p:nvSpPr>
          <p:spPr>
            <a:xfrm>
              <a:off x="2697978" y="1063227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aseline="0" dirty="0">
                  <a:ea typeface="Arial" charset="0"/>
                  <a:cs typeface="Arial" charset="0"/>
                </a:rPr>
                <a:t>5</a:t>
              </a:r>
            </a:p>
          </p:txBody>
        </p:sp>
        <p:sp>
          <p:nvSpPr>
            <p:cNvPr id="75" name="Textfeld 74"/>
            <p:cNvSpPr txBox="1"/>
            <p:nvPr/>
          </p:nvSpPr>
          <p:spPr>
            <a:xfrm>
              <a:off x="2981633" y="1063227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aseline="0" dirty="0">
                  <a:ea typeface="Arial" charset="0"/>
                  <a:cs typeface="Arial" charset="0"/>
                </a:rPr>
                <a:t>4</a:t>
              </a:r>
            </a:p>
          </p:txBody>
        </p:sp>
        <p:sp>
          <p:nvSpPr>
            <p:cNvPr id="76" name="Textfeld 75"/>
            <p:cNvSpPr txBox="1"/>
            <p:nvPr/>
          </p:nvSpPr>
          <p:spPr>
            <a:xfrm>
              <a:off x="3265287" y="1063227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aseline="0" dirty="0">
                  <a:ea typeface="Arial" charset="0"/>
                  <a:cs typeface="Arial" charset="0"/>
                </a:rPr>
                <a:t>3</a:t>
              </a:r>
            </a:p>
          </p:txBody>
        </p:sp>
        <p:sp>
          <p:nvSpPr>
            <p:cNvPr id="77" name="Textfeld 76"/>
            <p:cNvSpPr txBox="1"/>
            <p:nvPr/>
          </p:nvSpPr>
          <p:spPr>
            <a:xfrm>
              <a:off x="3548942" y="1063227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aseline="0" dirty="0">
                  <a:ea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78" name="Textfeld 77"/>
            <p:cNvSpPr txBox="1"/>
            <p:nvPr/>
          </p:nvSpPr>
          <p:spPr>
            <a:xfrm>
              <a:off x="3832596" y="1063227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aseline="0">
                  <a:ea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79" name="Textfeld 78"/>
            <p:cNvSpPr txBox="1"/>
            <p:nvPr/>
          </p:nvSpPr>
          <p:spPr>
            <a:xfrm>
              <a:off x="4116251" y="1063227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aseline="0" dirty="0">
                  <a:ea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80" name="Textfeld 79"/>
            <p:cNvSpPr txBox="1"/>
            <p:nvPr/>
          </p:nvSpPr>
          <p:spPr>
            <a:xfrm>
              <a:off x="4399906" y="1063227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aseline="0" dirty="0">
                  <a:ea typeface="Arial" charset="0"/>
                  <a:cs typeface="Arial" charset="0"/>
                </a:rPr>
                <a:t>3</a:t>
              </a:r>
            </a:p>
          </p:txBody>
        </p:sp>
        <p:sp>
          <p:nvSpPr>
            <p:cNvPr id="81" name="Textfeld 80"/>
            <p:cNvSpPr txBox="1"/>
            <p:nvPr/>
          </p:nvSpPr>
          <p:spPr>
            <a:xfrm>
              <a:off x="4683560" y="1063227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aseline="0" dirty="0">
                  <a:ea typeface="Arial" charset="0"/>
                  <a:cs typeface="Arial" charset="0"/>
                </a:rPr>
                <a:t>4</a:t>
              </a:r>
            </a:p>
          </p:txBody>
        </p:sp>
        <p:sp>
          <p:nvSpPr>
            <p:cNvPr id="82" name="Textfeld 81"/>
            <p:cNvSpPr txBox="1"/>
            <p:nvPr/>
          </p:nvSpPr>
          <p:spPr>
            <a:xfrm>
              <a:off x="4967215" y="1063227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aseline="0" dirty="0">
                  <a:ea typeface="Arial" charset="0"/>
                  <a:cs typeface="Arial" charset="0"/>
                </a:rPr>
                <a:t>5</a:t>
              </a:r>
            </a:p>
          </p:txBody>
        </p:sp>
        <p:sp>
          <p:nvSpPr>
            <p:cNvPr id="83" name="Textfeld 82"/>
            <p:cNvSpPr txBox="1"/>
            <p:nvPr/>
          </p:nvSpPr>
          <p:spPr>
            <a:xfrm>
              <a:off x="5250869" y="1063227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aseline="0" dirty="0">
                  <a:ea typeface="Arial" charset="0"/>
                  <a:cs typeface="Arial" charset="0"/>
                </a:rPr>
                <a:t>6</a:t>
              </a:r>
            </a:p>
          </p:txBody>
        </p:sp>
        <p:sp>
          <p:nvSpPr>
            <p:cNvPr id="84" name="Textfeld 83"/>
            <p:cNvSpPr txBox="1"/>
            <p:nvPr/>
          </p:nvSpPr>
          <p:spPr>
            <a:xfrm>
              <a:off x="5534524" y="1063227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aseline="0" dirty="0">
                  <a:ea typeface="Arial" charset="0"/>
                  <a:cs typeface="Arial" charset="0"/>
                </a:rPr>
                <a:t>7</a:t>
              </a:r>
            </a:p>
          </p:txBody>
        </p:sp>
        <p:sp>
          <p:nvSpPr>
            <p:cNvPr id="85" name="Textfeld 84"/>
            <p:cNvSpPr txBox="1"/>
            <p:nvPr/>
          </p:nvSpPr>
          <p:spPr>
            <a:xfrm>
              <a:off x="5826247" y="1063227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aseline="0" dirty="0">
                  <a:ea typeface="Arial" charset="0"/>
                  <a:cs typeface="Arial" charset="0"/>
                </a:rPr>
                <a:t>8</a:t>
              </a:r>
            </a:p>
          </p:txBody>
        </p:sp>
      </p:grpSp>
      <p:grpSp>
        <p:nvGrpSpPr>
          <p:cNvPr id="86" name="Gruppierung 85"/>
          <p:cNvGrpSpPr/>
          <p:nvPr/>
        </p:nvGrpSpPr>
        <p:grpSpPr>
          <a:xfrm>
            <a:off x="1898192" y="2781755"/>
            <a:ext cx="4830590" cy="439483"/>
            <a:chOff x="1555292" y="1063227"/>
            <a:chExt cx="4830590" cy="439483"/>
          </a:xfrm>
        </p:grpSpPr>
        <p:sp>
          <p:nvSpPr>
            <p:cNvPr id="87" name="Ring 86"/>
            <p:cNvSpPr/>
            <p:nvPr/>
          </p:nvSpPr>
          <p:spPr>
            <a:xfrm>
              <a:off x="1605579" y="1333277"/>
              <a:ext cx="169432" cy="169433"/>
            </a:xfrm>
            <a:prstGeom prst="donut">
              <a:avLst>
                <a:gd name="adj" fmla="val 294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88" name="Ring 87"/>
            <p:cNvSpPr/>
            <p:nvPr/>
          </p:nvSpPr>
          <p:spPr>
            <a:xfrm>
              <a:off x="1889985" y="1333277"/>
              <a:ext cx="169432" cy="169433"/>
            </a:xfrm>
            <a:prstGeom prst="donut">
              <a:avLst>
                <a:gd name="adj" fmla="val 294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89" name="Ring 88"/>
            <p:cNvSpPr/>
            <p:nvPr/>
          </p:nvSpPr>
          <p:spPr>
            <a:xfrm>
              <a:off x="2174390" y="1333277"/>
              <a:ext cx="169432" cy="169433"/>
            </a:xfrm>
            <a:prstGeom prst="donut">
              <a:avLst>
                <a:gd name="adj" fmla="val 294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90" name="Ring 89"/>
            <p:cNvSpPr/>
            <p:nvPr/>
          </p:nvSpPr>
          <p:spPr>
            <a:xfrm>
              <a:off x="2458795" y="1333277"/>
              <a:ext cx="169432" cy="169433"/>
            </a:xfrm>
            <a:prstGeom prst="donut">
              <a:avLst>
                <a:gd name="adj" fmla="val 294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91" name="Ring 90"/>
            <p:cNvSpPr/>
            <p:nvPr/>
          </p:nvSpPr>
          <p:spPr>
            <a:xfrm>
              <a:off x="2743200" y="1333277"/>
              <a:ext cx="169432" cy="169433"/>
            </a:xfrm>
            <a:prstGeom prst="donut">
              <a:avLst>
                <a:gd name="adj" fmla="val 294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92" name="Ring 91"/>
            <p:cNvSpPr/>
            <p:nvPr/>
          </p:nvSpPr>
          <p:spPr>
            <a:xfrm>
              <a:off x="3027606" y="1333277"/>
              <a:ext cx="169432" cy="169433"/>
            </a:xfrm>
            <a:prstGeom prst="donut">
              <a:avLst>
                <a:gd name="adj" fmla="val 294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93" name="Ring 92"/>
            <p:cNvSpPr/>
            <p:nvPr/>
          </p:nvSpPr>
          <p:spPr>
            <a:xfrm>
              <a:off x="3312011" y="1333277"/>
              <a:ext cx="169432" cy="169433"/>
            </a:xfrm>
            <a:prstGeom prst="donut">
              <a:avLst>
                <a:gd name="adj" fmla="val 294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94" name="Ring 93"/>
            <p:cNvSpPr/>
            <p:nvPr/>
          </p:nvSpPr>
          <p:spPr>
            <a:xfrm>
              <a:off x="3596416" y="1333277"/>
              <a:ext cx="169432" cy="169433"/>
            </a:xfrm>
            <a:prstGeom prst="donut">
              <a:avLst>
                <a:gd name="adj" fmla="val 294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95" name="Ring 94"/>
            <p:cNvSpPr/>
            <p:nvPr/>
          </p:nvSpPr>
          <p:spPr>
            <a:xfrm>
              <a:off x="3880821" y="1333277"/>
              <a:ext cx="169432" cy="169433"/>
            </a:xfrm>
            <a:prstGeom prst="donut">
              <a:avLst>
                <a:gd name="adj" fmla="val 294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96" name="Ring 95"/>
            <p:cNvSpPr/>
            <p:nvPr/>
          </p:nvSpPr>
          <p:spPr>
            <a:xfrm>
              <a:off x="4165227" y="1333277"/>
              <a:ext cx="169432" cy="169433"/>
            </a:xfrm>
            <a:prstGeom prst="donut">
              <a:avLst>
                <a:gd name="adj" fmla="val 294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97" name="Ring 96"/>
            <p:cNvSpPr/>
            <p:nvPr/>
          </p:nvSpPr>
          <p:spPr>
            <a:xfrm>
              <a:off x="4449632" y="1333277"/>
              <a:ext cx="169432" cy="169433"/>
            </a:xfrm>
            <a:prstGeom prst="donut">
              <a:avLst>
                <a:gd name="adj" fmla="val 294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98" name="Ring 97"/>
            <p:cNvSpPr/>
            <p:nvPr/>
          </p:nvSpPr>
          <p:spPr>
            <a:xfrm>
              <a:off x="4734037" y="1333277"/>
              <a:ext cx="169432" cy="169433"/>
            </a:xfrm>
            <a:prstGeom prst="donut">
              <a:avLst>
                <a:gd name="adj" fmla="val 294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99" name="Ring 98"/>
            <p:cNvSpPr/>
            <p:nvPr/>
          </p:nvSpPr>
          <p:spPr>
            <a:xfrm>
              <a:off x="5018442" y="1333277"/>
              <a:ext cx="169432" cy="169433"/>
            </a:xfrm>
            <a:prstGeom prst="donut">
              <a:avLst>
                <a:gd name="adj" fmla="val 294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00" name="Ring 99"/>
            <p:cNvSpPr/>
            <p:nvPr/>
          </p:nvSpPr>
          <p:spPr>
            <a:xfrm>
              <a:off x="5302848" y="1333277"/>
              <a:ext cx="169432" cy="169433"/>
            </a:xfrm>
            <a:prstGeom prst="donut">
              <a:avLst>
                <a:gd name="adj" fmla="val 294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01" name="Ring 100"/>
            <p:cNvSpPr/>
            <p:nvPr/>
          </p:nvSpPr>
          <p:spPr>
            <a:xfrm>
              <a:off x="5587253" y="1333277"/>
              <a:ext cx="169432" cy="169433"/>
            </a:xfrm>
            <a:prstGeom prst="donut">
              <a:avLst>
                <a:gd name="adj" fmla="val 294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02" name="Ring 101"/>
            <p:cNvSpPr/>
            <p:nvPr/>
          </p:nvSpPr>
          <p:spPr>
            <a:xfrm>
              <a:off x="5871658" y="1333277"/>
              <a:ext cx="169432" cy="169433"/>
            </a:xfrm>
            <a:prstGeom prst="donut">
              <a:avLst>
                <a:gd name="adj" fmla="val 294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03" name="Ring 102"/>
            <p:cNvSpPr/>
            <p:nvPr/>
          </p:nvSpPr>
          <p:spPr>
            <a:xfrm>
              <a:off x="6156066" y="1333277"/>
              <a:ext cx="169432" cy="169433"/>
            </a:xfrm>
            <a:prstGeom prst="donut">
              <a:avLst>
                <a:gd name="adj" fmla="val 294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04" name="Textfeld 103"/>
            <p:cNvSpPr txBox="1"/>
            <p:nvPr/>
          </p:nvSpPr>
          <p:spPr>
            <a:xfrm>
              <a:off x="6101830" y="1063227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aseline="0" dirty="0">
                  <a:ea typeface="Arial" charset="0"/>
                  <a:cs typeface="Arial" charset="0"/>
                </a:rPr>
                <a:t>9</a:t>
              </a:r>
            </a:p>
          </p:txBody>
        </p:sp>
        <p:sp>
          <p:nvSpPr>
            <p:cNvPr id="105" name="Textfeld 104"/>
            <p:cNvSpPr txBox="1"/>
            <p:nvPr/>
          </p:nvSpPr>
          <p:spPr>
            <a:xfrm>
              <a:off x="2414324" y="1063227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aseline="0" dirty="0">
                  <a:ea typeface="Arial" charset="0"/>
                  <a:cs typeface="Arial" charset="0"/>
                </a:rPr>
                <a:t>6</a:t>
              </a:r>
            </a:p>
          </p:txBody>
        </p:sp>
        <p:sp>
          <p:nvSpPr>
            <p:cNvPr id="106" name="Textfeld 105"/>
            <p:cNvSpPr txBox="1"/>
            <p:nvPr/>
          </p:nvSpPr>
          <p:spPr>
            <a:xfrm>
              <a:off x="1555292" y="1063227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aseline="0" dirty="0">
                  <a:ea typeface="Arial" charset="0"/>
                  <a:cs typeface="Arial" charset="0"/>
                </a:rPr>
                <a:t>9</a:t>
              </a:r>
            </a:p>
          </p:txBody>
        </p:sp>
        <p:sp>
          <p:nvSpPr>
            <p:cNvPr id="107" name="Textfeld 106"/>
            <p:cNvSpPr txBox="1"/>
            <p:nvPr/>
          </p:nvSpPr>
          <p:spPr>
            <a:xfrm>
              <a:off x="2122601" y="1063227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aseline="0" dirty="0">
                  <a:ea typeface="Arial" charset="0"/>
                  <a:cs typeface="Arial" charset="0"/>
                </a:rPr>
                <a:t>7</a:t>
              </a:r>
            </a:p>
          </p:txBody>
        </p:sp>
        <p:sp>
          <p:nvSpPr>
            <p:cNvPr id="108" name="Textfeld 107"/>
            <p:cNvSpPr txBox="1"/>
            <p:nvPr/>
          </p:nvSpPr>
          <p:spPr>
            <a:xfrm>
              <a:off x="1838946" y="1063227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aseline="0" dirty="0">
                  <a:ea typeface="Arial" charset="0"/>
                  <a:cs typeface="Arial" charset="0"/>
                </a:rPr>
                <a:t>8</a:t>
              </a:r>
            </a:p>
          </p:txBody>
        </p:sp>
        <p:sp>
          <p:nvSpPr>
            <p:cNvPr id="109" name="Textfeld 108"/>
            <p:cNvSpPr txBox="1"/>
            <p:nvPr/>
          </p:nvSpPr>
          <p:spPr>
            <a:xfrm>
              <a:off x="2697978" y="1063227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aseline="0" dirty="0">
                  <a:ea typeface="Arial" charset="0"/>
                  <a:cs typeface="Arial" charset="0"/>
                </a:rPr>
                <a:t>5</a:t>
              </a:r>
            </a:p>
          </p:txBody>
        </p:sp>
        <p:sp>
          <p:nvSpPr>
            <p:cNvPr id="110" name="Textfeld 109"/>
            <p:cNvSpPr txBox="1"/>
            <p:nvPr/>
          </p:nvSpPr>
          <p:spPr>
            <a:xfrm>
              <a:off x="2981633" y="1063227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aseline="0" dirty="0">
                  <a:ea typeface="Arial" charset="0"/>
                  <a:cs typeface="Arial" charset="0"/>
                </a:rPr>
                <a:t>4</a:t>
              </a:r>
            </a:p>
          </p:txBody>
        </p:sp>
        <p:sp>
          <p:nvSpPr>
            <p:cNvPr id="111" name="Textfeld 110"/>
            <p:cNvSpPr txBox="1"/>
            <p:nvPr/>
          </p:nvSpPr>
          <p:spPr>
            <a:xfrm>
              <a:off x="3265287" y="1063227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aseline="0" dirty="0">
                  <a:ea typeface="Arial" charset="0"/>
                  <a:cs typeface="Arial" charset="0"/>
                </a:rPr>
                <a:t>3</a:t>
              </a:r>
            </a:p>
          </p:txBody>
        </p:sp>
        <p:sp>
          <p:nvSpPr>
            <p:cNvPr id="112" name="Textfeld 111"/>
            <p:cNvSpPr txBox="1"/>
            <p:nvPr/>
          </p:nvSpPr>
          <p:spPr>
            <a:xfrm>
              <a:off x="3548942" y="1063227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aseline="0" dirty="0">
                  <a:ea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113" name="Textfeld 112"/>
            <p:cNvSpPr txBox="1"/>
            <p:nvPr/>
          </p:nvSpPr>
          <p:spPr>
            <a:xfrm>
              <a:off x="3832596" y="1063227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aseline="0">
                  <a:ea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114" name="Textfeld 113"/>
            <p:cNvSpPr txBox="1"/>
            <p:nvPr/>
          </p:nvSpPr>
          <p:spPr>
            <a:xfrm>
              <a:off x="4116251" y="1063227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aseline="0" dirty="0">
                  <a:ea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115" name="Textfeld 114"/>
            <p:cNvSpPr txBox="1"/>
            <p:nvPr/>
          </p:nvSpPr>
          <p:spPr>
            <a:xfrm>
              <a:off x="4399906" y="1063227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aseline="0" dirty="0">
                  <a:ea typeface="Arial" charset="0"/>
                  <a:cs typeface="Arial" charset="0"/>
                </a:rPr>
                <a:t>3</a:t>
              </a:r>
            </a:p>
          </p:txBody>
        </p:sp>
        <p:sp>
          <p:nvSpPr>
            <p:cNvPr id="116" name="Textfeld 115"/>
            <p:cNvSpPr txBox="1"/>
            <p:nvPr/>
          </p:nvSpPr>
          <p:spPr>
            <a:xfrm>
              <a:off x="4683560" y="1063227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aseline="0" dirty="0">
                  <a:ea typeface="Arial" charset="0"/>
                  <a:cs typeface="Arial" charset="0"/>
                </a:rPr>
                <a:t>4</a:t>
              </a:r>
            </a:p>
          </p:txBody>
        </p:sp>
        <p:sp>
          <p:nvSpPr>
            <p:cNvPr id="117" name="Textfeld 116"/>
            <p:cNvSpPr txBox="1"/>
            <p:nvPr/>
          </p:nvSpPr>
          <p:spPr>
            <a:xfrm>
              <a:off x="4967215" y="1063227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aseline="0" dirty="0">
                  <a:ea typeface="Arial" charset="0"/>
                  <a:cs typeface="Arial" charset="0"/>
                </a:rPr>
                <a:t>5</a:t>
              </a:r>
            </a:p>
          </p:txBody>
        </p:sp>
        <p:sp>
          <p:nvSpPr>
            <p:cNvPr id="118" name="Textfeld 117"/>
            <p:cNvSpPr txBox="1"/>
            <p:nvPr/>
          </p:nvSpPr>
          <p:spPr>
            <a:xfrm>
              <a:off x="5250869" y="1063227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aseline="0" dirty="0">
                  <a:ea typeface="Arial" charset="0"/>
                  <a:cs typeface="Arial" charset="0"/>
                </a:rPr>
                <a:t>6</a:t>
              </a:r>
            </a:p>
          </p:txBody>
        </p:sp>
        <p:sp>
          <p:nvSpPr>
            <p:cNvPr id="119" name="Textfeld 118"/>
            <p:cNvSpPr txBox="1"/>
            <p:nvPr/>
          </p:nvSpPr>
          <p:spPr>
            <a:xfrm>
              <a:off x="5534524" y="1063227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aseline="0" dirty="0">
                  <a:ea typeface="Arial" charset="0"/>
                  <a:cs typeface="Arial" charset="0"/>
                </a:rPr>
                <a:t>7</a:t>
              </a:r>
            </a:p>
          </p:txBody>
        </p:sp>
        <p:sp>
          <p:nvSpPr>
            <p:cNvPr id="120" name="Textfeld 119"/>
            <p:cNvSpPr txBox="1"/>
            <p:nvPr/>
          </p:nvSpPr>
          <p:spPr>
            <a:xfrm>
              <a:off x="5826247" y="1063227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aseline="0" dirty="0">
                  <a:ea typeface="Arial" charset="0"/>
                  <a:cs typeface="Arial" charset="0"/>
                </a:rPr>
                <a:t>8</a:t>
              </a:r>
            </a:p>
          </p:txBody>
        </p:sp>
      </p:grpSp>
      <p:grpSp>
        <p:nvGrpSpPr>
          <p:cNvPr id="121" name="Gruppierung 120"/>
          <p:cNvGrpSpPr/>
          <p:nvPr/>
        </p:nvGrpSpPr>
        <p:grpSpPr>
          <a:xfrm>
            <a:off x="1921832" y="3354815"/>
            <a:ext cx="4830590" cy="439483"/>
            <a:chOff x="1555292" y="1063227"/>
            <a:chExt cx="4830590" cy="439483"/>
          </a:xfrm>
        </p:grpSpPr>
        <p:sp>
          <p:nvSpPr>
            <p:cNvPr id="122" name="Ring 121"/>
            <p:cNvSpPr/>
            <p:nvPr/>
          </p:nvSpPr>
          <p:spPr>
            <a:xfrm>
              <a:off x="1605579" y="1333277"/>
              <a:ext cx="169432" cy="169433"/>
            </a:xfrm>
            <a:prstGeom prst="donut">
              <a:avLst>
                <a:gd name="adj" fmla="val 294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23" name="Ring 122"/>
            <p:cNvSpPr/>
            <p:nvPr/>
          </p:nvSpPr>
          <p:spPr>
            <a:xfrm>
              <a:off x="1889985" y="1333277"/>
              <a:ext cx="169432" cy="169433"/>
            </a:xfrm>
            <a:prstGeom prst="donut">
              <a:avLst>
                <a:gd name="adj" fmla="val 294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24" name="Ring 123"/>
            <p:cNvSpPr/>
            <p:nvPr/>
          </p:nvSpPr>
          <p:spPr>
            <a:xfrm>
              <a:off x="2174390" y="1333277"/>
              <a:ext cx="169432" cy="169433"/>
            </a:xfrm>
            <a:prstGeom prst="donut">
              <a:avLst>
                <a:gd name="adj" fmla="val 294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25" name="Ring 124"/>
            <p:cNvSpPr/>
            <p:nvPr/>
          </p:nvSpPr>
          <p:spPr>
            <a:xfrm>
              <a:off x="2458795" y="1333277"/>
              <a:ext cx="169432" cy="169433"/>
            </a:xfrm>
            <a:prstGeom prst="donut">
              <a:avLst>
                <a:gd name="adj" fmla="val 294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26" name="Ring 125"/>
            <p:cNvSpPr/>
            <p:nvPr/>
          </p:nvSpPr>
          <p:spPr>
            <a:xfrm>
              <a:off x="2743200" y="1333277"/>
              <a:ext cx="169432" cy="169433"/>
            </a:xfrm>
            <a:prstGeom prst="donut">
              <a:avLst>
                <a:gd name="adj" fmla="val 294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27" name="Ring 126"/>
            <p:cNvSpPr/>
            <p:nvPr/>
          </p:nvSpPr>
          <p:spPr>
            <a:xfrm>
              <a:off x="3027606" y="1333277"/>
              <a:ext cx="169432" cy="169433"/>
            </a:xfrm>
            <a:prstGeom prst="donut">
              <a:avLst>
                <a:gd name="adj" fmla="val 294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28" name="Ring 127"/>
            <p:cNvSpPr/>
            <p:nvPr/>
          </p:nvSpPr>
          <p:spPr>
            <a:xfrm>
              <a:off x="3312011" y="1333277"/>
              <a:ext cx="169432" cy="169433"/>
            </a:xfrm>
            <a:prstGeom prst="donut">
              <a:avLst>
                <a:gd name="adj" fmla="val 294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29" name="Ring 128"/>
            <p:cNvSpPr/>
            <p:nvPr/>
          </p:nvSpPr>
          <p:spPr>
            <a:xfrm>
              <a:off x="3596416" y="1333277"/>
              <a:ext cx="169432" cy="169433"/>
            </a:xfrm>
            <a:prstGeom prst="donut">
              <a:avLst>
                <a:gd name="adj" fmla="val 294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30" name="Ring 129"/>
            <p:cNvSpPr/>
            <p:nvPr/>
          </p:nvSpPr>
          <p:spPr>
            <a:xfrm>
              <a:off x="3880821" y="1333277"/>
              <a:ext cx="169432" cy="169433"/>
            </a:xfrm>
            <a:prstGeom prst="donut">
              <a:avLst>
                <a:gd name="adj" fmla="val 294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31" name="Ring 130"/>
            <p:cNvSpPr/>
            <p:nvPr/>
          </p:nvSpPr>
          <p:spPr>
            <a:xfrm>
              <a:off x="4165227" y="1333277"/>
              <a:ext cx="169432" cy="169433"/>
            </a:xfrm>
            <a:prstGeom prst="donut">
              <a:avLst>
                <a:gd name="adj" fmla="val 294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32" name="Ring 131"/>
            <p:cNvSpPr/>
            <p:nvPr/>
          </p:nvSpPr>
          <p:spPr>
            <a:xfrm>
              <a:off x="4449632" y="1333277"/>
              <a:ext cx="169432" cy="169433"/>
            </a:xfrm>
            <a:prstGeom prst="donut">
              <a:avLst>
                <a:gd name="adj" fmla="val 294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33" name="Ring 132"/>
            <p:cNvSpPr/>
            <p:nvPr/>
          </p:nvSpPr>
          <p:spPr>
            <a:xfrm>
              <a:off x="4734037" y="1333277"/>
              <a:ext cx="169432" cy="169433"/>
            </a:xfrm>
            <a:prstGeom prst="donut">
              <a:avLst>
                <a:gd name="adj" fmla="val 294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34" name="Ring 133"/>
            <p:cNvSpPr/>
            <p:nvPr/>
          </p:nvSpPr>
          <p:spPr>
            <a:xfrm>
              <a:off x="5018442" y="1333277"/>
              <a:ext cx="169432" cy="169433"/>
            </a:xfrm>
            <a:prstGeom prst="donut">
              <a:avLst>
                <a:gd name="adj" fmla="val 294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35" name="Ring 134"/>
            <p:cNvSpPr/>
            <p:nvPr/>
          </p:nvSpPr>
          <p:spPr>
            <a:xfrm>
              <a:off x="5302848" y="1333277"/>
              <a:ext cx="169432" cy="169433"/>
            </a:xfrm>
            <a:prstGeom prst="donut">
              <a:avLst>
                <a:gd name="adj" fmla="val 294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36" name="Ring 135"/>
            <p:cNvSpPr/>
            <p:nvPr/>
          </p:nvSpPr>
          <p:spPr>
            <a:xfrm>
              <a:off x="5587253" y="1333277"/>
              <a:ext cx="169432" cy="169433"/>
            </a:xfrm>
            <a:prstGeom prst="donut">
              <a:avLst>
                <a:gd name="adj" fmla="val 294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37" name="Ring 136"/>
            <p:cNvSpPr/>
            <p:nvPr/>
          </p:nvSpPr>
          <p:spPr>
            <a:xfrm>
              <a:off x="5871658" y="1333277"/>
              <a:ext cx="169432" cy="169433"/>
            </a:xfrm>
            <a:prstGeom prst="donut">
              <a:avLst>
                <a:gd name="adj" fmla="val 294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38" name="Ring 137"/>
            <p:cNvSpPr/>
            <p:nvPr/>
          </p:nvSpPr>
          <p:spPr>
            <a:xfrm>
              <a:off x="6156066" y="1333277"/>
              <a:ext cx="169432" cy="169433"/>
            </a:xfrm>
            <a:prstGeom prst="donut">
              <a:avLst>
                <a:gd name="adj" fmla="val 294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39" name="Textfeld 138"/>
            <p:cNvSpPr txBox="1"/>
            <p:nvPr/>
          </p:nvSpPr>
          <p:spPr>
            <a:xfrm>
              <a:off x="6101830" y="1063227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aseline="0" dirty="0">
                  <a:ea typeface="Arial" charset="0"/>
                  <a:cs typeface="Arial" charset="0"/>
                </a:rPr>
                <a:t>9</a:t>
              </a:r>
            </a:p>
          </p:txBody>
        </p:sp>
        <p:sp>
          <p:nvSpPr>
            <p:cNvPr id="140" name="Textfeld 139"/>
            <p:cNvSpPr txBox="1"/>
            <p:nvPr/>
          </p:nvSpPr>
          <p:spPr>
            <a:xfrm>
              <a:off x="2414324" y="1063227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aseline="0" dirty="0">
                  <a:ea typeface="Arial" charset="0"/>
                  <a:cs typeface="Arial" charset="0"/>
                </a:rPr>
                <a:t>6</a:t>
              </a:r>
            </a:p>
          </p:txBody>
        </p:sp>
        <p:sp>
          <p:nvSpPr>
            <p:cNvPr id="141" name="Textfeld 140"/>
            <p:cNvSpPr txBox="1"/>
            <p:nvPr/>
          </p:nvSpPr>
          <p:spPr>
            <a:xfrm>
              <a:off x="1555292" y="1063227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aseline="0" dirty="0">
                  <a:ea typeface="Arial" charset="0"/>
                  <a:cs typeface="Arial" charset="0"/>
                </a:rPr>
                <a:t>9</a:t>
              </a:r>
            </a:p>
          </p:txBody>
        </p:sp>
        <p:sp>
          <p:nvSpPr>
            <p:cNvPr id="142" name="Textfeld 141"/>
            <p:cNvSpPr txBox="1"/>
            <p:nvPr/>
          </p:nvSpPr>
          <p:spPr>
            <a:xfrm>
              <a:off x="2122601" y="1063227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aseline="0" dirty="0">
                  <a:ea typeface="Arial" charset="0"/>
                  <a:cs typeface="Arial" charset="0"/>
                </a:rPr>
                <a:t>7</a:t>
              </a:r>
            </a:p>
          </p:txBody>
        </p:sp>
        <p:sp>
          <p:nvSpPr>
            <p:cNvPr id="143" name="Textfeld 142"/>
            <p:cNvSpPr txBox="1"/>
            <p:nvPr/>
          </p:nvSpPr>
          <p:spPr>
            <a:xfrm>
              <a:off x="1838946" y="1063227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aseline="0" dirty="0">
                  <a:ea typeface="Arial" charset="0"/>
                  <a:cs typeface="Arial" charset="0"/>
                </a:rPr>
                <a:t>8</a:t>
              </a:r>
            </a:p>
          </p:txBody>
        </p:sp>
        <p:sp>
          <p:nvSpPr>
            <p:cNvPr id="144" name="Textfeld 143"/>
            <p:cNvSpPr txBox="1"/>
            <p:nvPr/>
          </p:nvSpPr>
          <p:spPr>
            <a:xfrm>
              <a:off x="2697978" y="1063227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aseline="0" dirty="0">
                  <a:ea typeface="Arial" charset="0"/>
                  <a:cs typeface="Arial" charset="0"/>
                </a:rPr>
                <a:t>5</a:t>
              </a:r>
            </a:p>
          </p:txBody>
        </p:sp>
        <p:sp>
          <p:nvSpPr>
            <p:cNvPr id="145" name="Textfeld 144"/>
            <p:cNvSpPr txBox="1"/>
            <p:nvPr/>
          </p:nvSpPr>
          <p:spPr>
            <a:xfrm>
              <a:off x="2981633" y="1063227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aseline="0" dirty="0">
                  <a:ea typeface="Arial" charset="0"/>
                  <a:cs typeface="Arial" charset="0"/>
                </a:rPr>
                <a:t>4</a:t>
              </a:r>
            </a:p>
          </p:txBody>
        </p:sp>
        <p:sp>
          <p:nvSpPr>
            <p:cNvPr id="146" name="Textfeld 145"/>
            <p:cNvSpPr txBox="1"/>
            <p:nvPr/>
          </p:nvSpPr>
          <p:spPr>
            <a:xfrm>
              <a:off x="3265287" y="1063227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aseline="0" dirty="0">
                  <a:ea typeface="Arial" charset="0"/>
                  <a:cs typeface="Arial" charset="0"/>
                </a:rPr>
                <a:t>3</a:t>
              </a:r>
            </a:p>
          </p:txBody>
        </p:sp>
        <p:sp>
          <p:nvSpPr>
            <p:cNvPr id="147" name="Textfeld 146"/>
            <p:cNvSpPr txBox="1"/>
            <p:nvPr/>
          </p:nvSpPr>
          <p:spPr>
            <a:xfrm>
              <a:off x="3548942" y="1063227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aseline="0" dirty="0">
                  <a:ea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148" name="Textfeld 147"/>
            <p:cNvSpPr txBox="1"/>
            <p:nvPr/>
          </p:nvSpPr>
          <p:spPr>
            <a:xfrm>
              <a:off x="3832596" y="1063227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aseline="0">
                  <a:ea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149" name="Textfeld 148"/>
            <p:cNvSpPr txBox="1"/>
            <p:nvPr/>
          </p:nvSpPr>
          <p:spPr>
            <a:xfrm>
              <a:off x="4116251" y="1063227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aseline="0" dirty="0">
                  <a:ea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150" name="Textfeld 149"/>
            <p:cNvSpPr txBox="1"/>
            <p:nvPr/>
          </p:nvSpPr>
          <p:spPr>
            <a:xfrm>
              <a:off x="4399906" y="1063227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aseline="0" dirty="0">
                  <a:ea typeface="Arial" charset="0"/>
                  <a:cs typeface="Arial" charset="0"/>
                </a:rPr>
                <a:t>3</a:t>
              </a:r>
            </a:p>
          </p:txBody>
        </p:sp>
        <p:sp>
          <p:nvSpPr>
            <p:cNvPr id="151" name="Textfeld 150"/>
            <p:cNvSpPr txBox="1"/>
            <p:nvPr/>
          </p:nvSpPr>
          <p:spPr>
            <a:xfrm>
              <a:off x="4683560" y="1063227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aseline="0" dirty="0">
                  <a:ea typeface="Arial" charset="0"/>
                  <a:cs typeface="Arial" charset="0"/>
                </a:rPr>
                <a:t>4</a:t>
              </a:r>
            </a:p>
          </p:txBody>
        </p:sp>
        <p:sp>
          <p:nvSpPr>
            <p:cNvPr id="152" name="Textfeld 151"/>
            <p:cNvSpPr txBox="1"/>
            <p:nvPr/>
          </p:nvSpPr>
          <p:spPr>
            <a:xfrm>
              <a:off x="4967215" y="1063227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aseline="0" dirty="0">
                  <a:ea typeface="Arial" charset="0"/>
                  <a:cs typeface="Arial" charset="0"/>
                </a:rPr>
                <a:t>5</a:t>
              </a:r>
            </a:p>
          </p:txBody>
        </p:sp>
        <p:sp>
          <p:nvSpPr>
            <p:cNvPr id="153" name="Textfeld 152"/>
            <p:cNvSpPr txBox="1"/>
            <p:nvPr/>
          </p:nvSpPr>
          <p:spPr>
            <a:xfrm>
              <a:off x="5250869" y="1063227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aseline="0" dirty="0">
                  <a:ea typeface="Arial" charset="0"/>
                  <a:cs typeface="Arial" charset="0"/>
                </a:rPr>
                <a:t>6</a:t>
              </a:r>
            </a:p>
          </p:txBody>
        </p:sp>
        <p:sp>
          <p:nvSpPr>
            <p:cNvPr id="154" name="Textfeld 153"/>
            <p:cNvSpPr txBox="1"/>
            <p:nvPr/>
          </p:nvSpPr>
          <p:spPr>
            <a:xfrm>
              <a:off x="5534524" y="1063227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aseline="0" dirty="0">
                  <a:ea typeface="Arial" charset="0"/>
                  <a:cs typeface="Arial" charset="0"/>
                </a:rPr>
                <a:t>7</a:t>
              </a:r>
            </a:p>
          </p:txBody>
        </p:sp>
        <p:sp>
          <p:nvSpPr>
            <p:cNvPr id="155" name="Textfeld 154"/>
            <p:cNvSpPr txBox="1"/>
            <p:nvPr/>
          </p:nvSpPr>
          <p:spPr>
            <a:xfrm>
              <a:off x="5826247" y="1063227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aseline="0" dirty="0">
                  <a:ea typeface="Arial" charset="0"/>
                  <a:cs typeface="Arial" charset="0"/>
                </a:rPr>
                <a:t>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5409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The evaluation of the alternatives by using TOPSIS </a:t>
            </a:r>
            <a:endParaRPr lang="en-US" dirty="0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693877"/>
              </p:ext>
            </p:extLst>
          </p:nvPr>
        </p:nvGraphicFramePr>
        <p:xfrm>
          <a:off x="253824" y="1473200"/>
          <a:ext cx="8610775" cy="296667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22155"/>
                <a:gridCol w="1722155"/>
                <a:gridCol w="1722155"/>
                <a:gridCol w="1722155"/>
                <a:gridCol w="1722155"/>
              </a:tblGrid>
              <a:tr h="711200">
                <a:tc>
                  <a:txBody>
                    <a:bodyPr/>
                    <a:lstStyle/>
                    <a:p>
                      <a:endParaRPr lang="en-GB" sz="11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smtClean="0">
                          <a:solidFill>
                            <a:schemeClr val="tx1"/>
                          </a:solidFill>
                        </a:rPr>
                        <a:t>Implementing the project</a:t>
                      </a:r>
                      <a:r>
                        <a:rPr lang="en-GB" sz="1400" baseline="0" noProof="0" dirty="0" smtClean="0">
                          <a:solidFill>
                            <a:schemeClr val="tx1"/>
                          </a:solidFill>
                        </a:rPr>
                        <a:t> in-house</a:t>
                      </a:r>
                      <a:endParaRPr lang="en-GB" sz="14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smtClean="0">
                          <a:solidFill>
                            <a:schemeClr val="tx1"/>
                          </a:solidFill>
                        </a:rPr>
                        <a:t>In-house planning with general contractor</a:t>
                      </a:r>
                      <a:endParaRPr lang="en-GB" sz="14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smtClean="0">
                          <a:solidFill>
                            <a:schemeClr val="tx1"/>
                          </a:solidFill>
                        </a:rPr>
                        <a:t>Total contractor</a:t>
                      </a:r>
                      <a:endParaRPr lang="en-GB" sz="14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smtClean="0">
                          <a:solidFill>
                            <a:schemeClr val="tx1"/>
                          </a:solidFill>
                        </a:rPr>
                        <a:t>Value-added partnership</a:t>
                      </a:r>
                      <a:endParaRPr lang="en-GB" sz="14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67319">
                <a:tc>
                  <a:txBody>
                    <a:bodyPr/>
                    <a:lstStyle/>
                    <a:p>
                      <a:r>
                        <a:rPr lang="en-GB" sz="1400" noProof="0" dirty="0" smtClean="0">
                          <a:solidFill>
                            <a:schemeClr val="tx1"/>
                          </a:solidFill>
                        </a:rPr>
                        <a:t>Use of internal planning resources</a:t>
                      </a:r>
                      <a:endParaRPr lang="en-GB" sz="14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67319">
                <a:tc>
                  <a:txBody>
                    <a:bodyPr/>
                    <a:lstStyle/>
                    <a:p>
                      <a:r>
                        <a:rPr lang="en-GB" sz="1400" noProof="0" dirty="0" smtClean="0">
                          <a:solidFill>
                            <a:schemeClr val="tx1"/>
                          </a:solidFill>
                        </a:rPr>
                        <a:t>Transfer the responsibility for time risks</a:t>
                      </a:r>
                      <a:endParaRPr lang="en-GB" sz="14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67319">
                <a:tc>
                  <a:txBody>
                    <a:bodyPr/>
                    <a:lstStyle/>
                    <a:p>
                      <a:r>
                        <a:rPr lang="en-GB" sz="1400" noProof="0" dirty="0" smtClean="0">
                          <a:solidFill>
                            <a:schemeClr val="tx1"/>
                          </a:solidFill>
                        </a:rPr>
                        <a:t>Optimising</a:t>
                      </a:r>
                      <a:r>
                        <a:rPr lang="en-GB" sz="1400" baseline="0" noProof="0" dirty="0" smtClean="0">
                          <a:solidFill>
                            <a:schemeClr val="tx1"/>
                          </a:solidFill>
                        </a:rPr>
                        <a:t> the investment costs</a:t>
                      </a:r>
                      <a:endParaRPr lang="en-GB" sz="14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67319">
                <a:tc>
                  <a:txBody>
                    <a:bodyPr/>
                    <a:lstStyle/>
                    <a:p>
                      <a:r>
                        <a:rPr lang="en-GB" sz="1400" noProof="0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GB" sz="14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6403124"/>
              </p:ext>
            </p:extLst>
          </p:nvPr>
        </p:nvGraphicFramePr>
        <p:xfrm>
          <a:off x="3111500" y="4465279"/>
          <a:ext cx="2451100" cy="17323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67244"/>
                <a:gridCol w="1783856"/>
              </a:tblGrid>
              <a:tr h="288720">
                <a:tc>
                  <a:txBody>
                    <a:bodyPr/>
                    <a:lstStyle/>
                    <a:p>
                      <a:r>
                        <a:rPr lang="en-GB" sz="1200" noProof="0" dirty="0" smtClean="0">
                          <a:solidFill>
                            <a:schemeClr val="tx1"/>
                          </a:solidFill>
                        </a:rPr>
                        <a:t>Scale</a:t>
                      </a:r>
                      <a:endParaRPr lang="en-GB" sz="12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noProof="0" dirty="0" smtClean="0">
                          <a:solidFill>
                            <a:schemeClr val="tx1"/>
                          </a:solidFill>
                        </a:rPr>
                        <a:t>Suitability</a:t>
                      </a:r>
                      <a:endParaRPr lang="en-GB" sz="12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720"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GB" sz="12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noProof="0" dirty="0" smtClean="0">
                          <a:solidFill>
                            <a:schemeClr val="tx1"/>
                          </a:solidFill>
                        </a:rPr>
                        <a:t>Not suitable</a:t>
                      </a:r>
                      <a:endParaRPr lang="en-GB" sz="12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720"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GB" sz="12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noProof="0" dirty="0" smtClean="0">
                          <a:solidFill>
                            <a:schemeClr val="tx1"/>
                          </a:solidFill>
                        </a:rPr>
                        <a:t>Rather not suitable</a:t>
                      </a:r>
                      <a:endParaRPr lang="en-GB" sz="12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720"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GB" sz="12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noProof="0" dirty="0" smtClean="0">
                          <a:solidFill>
                            <a:schemeClr val="tx1"/>
                          </a:solidFill>
                        </a:rPr>
                        <a:t>Rather suitable</a:t>
                      </a:r>
                      <a:endParaRPr lang="en-GB" sz="12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720"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GB" sz="12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noProof="0" dirty="0" smtClean="0">
                          <a:solidFill>
                            <a:schemeClr val="tx1"/>
                          </a:solidFill>
                        </a:rPr>
                        <a:t>Suitable</a:t>
                      </a:r>
                      <a:endParaRPr lang="en-GB" sz="12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720"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GB" sz="12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noProof="0" dirty="0" smtClean="0">
                          <a:solidFill>
                            <a:schemeClr val="tx1"/>
                          </a:solidFill>
                        </a:rPr>
                        <a:t>Very good suitable</a:t>
                      </a:r>
                      <a:endParaRPr lang="en-GB" sz="12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4548" y="2229594"/>
            <a:ext cx="1441451" cy="437406"/>
          </a:xfrm>
          <a:prstGeom prst="rect">
            <a:avLst/>
          </a:prstGeom>
        </p:spPr>
      </p:pic>
      <p:pic>
        <p:nvPicPr>
          <p:cNvPr id="33" name="Bild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4548" y="2805327"/>
            <a:ext cx="1441451" cy="437406"/>
          </a:xfrm>
          <a:prstGeom prst="rect">
            <a:avLst/>
          </a:prstGeom>
        </p:spPr>
      </p:pic>
      <p:pic>
        <p:nvPicPr>
          <p:cNvPr id="34" name="Bild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4548" y="3457260"/>
            <a:ext cx="1441451" cy="437406"/>
          </a:xfrm>
          <a:prstGeom prst="rect">
            <a:avLst/>
          </a:prstGeom>
        </p:spPr>
      </p:pic>
      <p:pic>
        <p:nvPicPr>
          <p:cNvPr id="35" name="Bild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4548" y="3956794"/>
            <a:ext cx="1441451" cy="437406"/>
          </a:xfrm>
          <a:prstGeom prst="rect">
            <a:avLst/>
          </a:prstGeom>
        </p:spPr>
      </p:pic>
      <p:pic>
        <p:nvPicPr>
          <p:cNvPr id="36" name="Bild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4448" y="2229594"/>
            <a:ext cx="1441451" cy="437406"/>
          </a:xfrm>
          <a:prstGeom prst="rect">
            <a:avLst/>
          </a:prstGeom>
        </p:spPr>
      </p:pic>
      <p:pic>
        <p:nvPicPr>
          <p:cNvPr id="37" name="Bild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4448" y="2805327"/>
            <a:ext cx="1441451" cy="437406"/>
          </a:xfrm>
          <a:prstGeom prst="rect">
            <a:avLst/>
          </a:prstGeom>
        </p:spPr>
      </p:pic>
      <p:pic>
        <p:nvPicPr>
          <p:cNvPr id="38" name="Bild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4448" y="3457260"/>
            <a:ext cx="1441451" cy="437406"/>
          </a:xfrm>
          <a:prstGeom prst="rect">
            <a:avLst/>
          </a:prstGeom>
        </p:spPr>
      </p:pic>
      <p:pic>
        <p:nvPicPr>
          <p:cNvPr id="39" name="Bild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4448" y="3956794"/>
            <a:ext cx="1441451" cy="437406"/>
          </a:xfrm>
          <a:prstGeom prst="rect">
            <a:avLst/>
          </a:prstGeom>
        </p:spPr>
      </p:pic>
      <p:pic>
        <p:nvPicPr>
          <p:cNvPr id="40" name="Bild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2229594"/>
            <a:ext cx="1441451" cy="437406"/>
          </a:xfrm>
          <a:prstGeom prst="rect">
            <a:avLst/>
          </a:prstGeom>
        </p:spPr>
      </p:pic>
      <p:pic>
        <p:nvPicPr>
          <p:cNvPr id="41" name="Bild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2805327"/>
            <a:ext cx="1441451" cy="437406"/>
          </a:xfrm>
          <a:prstGeom prst="rect">
            <a:avLst/>
          </a:prstGeom>
        </p:spPr>
      </p:pic>
      <p:pic>
        <p:nvPicPr>
          <p:cNvPr id="42" name="Bild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3457260"/>
            <a:ext cx="1441451" cy="437406"/>
          </a:xfrm>
          <a:prstGeom prst="rect">
            <a:avLst/>
          </a:prstGeom>
        </p:spPr>
      </p:pic>
      <p:pic>
        <p:nvPicPr>
          <p:cNvPr id="43" name="Bild 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3956794"/>
            <a:ext cx="1441451" cy="437406"/>
          </a:xfrm>
          <a:prstGeom prst="rect">
            <a:avLst/>
          </a:prstGeom>
        </p:spPr>
      </p:pic>
      <p:pic>
        <p:nvPicPr>
          <p:cNvPr id="44" name="Bild 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0752" y="2229594"/>
            <a:ext cx="1441451" cy="437406"/>
          </a:xfrm>
          <a:prstGeom prst="rect">
            <a:avLst/>
          </a:prstGeom>
        </p:spPr>
      </p:pic>
      <p:pic>
        <p:nvPicPr>
          <p:cNvPr id="45" name="Bild 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0752" y="2805327"/>
            <a:ext cx="1441451" cy="437406"/>
          </a:xfrm>
          <a:prstGeom prst="rect">
            <a:avLst/>
          </a:prstGeom>
        </p:spPr>
      </p:pic>
      <p:pic>
        <p:nvPicPr>
          <p:cNvPr id="46" name="Bild 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0752" y="3457260"/>
            <a:ext cx="1441451" cy="437406"/>
          </a:xfrm>
          <a:prstGeom prst="rect">
            <a:avLst/>
          </a:prstGeom>
        </p:spPr>
      </p:pic>
      <p:pic>
        <p:nvPicPr>
          <p:cNvPr id="47" name="Bild 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0752" y="3956794"/>
            <a:ext cx="1441451" cy="43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1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Finally the alternatives must be weighted up with looking on the efficiency measurements</a:t>
            </a:r>
            <a:endParaRPr lang="en-GB" dirty="0"/>
          </a:p>
        </p:txBody>
      </p:sp>
      <p:pic>
        <p:nvPicPr>
          <p:cNvPr id="8" name="Bild 7" descr="Bildschirmfoto 2015-11-30 um 09.37.3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179"/>
          <a:stretch/>
        </p:blipFill>
        <p:spPr>
          <a:xfrm>
            <a:off x="253825" y="1577721"/>
            <a:ext cx="3314003" cy="1546479"/>
          </a:xfrm>
          <a:prstGeom prst="rect">
            <a:avLst/>
          </a:prstGeom>
        </p:spPr>
      </p:pic>
      <p:pic>
        <p:nvPicPr>
          <p:cNvPr id="9" name="Bild 8" descr="Bildschirmfoto 2015-11-30 um 09.37.3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6" t="33290" r="2522" b="32749"/>
          <a:stretch/>
        </p:blipFill>
        <p:spPr>
          <a:xfrm>
            <a:off x="2844801" y="1498600"/>
            <a:ext cx="2882900" cy="1600200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 bwMode="auto">
          <a:xfrm>
            <a:off x="5829300" y="1834062"/>
            <a:ext cx="295144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en-GB" sz="1200" baseline="0" dirty="0" smtClean="0"/>
              <a:t>w = weighting</a:t>
            </a:r>
          </a:p>
          <a:p>
            <a:r>
              <a:rPr lang="en-GB" sz="1200" baseline="0" dirty="0" smtClean="0"/>
              <a:t>r = value for suitability</a:t>
            </a:r>
          </a:p>
          <a:p>
            <a:r>
              <a:rPr lang="en-GB" sz="1200" baseline="0" dirty="0" err="1" smtClean="0"/>
              <a:t>v</a:t>
            </a:r>
            <a:r>
              <a:rPr lang="en-GB" sz="1200" dirty="0" err="1" smtClean="0"/>
              <a:t>j</a:t>
            </a:r>
            <a:r>
              <a:rPr lang="en-GB" sz="1200" baseline="30000" dirty="0" smtClean="0"/>
              <a:t>+</a:t>
            </a:r>
            <a:r>
              <a:rPr lang="en-GB" sz="1200" baseline="0" dirty="0" smtClean="0"/>
              <a:t>= best value for suitability for criteria j</a:t>
            </a:r>
          </a:p>
          <a:p>
            <a:r>
              <a:rPr lang="en-GB" sz="1200" baseline="0" dirty="0" err="1" smtClean="0"/>
              <a:t>v</a:t>
            </a:r>
            <a:r>
              <a:rPr lang="en-GB" sz="1200" dirty="0" err="1" smtClean="0"/>
              <a:t>j</a:t>
            </a:r>
            <a:r>
              <a:rPr lang="en-GB" sz="1200" baseline="30000" dirty="0" smtClean="0"/>
              <a:t>-</a:t>
            </a:r>
            <a:r>
              <a:rPr lang="en-GB" sz="1200" baseline="0" dirty="0" smtClean="0"/>
              <a:t>= worst value for suitability for criteria j</a:t>
            </a:r>
            <a:endParaRPr lang="en-GB" sz="1200" baseline="0" dirty="0"/>
          </a:p>
        </p:txBody>
      </p:sp>
      <p:pic>
        <p:nvPicPr>
          <p:cNvPr id="11" name="Bild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817" y="3175001"/>
            <a:ext cx="4681883" cy="2217734"/>
          </a:xfrm>
          <a:prstGeom prst="rect">
            <a:avLst/>
          </a:prstGeom>
        </p:spPr>
      </p:pic>
      <p:sp>
        <p:nvSpPr>
          <p:cNvPr id="12" name="Nach oben gebogener Pfeil 11"/>
          <p:cNvSpPr/>
          <p:nvPr/>
        </p:nvSpPr>
        <p:spPr>
          <a:xfrm rot="5400000">
            <a:off x="3021553" y="5511800"/>
            <a:ext cx="495300" cy="508000"/>
          </a:xfrm>
          <a:prstGeom prst="bentUpArrow">
            <a:avLst/>
          </a:prstGeom>
          <a:solidFill>
            <a:schemeClr val="accent6"/>
          </a:solidFill>
          <a:ln>
            <a:solidFill>
              <a:srgbClr val="9C1C2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aseline="0" dirty="0" err="1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3" name="Textfeld 12"/>
          <p:cNvSpPr txBox="1"/>
          <p:nvPr/>
        </p:nvSpPr>
        <p:spPr bwMode="auto">
          <a:xfrm>
            <a:off x="3670300" y="5753100"/>
            <a:ext cx="49167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en-GB" b="1" baseline="0" dirty="0" smtClean="0"/>
              <a:t>Decision-making by comparing the efficiency measures</a:t>
            </a:r>
          </a:p>
        </p:txBody>
      </p:sp>
      <p:sp>
        <p:nvSpPr>
          <p:cNvPr id="2" name="Rechteck 1"/>
          <p:cNvSpPr/>
          <p:nvPr/>
        </p:nvSpPr>
        <p:spPr>
          <a:xfrm>
            <a:off x="317325" y="1565021"/>
            <a:ext cx="8526924" cy="1457579"/>
          </a:xfrm>
          <a:prstGeom prst="rect">
            <a:avLst/>
          </a:prstGeom>
          <a:noFill/>
          <a:ln>
            <a:solidFill>
              <a:srgbClr val="9C1C2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aseline="0" dirty="0" err="1" smtClean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6991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Content</a:t>
            </a:r>
          </a:p>
        </p:txBody>
      </p:sp>
      <p:sp>
        <p:nvSpPr>
          <p:cNvPr id="14" name="Inhaltsplatzhalter 1"/>
          <p:cNvSpPr>
            <a:spLocks noGrp="1"/>
          </p:cNvSpPr>
          <p:nvPr>
            <p:ph idx="1"/>
          </p:nvPr>
        </p:nvSpPr>
        <p:spPr>
          <a:xfrm>
            <a:off x="250826" y="2057401"/>
            <a:ext cx="8640763" cy="4086225"/>
          </a:xfrm>
        </p:spPr>
        <p:txBody>
          <a:bodyPr/>
          <a:lstStyle/>
          <a:p>
            <a:pPr marL="0" indent="0">
              <a:buNone/>
            </a:pPr>
            <a:r>
              <a:rPr lang="de-DE" sz="2000" dirty="0">
                <a:solidFill>
                  <a:schemeClr val="bg1">
                    <a:lumMod val="50000"/>
                  </a:schemeClr>
                </a:solidFill>
              </a:rPr>
              <a:t>1. </a:t>
            </a:r>
            <a:r>
              <a:rPr lang="de-DE" sz="2000" dirty="0" smtClean="0">
                <a:solidFill>
                  <a:schemeClr val="bg1">
                    <a:lumMod val="50000"/>
                  </a:schemeClr>
                </a:solidFill>
              </a:rPr>
              <a:t>Problem and </a:t>
            </a:r>
            <a:r>
              <a:rPr lang="de-DE" sz="2000" dirty="0" err="1">
                <a:solidFill>
                  <a:schemeClr val="bg1">
                    <a:lumMod val="50000"/>
                  </a:schemeClr>
                </a:solidFill>
              </a:rPr>
              <a:t>r</a:t>
            </a:r>
            <a:r>
              <a:rPr lang="de-DE" sz="2000" dirty="0" err="1" smtClean="0">
                <a:solidFill>
                  <a:schemeClr val="bg1">
                    <a:lumMod val="50000"/>
                  </a:schemeClr>
                </a:solidFill>
              </a:rPr>
              <a:t>esearch</a:t>
            </a:r>
            <a:r>
              <a:rPr lang="de-DE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2000" dirty="0" err="1">
                <a:solidFill>
                  <a:schemeClr val="bg1">
                    <a:lumMod val="50000"/>
                  </a:schemeClr>
                </a:solidFill>
              </a:rPr>
              <a:t>question</a:t>
            </a:r>
            <a:endParaRPr lang="de-DE" sz="20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de-DE" sz="2000" dirty="0">
                <a:solidFill>
                  <a:schemeClr val="bg1">
                    <a:lumMod val="50000"/>
                  </a:schemeClr>
                </a:solidFill>
              </a:rPr>
              <a:t>2. </a:t>
            </a:r>
            <a:r>
              <a:rPr lang="de-DE" sz="2000" dirty="0" err="1">
                <a:solidFill>
                  <a:schemeClr val="bg1">
                    <a:lumMod val="50000"/>
                  </a:schemeClr>
                </a:solidFill>
              </a:rPr>
              <a:t>Methodology</a:t>
            </a:r>
            <a:endParaRPr lang="de-DE" sz="20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3. Current state of research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de-DE" sz="2000" dirty="0">
                <a:solidFill>
                  <a:schemeClr val="bg1">
                    <a:lumMod val="50000"/>
                  </a:schemeClr>
                </a:solidFill>
              </a:rPr>
              <a:t>4. </a:t>
            </a:r>
            <a:r>
              <a:rPr lang="de-DE" sz="2000" dirty="0" err="1">
                <a:solidFill>
                  <a:schemeClr val="bg1">
                    <a:lumMod val="50000"/>
                  </a:schemeClr>
                </a:solidFill>
              </a:rPr>
              <a:t>Results</a:t>
            </a:r>
            <a:r>
              <a:rPr lang="de-DE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2000" dirty="0" err="1">
                <a:solidFill>
                  <a:schemeClr val="bg1">
                    <a:lumMod val="50000"/>
                  </a:schemeClr>
                </a:solidFill>
              </a:rPr>
              <a:t>from</a:t>
            </a:r>
            <a:r>
              <a:rPr lang="de-DE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2000" dirty="0" err="1">
                <a:solidFill>
                  <a:schemeClr val="bg1">
                    <a:lumMod val="50000"/>
                  </a:schemeClr>
                </a:solidFill>
              </a:rPr>
              <a:t>case</a:t>
            </a:r>
            <a:r>
              <a:rPr lang="de-DE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2000" dirty="0" err="1">
                <a:solidFill>
                  <a:schemeClr val="bg1">
                    <a:lumMod val="50000"/>
                  </a:schemeClr>
                </a:solidFill>
              </a:rPr>
              <a:t>study</a:t>
            </a:r>
            <a:r>
              <a:rPr lang="de-DE" sz="2000" dirty="0">
                <a:solidFill>
                  <a:schemeClr val="bg1">
                    <a:lumMod val="50000"/>
                  </a:schemeClr>
                </a:solidFill>
              </a:rPr>
              <a:t> and </a:t>
            </a:r>
            <a:r>
              <a:rPr lang="de-DE" sz="2000" dirty="0" err="1">
                <a:solidFill>
                  <a:schemeClr val="bg1">
                    <a:lumMod val="50000"/>
                  </a:schemeClr>
                </a:solidFill>
              </a:rPr>
              <a:t>questionnaire</a:t>
            </a:r>
            <a:endParaRPr lang="de-DE" sz="20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de-DE" sz="2000" dirty="0">
                <a:solidFill>
                  <a:schemeClr val="bg1">
                    <a:lumMod val="50000"/>
                  </a:schemeClr>
                </a:solidFill>
              </a:rPr>
              <a:t>5. Development </a:t>
            </a:r>
            <a:r>
              <a:rPr lang="de-DE" sz="2000" dirty="0" err="1">
                <a:solidFill>
                  <a:schemeClr val="bg1">
                    <a:lumMod val="50000"/>
                  </a:schemeClr>
                </a:solidFill>
              </a:rPr>
              <a:t>of</a:t>
            </a:r>
            <a:r>
              <a:rPr lang="de-DE" sz="2000" dirty="0">
                <a:solidFill>
                  <a:schemeClr val="bg1">
                    <a:lumMod val="50000"/>
                  </a:schemeClr>
                </a:solidFill>
              </a:rPr>
              <a:t> a </a:t>
            </a:r>
            <a:r>
              <a:rPr lang="de-DE" sz="2000" dirty="0" err="1">
                <a:solidFill>
                  <a:schemeClr val="bg1">
                    <a:lumMod val="50000"/>
                  </a:schemeClr>
                </a:solidFill>
              </a:rPr>
              <a:t>decision</a:t>
            </a:r>
            <a:r>
              <a:rPr lang="de-DE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2000" dirty="0" err="1">
                <a:solidFill>
                  <a:schemeClr val="bg1">
                    <a:lumMod val="50000"/>
                  </a:schemeClr>
                </a:solidFill>
              </a:rPr>
              <a:t>support</a:t>
            </a:r>
            <a:r>
              <a:rPr lang="de-DE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2000" dirty="0" err="1">
                <a:solidFill>
                  <a:schemeClr val="bg1">
                    <a:lumMod val="50000"/>
                  </a:schemeClr>
                </a:solidFill>
              </a:rPr>
              <a:t>tool</a:t>
            </a:r>
            <a:endParaRPr lang="de-DE" sz="20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de-DE" sz="2000" b="1" dirty="0"/>
              <a:t>6. </a:t>
            </a:r>
            <a:r>
              <a:rPr lang="de-DE" sz="2000" b="1" dirty="0" smtClean="0"/>
              <a:t>Next </a:t>
            </a:r>
            <a:r>
              <a:rPr lang="de-DE" sz="2000" b="1" dirty="0" err="1" smtClean="0"/>
              <a:t>step</a:t>
            </a:r>
            <a:r>
              <a:rPr lang="de-DE" sz="2000" b="1" dirty="0" smtClean="0"/>
              <a:t> and o</a:t>
            </a:r>
            <a:r>
              <a:rPr lang="de-DE" sz="2000" b="1" dirty="0" smtClean="0"/>
              <a:t>pen </a:t>
            </a:r>
            <a:r>
              <a:rPr lang="de-DE" sz="2000" b="1" dirty="0" err="1" smtClean="0"/>
              <a:t>questions</a:t>
            </a:r>
            <a:endParaRPr lang="de-DE" sz="2000" b="1" dirty="0"/>
          </a:p>
          <a:p>
            <a:pPr>
              <a:lnSpc>
                <a:spcPct val="200000"/>
              </a:lnSpc>
            </a:pPr>
            <a:endParaRPr lang="de-DE" sz="2000" dirty="0"/>
          </a:p>
          <a:p>
            <a:pPr>
              <a:lnSpc>
                <a:spcPct val="200000"/>
              </a:lnSpc>
            </a:pPr>
            <a:endParaRPr lang="de-DE" sz="2000" dirty="0"/>
          </a:p>
          <a:p>
            <a:pPr>
              <a:lnSpc>
                <a:spcPct val="200000"/>
              </a:lnSpc>
            </a:pP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105110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Next </a:t>
            </a:r>
            <a:r>
              <a:rPr lang="en-GB" dirty="0" smtClean="0"/>
              <a:t>step</a:t>
            </a:r>
            <a:r>
              <a:rPr lang="de-DE" dirty="0" smtClean="0"/>
              <a:t> ...</a:t>
            </a:r>
            <a:endParaRPr lang="de-DE" dirty="0"/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7066" y="3558822"/>
            <a:ext cx="2743200" cy="187960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 bwMode="auto">
          <a:xfrm>
            <a:off x="3221566" y="2115361"/>
            <a:ext cx="544813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b="1" baseline="0" dirty="0" smtClean="0"/>
              <a:t>Extended s</a:t>
            </a:r>
            <a:r>
              <a:rPr lang="en-US" sz="1800" b="1" baseline="0" dirty="0" smtClean="0"/>
              <a:t>urvey to </a:t>
            </a:r>
            <a:r>
              <a:rPr lang="en-GB" sz="1800" b="1" baseline="0" dirty="0" smtClean="0"/>
              <a:t>analyse</a:t>
            </a:r>
            <a:r>
              <a:rPr lang="en-US" sz="1800" b="1" baseline="0" dirty="0" smtClean="0"/>
              <a:t> the context and </a:t>
            </a:r>
            <a:r>
              <a:rPr lang="en-US" sz="1800" b="1" baseline="0" dirty="0" smtClean="0"/>
              <a:t>importance </a:t>
            </a:r>
            <a:r>
              <a:rPr lang="en-US" sz="1800" b="1" baseline="0" dirty="0" smtClean="0"/>
              <a:t>of </a:t>
            </a:r>
            <a:r>
              <a:rPr lang="en-US" sz="1800" b="1" baseline="0" dirty="0" smtClean="0"/>
              <a:t>identified </a:t>
            </a:r>
            <a:r>
              <a:rPr lang="en-US" sz="1800" b="1" baseline="0" dirty="0" smtClean="0"/>
              <a:t>criteria in </a:t>
            </a:r>
            <a:r>
              <a:rPr lang="en-US" sz="1800" b="1" baseline="0" dirty="0" smtClean="0"/>
              <a:t>the decision-making process of </a:t>
            </a:r>
            <a:r>
              <a:rPr lang="en-US" sz="1800" b="1" baseline="0" dirty="0" smtClean="0"/>
              <a:t>insourcing </a:t>
            </a:r>
            <a:r>
              <a:rPr lang="en-US" sz="1800" b="1" baseline="0" dirty="0" smtClean="0"/>
              <a:t>or outsourcing</a:t>
            </a:r>
            <a:endParaRPr lang="en-US" sz="1800" b="1" baseline="0" dirty="0"/>
          </a:p>
        </p:txBody>
      </p:sp>
    </p:spTree>
    <p:extLst>
      <p:ext uri="{BB962C8B-B14F-4D97-AF65-F5344CB8AC3E}">
        <p14:creationId xmlns:p14="http://schemas.microsoft.com/office/powerpoint/2010/main" val="14390314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Thank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attention</a:t>
            </a:r>
            <a:r>
              <a:rPr lang="de-DE" dirty="0"/>
              <a:t>!</a:t>
            </a:r>
          </a:p>
        </p:txBody>
      </p:sp>
      <p:sp>
        <p:nvSpPr>
          <p:cNvPr id="5" name="Rechteck 4"/>
          <p:cNvSpPr/>
          <p:nvPr/>
        </p:nvSpPr>
        <p:spPr>
          <a:xfrm>
            <a:off x="366888" y="1716602"/>
            <a:ext cx="4572000" cy="1449628"/>
          </a:xfrm>
          <a:prstGeom prst="rect">
            <a:avLst/>
          </a:prstGeom>
        </p:spPr>
        <p:txBody>
          <a:bodyPr lIns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1200" b="1" baseline="0" dirty="0">
                <a:solidFill>
                  <a:srgbClr val="B90F22"/>
                </a:solidFill>
                <a:latin typeface="Arial"/>
                <a:cs typeface="Arial"/>
              </a:rPr>
              <a:t>Anne </a:t>
            </a:r>
            <a:r>
              <a:rPr lang="de-DE" sz="1200" b="1" baseline="0" dirty="0" smtClean="0">
                <a:solidFill>
                  <a:srgbClr val="B90F22"/>
                </a:solidFill>
                <a:latin typeface="Arial"/>
                <a:cs typeface="Arial"/>
              </a:rPr>
              <a:t>Dörr, M. Sc.</a:t>
            </a:r>
            <a:endParaRPr lang="de-DE" sz="1200" b="1" baseline="0" dirty="0">
              <a:solidFill>
                <a:srgbClr val="B90F22"/>
              </a:solidFill>
              <a:latin typeface="Arial"/>
              <a:cs typeface="Arial"/>
            </a:endParaRPr>
          </a:p>
          <a:p>
            <a:pPr>
              <a:spcAft>
                <a:spcPts val="600"/>
              </a:spcAft>
            </a:pPr>
            <a:r>
              <a:rPr lang="de-AT" sz="1200" baseline="0" dirty="0" smtClean="0"/>
              <a:t>Researcher and </a:t>
            </a:r>
            <a:r>
              <a:rPr lang="de-AT" sz="1200" baseline="0" dirty="0" err="1" smtClean="0"/>
              <a:t>PhD</a:t>
            </a:r>
            <a:r>
              <a:rPr lang="de-AT" sz="1200" baseline="0" dirty="0" smtClean="0"/>
              <a:t> </a:t>
            </a:r>
            <a:r>
              <a:rPr lang="de-AT" sz="1200" baseline="0" dirty="0" err="1" smtClean="0"/>
              <a:t>student</a:t>
            </a:r>
            <a:r>
              <a:rPr lang="de-AT" sz="1200" baseline="0" dirty="0" smtClean="0"/>
              <a:t> </a:t>
            </a:r>
            <a:r>
              <a:rPr lang="de-AT" sz="1200" baseline="0" dirty="0"/>
              <a:t>at </a:t>
            </a:r>
            <a:r>
              <a:rPr lang="de-AT" sz="1200" baseline="0" dirty="0" smtClean="0"/>
              <a:t/>
            </a:r>
            <a:br>
              <a:rPr lang="de-AT" sz="1200" baseline="0" dirty="0" smtClean="0"/>
            </a:br>
            <a:r>
              <a:rPr lang="de-AT" sz="1200" baseline="0" dirty="0" smtClean="0"/>
              <a:t>Forschungscenter Betriebliche </a:t>
            </a:r>
            <a:br>
              <a:rPr lang="de-AT" sz="1200" baseline="0" dirty="0" smtClean="0"/>
            </a:br>
            <a:r>
              <a:rPr lang="de-AT" sz="1200" baseline="0" dirty="0" smtClean="0"/>
              <a:t>Immobilienwirtschaft </a:t>
            </a:r>
            <a:r>
              <a:rPr lang="de-AT" sz="1200" baseline="0" dirty="0"/>
              <a:t>(FBI</a:t>
            </a:r>
            <a:r>
              <a:rPr lang="de-AT" sz="1200" baseline="0" dirty="0" smtClean="0"/>
              <a:t>)</a:t>
            </a:r>
            <a:endParaRPr lang="de-DE" sz="1200" baseline="0" dirty="0">
              <a:latin typeface="Arial"/>
              <a:cs typeface="Arial"/>
            </a:endParaRPr>
          </a:p>
          <a:p>
            <a:pPr>
              <a:spcAft>
                <a:spcPts val="600"/>
              </a:spcAft>
            </a:pPr>
            <a:r>
              <a:rPr lang="de-DE" sz="1200" baseline="0" dirty="0">
                <a:latin typeface="Arial"/>
                <a:cs typeface="Arial"/>
              </a:rPr>
              <a:t>Tel.: +49 </a:t>
            </a:r>
            <a:r>
              <a:rPr lang="de-AT" sz="1200" baseline="0" dirty="0"/>
              <a:t>(0)6151</a:t>
            </a:r>
            <a:r>
              <a:rPr lang="de-DE" sz="1200" baseline="0" dirty="0">
                <a:latin typeface="Arial"/>
                <a:cs typeface="Arial"/>
              </a:rPr>
              <a:t> 16-24513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</a:pPr>
            <a:r>
              <a:rPr lang="de-DE" sz="1200" baseline="0" dirty="0">
                <a:latin typeface="Arial"/>
                <a:cs typeface="Arial"/>
              </a:rPr>
              <a:t>Email: </a:t>
            </a:r>
            <a:r>
              <a:rPr lang="de-DE" sz="1200" baseline="0" dirty="0" err="1" smtClean="0">
                <a:latin typeface="Arial"/>
                <a:cs typeface="Arial"/>
              </a:rPr>
              <a:t>doerr@bwl.tu-darmstadt.de</a:t>
            </a:r>
            <a:r>
              <a:rPr lang="de-DE" sz="1200" baseline="0" dirty="0" smtClean="0">
                <a:latin typeface="Arial"/>
                <a:cs typeface="Arial"/>
              </a:rPr>
              <a:t> </a:t>
            </a:r>
            <a:endParaRPr lang="de-DE" sz="1200" baseline="0" dirty="0">
              <a:latin typeface="Arial"/>
              <a:cs typeface="Arial"/>
            </a:endParaRPr>
          </a:p>
        </p:txBody>
      </p:sp>
      <p:sp>
        <p:nvSpPr>
          <p:cNvPr id="7" name="Textfeld 6"/>
          <p:cNvSpPr txBox="1"/>
          <p:nvPr/>
        </p:nvSpPr>
        <p:spPr bwMode="auto">
          <a:xfrm>
            <a:off x="254000" y="5651500"/>
            <a:ext cx="8674100" cy="56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b="1" baseline="0" dirty="0">
                <a:solidFill>
                  <a:srgbClr val="800000"/>
                </a:solidFill>
              </a:rPr>
              <a:t>Information to our research center and other research projects</a:t>
            </a:r>
          </a:p>
          <a:p>
            <a:pPr eaLnBrk="1" hangingPunct="1">
              <a:spcBef>
                <a:spcPct val="20000"/>
              </a:spcBef>
            </a:pPr>
            <a:r>
              <a:rPr lang="en-US" b="1" baseline="0" dirty="0" smtClean="0">
                <a:solidFill>
                  <a:srgbClr val="800000"/>
                </a:solidFill>
              </a:rPr>
              <a:t>http</a:t>
            </a:r>
            <a:r>
              <a:rPr lang="en-US" b="1" baseline="0" dirty="0">
                <a:solidFill>
                  <a:srgbClr val="800000"/>
                </a:solidFill>
              </a:rPr>
              <a:t>://real-estate-</a:t>
            </a:r>
            <a:r>
              <a:rPr lang="en-US" b="1" baseline="0" dirty="0" err="1">
                <a:solidFill>
                  <a:srgbClr val="800000"/>
                </a:solidFill>
              </a:rPr>
              <a:t>research.org</a:t>
            </a:r>
            <a:r>
              <a:rPr lang="en-US" b="1" baseline="0" dirty="0">
                <a:solidFill>
                  <a:srgbClr val="800000"/>
                </a:solidFill>
              </a:rPr>
              <a:t>/</a:t>
            </a:r>
          </a:p>
        </p:txBody>
      </p:sp>
      <p:sp>
        <p:nvSpPr>
          <p:cNvPr id="8" name="Rechteck 7"/>
          <p:cNvSpPr/>
          <p:nvPr/>
        </p:nvSpPr>
        <p:spPr>
          <a:xfrm>
            <a:off x="366888" y="3750267"/>
            <a:ext cx="4572000" cy="1264962"/>
          </a:xfrm>
          <a:prstGeom prst="rect">
            <a:avLst/>
          </a:prstGeom>
        </p:spPr>
        <p:txBody>
          <a:bodyPr lIns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1200" b="1" baseline="0" dirty="0">
                <a:solidFill>
                  <a:srgbClr val="B90F22"/>
                </a:solidFill>
                <a:latin typeface="Arial"/>
                <a:cs typeface="Arial"/>
              </a:rPr>
              <a:t>Prof. Dr. Andreas Pfnür</a:t>
            </a:r>
          </a:p>
          <a:p>
            <a:pPr>
              <a:spcAft>
                <a:spcPts val="600"/>
              </a:spcAft>
            </a:pPr>
            <a:r>
              <a:rPr lang="de-AT" sz="1200" baseline="0" dirty="0" smtClean="0"/>
              <a:t>Leader </a:t>
            </a:r>
            <a:r>
              <a:rPr lang="de-AT" sz="1200" baseline="0" dirty="0" err="1" smtClean="0"/>
              <a:t>of</a:t>
            </a:r>
            <a:r>
              <a:rPr lang="de-AT" sz="1200" baseline="0" dirty="0" smtClean="0"/>
              <a:t> Forschungscenter </a:t>
            </a:r>
            <a:br>
              <a:rPr lang="de-AT" sz="1200" baseline="0" dirty="0" smtClean="0"/>
            </a:br>
            <a:r>
              <a:rPr lang="de-AT" sz="1200" baseline="0" dirty="0"/>
              <a:t>Betriebliche Immobilienwirtschaft (FBI</a:t>
            </a:r>
            <a:r>
              <a:rPr lang="de-AT" sz="1200" baseline="0" dirty="0" smtClean="0"/>
              <a:t>)</a:t>
            </a:r>
            <a:endParaRPr lang="de-DE" sz="1200" baseline="0" dirty="0">
              <a:latin typeface="Arial"/>
              <a:cs typeface="Arial"/>
            </a:endParaRPr>
          </a:p>
          <a:p>
            <a:pPr>
              <a:spcAft>
                <a:spcPts val="600"/>
              </a:spcAft>
            </a:pPr>
            <a:r>
              <a:rPr lang="de-DE" sz="1200" baseline="0" dirty="0">
                <a:latin typeface="Arial"/>
                <a:cs typeface="Arial"/>
              </a:rPr>
              <a:t>Tel.: +49 </a:t>
            </a:r>
            <a:r>
              <a:rPr lang="de-AT" sz="1200" baseline="0" dirty="0"/>
              <a:t>(0)6151</a:t>
            </a:r>
            <a:r>
              <a:rPr lang="de-DE" sz="1200" baseline="0" dirty="0">
                <a:latin typeface="Arial"/>
                <a:cs typeface="Arial"/>
              </a:rPr>
              <a:t> 16-24510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</a:pPr>
            <a:r>
              <a:rPr lang="de-DE" sz="1200" baseline="0" dirty="0">
                <a:latin typeface="Arial"/>
                <a:cs typeface="Arial"/>
              </a:rPr>
              <a:t>Email: </a:t>
            </a:r>
            <a:r>
              <a:rPr lang="de-DE" sz="1200" baseline="0" dirty="0" err="1">
                <a:latin typeface="Arial"/>
                <a:cs typeface="Arial"/>
              </a:rPr>
              <a:t>pfnuer@bwl.tu-darmstadt.de</a:t>
            </a:r>
            <a:r>
              <a:rPr lang="de-DE" sz="1200" baseline="0" dirty="0">
                <a:latin typeface="Arial"/>
                <a:cs typeface="Arial"/>
              </a:rPr>
              <a:t> </a:t>
            </a:r>
          </a:p>
        </p:txBody>
      </p:sp>
      <p:sp>
        <p:nvSpPr>
          <p:cNvPr id="6" name="Textfeld 5"/>
          <p:cNvSpPr txBox="1"/>
          <p:nvPr/>
        </p:nvSpPr>
        <p:spPr bwMode="auto">
          <a:xfrm>
            <a:off x="6482974" y="3233232"/>
            <a:ext cx="93647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de-DE" sz="9600" b="1" baseline="0" smtClean="0">
                <a:solidFill>
                  <a:schemeClr val="accent6"/>
                </a:solidFill>
              </a:rPr>
              <a:t>?</a:t>
            </a:r>
            <a:endParaRPr lang="de-DE" sz="9600" b="1" baseline="0" dirty="0" err="1" smtClean="0">
              <a:solidFill>
                <a:schemeClr val="accent6"/>
              </a:solidFill>
            </a:endParaRPr>
          </a:p>
        </p:txBody>
      </p:sp>
      <p:sp>
        <p:nvSpPr>
          <p:cNvPr id="9" name="Textfeld 8"/>
          <p:cNvSpPr txBox="1"/>
          <p:nvPr/>
        </p:nvSpPr>
        <p:spPr bwMode="auto">
          <a:xfrm>
            <a:off x="5324430" y="2797016"/>
            <a:ext cx="32784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de-DE" sz="3200" b="1" baseline="0" smtClean="0"/>
              <a:t>Open </a:t>
            </a:r>
            <a:r>
              <a:rPr lang="de-DE" sz="3200" b="1" baseline="0" dirty="0" err="1" smtClean="0"/>
              <a:t>questions</a:t>
            </a:r>
            <a:endParaRPr lang="de-DE" sz="3200" b="1" baseline="0" dirty="0" smtClean="0"/>
          </a:p>
        </p:txBody>
      </p:sp>
      <p:pic>
        <p:nvPicPr>
          <p:cNvPr id="10" name="Bild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371" y="3771331"/>
            <a:ext cx="1837421" cy="1224947"/>
          </a:xfrm>
          <a:prstGeom prst="rect">
            <a:avLst/>
          </a:prstGeom>
        </p:spPr>
      </p:pic>
      <p:pic>
        <p:nvPicPr>
          <p:cNvPr id="11" name="Bild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370" y="1853723"/>
            <a:ext cx="1837421" cy="1224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35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265165" y="488950"/>
            <a:ext cx="6877050" cy="838200"/>
          </a:xfrm>
        </p:spPr>
        <p:txBody>
          <a:bodyPr/>
          <a:lstStyle/>
          <a:p>
            <a:r>
              <a:rPr lang="en-GB" dirty="0" smtClean="0"/>
              <a:t>Sources</a:t>
            </a:r>
            <a:endParaRPr lang="en-GB" dirty="0"/>
          </a:p>
        </p:txBody>
      </p:sp>
      <p:sp>
        <p:nvSpPr>
          <p:cNvPr id="5" name="Inhaltsplatzhalter 1"/>
          <p:cNvSpPr>
            <a:spLocks noGrp="1"/>
          </p:cNvSpPr>
          <p:nvPr>
            <p:ph idx="1"/>
          </p:nvPr>
        </p:nvSpPr>
        <p:spPr>
          <a:xfrm>
            <a:off x="228601" y="1455346"/>
            <a:ext cx="8788399" cy="4086225"/>
          </a:xfrm>
        </p:spPr>
        <p:txBody>
          <a:bodyPr lIns="0"/>
          <a:lstStyle/>
          <a:p>
            <a:pPr marL="0" indent="0">
              <a:buNone/>
            </a:pPr>
            <a:r>
              <a:rPr lang="en-GB" sz="1050" b="1" dirty="0" smtClean="0">
                <a:solidFill>
                  <a:srgbClr val="000000"/>
                </a:solidFill>
                <a:ea typeface="Calibri"/>
              </a:rPr>
              <a:t>Some figures are taken from the article: </a:t>
            </a:r>
            <a:r>
              <a:rPr lang="en-GB" sz="1050" b="1" dirty="0" err="1" smtClean="0">
                <a:solidFill>
                  <a:srgbClr val="000000"/>
                </a:solidFill>
                <a:ea typeface="Calibri"/>
              </a:rPr>
              <a:t>Dörr</a:t>
            </a:r>
            <a:r>
              <a:rPr lang="en-GB" sz="1050" b="1" dirty="0" smtClean="0">
                <a:solidFill>
                  <a:srgbClr val="000000"/>
                </a:solidFill>
                <a:ea typeface="Calibri"/>
              </a:rPr>
              <a:t>, A.; </a:t>
            </a:r>
            <a:r>
              <a:rPr lang="en-GB" sz="1050" b="1" dirty="0" err="1" smtClean="0">
                <a:solidFill>
                  <a:srgbClr val="000000"/>
                </a:solidFill>
                <a:ea typeface="Calibri"/>
              </a:rPr>
              <a:t>Pfnür</a:t>
            </a:r>
            <a:r>
              <a:rPr lang="en-GB" sz="1050" b="1" dirty="0" smtClean="0">
                <a:solidFill>
                  <a:srgbClr val="000000"/>
                </a:solidFill>
                <a:ea typeface="Calibri"/>
              </a:rPr>
              <a:t>, A. „</a:t>
            </a:r>
            <a:r>
              <a:rPr lang="en-GB" sz="1050" b="1" dirty="0" smtClean="0"/>
              <a:t>How to develop corporate real estate? A decision support tool for CREM“ accepted for publishing in Journal of Construction Engineering and Project Management</a:t>
            </a:r>
            <a:endParaRPr lang="en-GB" sz="1050" b="1" dirty="0" smtClean="0">
              <a:solidFill>
                <a:srgbClr val="000000"/>
              </a:solidFill>
              <a:ea typeface="Calibri"/>
            </a:endParaRPr>
          </a:p>
          <a:p>
            <a:pPr marL="0" indent="0">
              <a:buNone/>
            </a:pPr>
            <a:endParaRPr lang="en-GB" sz="200" b="1" dirty="0" smtClean="0">
              <a:solidFill>
                <a:srgbClr val="000000"/>
              </a:solidFill>
              <a:ea typeface="Calibri"/>
            </a:endParaRPr>
          </a:p>
          <a:p>
            <a:pPr marL="0" indent="0">
              <a:buNone/>
            </a:pPr>
            <a:r>
              <a:rPr lang="en-GB" sz="1050" b="1" dirty="0" err="1" smtClean="0">
                <a:ea typeface="Calibri"/>
              </a:rPr>
              <a:t>Asson</a:t>
            </a:r>
            <a:r>
              <a:rPr lang="en-GB" sz="1050" b="1" dirty="0" smtClean="0">
                <a:ea typeface="Calibri"/>
              </a:rPr>
              <a:t>, T. </a:t>
            </a:r>
            <a:r>
              <a:rPr lang="en-GB" sz="1050" dirty="0" smtClean="0">
                <a:ea typeface="Calibri"/>
              </a:rPr>
              <a:t>“</a:t>
            </a:r>
            <a:r>
              <a:rPr lang="en-GB" sz="1050" dirty="0" smtClean="0">
                <a:solidFill>
                  <a:srgbClr val="000000"/>
                </a:solidFill>
                <a:ea typeface="Calibri"/>
              </a:rPr>
              <a:t>Real Estate Partnership: A new approach to corporate real estate outsourcing“, </a:t>
            </a:r>
            <a:r>
              <a:rPr lang="en-GB" sz="1050" i="1" dirty="0" smtClean="0"/>
              <a:t>Journal of Corporate Real Estate, </a:t>
            </a:r>
            <a:r>
              <a:rPr lang="en-GB" sz="1050" dirty="0" smtClean="0"/>
              <a:t>vol. 4, No. 4, pp. 327-333, </a:t>
            </a:r>
            <a:r>
              <a:rPr lang="en-GB" sz="1050" dirty="0" smtClean="0">
                <a:solidFill>
                  <a:srgbClr val="000000"/>
                </a:solidFill>
                <a:ea typeface="Calibri"/>
              </a:rPr>
              <a:t>2002.</a:t>
            </a:r>
            <a:endParaRPr lang="en-GB" sz="1050" dirty="0" smtClean="0"/>
          </a:p>
          <a:p>
            <a:pPr marL="0" indent="0">
              <a:buNone/>
            </a:pPr>
            <a:r>
              <a:rPr lang="en-GB" sz="1050" b="1" dirty="0" err="1" smtClean="0"/>
              <a:t>Bajec</a:t>
            </a:r>
            <a:r>
              <a:rPr lang="en-GB" sz="1050" b="1" dirty="0" smtClean="0"/>
              <a:t>, P.; </a:t>
            </a:r>
            <a:r>
              <a:rPr lang="en-GB" sz="1050" b="1" dirty="0" err="1" smtClean="0"/>
              <a:t>Jakomin</a:t>
            </a:r>
            <a:r>
              <a:rPr lang="en-GB" sz="1050" b="1" dirty="0" smtClean="0"/>
              <a:t>, I. </a:t>
            </a:r>
            <a:r>
              <a:rPr lang="en-GB" sz="1050" dirty="0" smtClean="0"/>
              <a:t>“A Make- or Buy Decision Process for Outsourcing", </a:t>
            </a:r>
            <a:r>
              <a:rPr lang="en-GB" sz="1050" i="1" dirty="0" smtClean="0"/>
              <a:t>Journal of Traffic and Transportation</a:t>
            </a:r>
            <a:r>
              <a:rPr lang="en-GB" sz="1050" dirty="0" smtClean="0"/>
              <a:t>, vol. 22, No. 4, pp. 285-291, 2010. </a:t>
            </a:r>
          </a:p>
          <a:p>
            <a:pPr marL="0" indent="0">
              <a:buNone/>
            </a:pPr>
            <a:r>
              <a:rPr lang="en-GB" sz="1050" b="1" dirty="0" err="1" smtClean="0"/>
              <a:t>Cánez</a:t>
            </a:r>
            <a:r>
              <a:rPr lang="en-GB" sz="1050" b="1" dirty="0" smtClean="0"/>
              <a:t>, L. E.; </a:t>
            </a:r>
            <a:r>
              <a:rPr lang="en-GB" sz="1050" b="1" dirty="0" err="1" smtClean="0"/>
              <a:t>Platts</a:t>
            </a:r>
            <a:r>
              <a:rPr lang="en-GB" sz="1050" b="1" dirty="0" smtClean="0"/>
              <a:t>, K.W. ; Probert, D. R. </a:t>
            </a:r>
            <a:r>
              <a:rPr lang="en-GB" sz="1050" dirty="0" smtClean="0"/>
              <a:t>“Developing a framework for make-or-buy decisions", </a:t>
            </a:r>
            <a:r>
              <a:rPr lang="en-GB" sz="1050" i="1" dirty="0" smtClean="0"/>
              <a:t>International Journal of Operations &amp; Production Management</a:t>
            </a:r>
            <a:r>
              <a:rPr lang="en-GB" sz="1050" dirty="0" smtClean="0"/>
              <a:t>, vol. 20, No. 11, pp. 1313-1330, 2000. </a:t>
            </a:r>
          </a:p>
          <a:p>
            <a:pPr marL="0" indent="0">
              <a:buNone/>
            </a:pPr>
            <a:r>
              <a:rPr lang="en-GB" sz="1050" b="1" dirty="0" smtClean="0"/>
              <a:t>Cox, A. </a:t>
            </a:r>
            <a:r>
              <a:rPr lang="en-GB" sz="1050" dirty="0" smtClean="0"/>
              <a:t>„Business Success", </a:t>
            </a:r>
            <a:r>
              <a:rPr lang="en-GB" sz="1050" i="1" dirty="0" err="1" smtClean="0"/>
              <a:t>Earlsgate</a:t>
            </a:r>
            <a:r>
              <a:rPr lang="en-GB" sz="1050" i="1" dirty="0" smtClean="0"/>
              <a:t> Press</a:t>
            </a:r>
            <a:r>
              <a:rPr lang="en-GB" sz="1050" dirty="0" smtClean="0"/>
              <a:t>, Boston, 1997. </a:t>
            </a:r>
          </a:p>
          <a:p>
            <a:pPr marL="0" indent="0">
              <a:buNone/>
            </a:pPr>
            <a:r>
              <a:rPr lang="en-GB" sz="1050" b="1" dirty="0" smtClean="0"/>
              <a:t>Chan, A. P. C.; Scott, D.; Lam, E. W. M. </a:t>
            </a:r>
            <a:r>
              <a:rPr lang="en-GB" sz="1050" dirty="0" smtClean="0"/>
              <a:t>“Framework of Success Criteria for Design/Build Projects", </a:t>
            </a:r>
            <a:r>
              <a:rPr lang="en-GB" sz="1050" i="1" dirty="0" smtClean="0"/>
              <a:t>Journal of Management in Engineering, </a:t>
            </a:r>
            <a:r>
              <a:rPr lang="en-GB" sz="1050" dirty="0" smtClean="0"/>
              <a:t>vol. 18, No. 3, pp. 120-128, 2002. </a:t>
            </a:r>
          </a:p>
          <a:p>
            <a:pPr marL="0" indent="0">
              <a:buNone/>
            </a:pPr>
            <a:r>
              <a:rPr lang="en-GB" sz="1050" b="1" dirty="0" smtClean="0"/>
              <a:t>Fill, C.; </a:t>
            </a:r>
            <a:r>
              <a:rPr lang="en-GB" sz="1050" b="1" dirty="0" err="1" smtClean="0"/>
              <a:t>Visser</a:t>
            </a:r>
            <a:r>
              <a:rPr lang="en-GB" sz="1050" b="1" dirty="0" smtClean="0"/>
              <a:t>, E. </a:t>
            </a:r>
            <a:r>
              <a:rPr lang="en-GB" sz="1050" dirty="0" smtClean="0"/>
              <a:t>“The outsourcing dilemma: a composite approach to the make or buy decision”, Journal of </a:t>
            </a:r>
            <a:r>
              <a:rPr lang="en-GB" sz="1050" i="1" dirty="0" smtClean="0"/>
              <a:t>Management Decision</a:t>
            </a:r>
            <a:r>
              <a:rPr lang="en-GB" sz="1050" dirty="0" smtClean="0"/>
              <a:t>, vol. 38 Issue: 1, pp. 43-50, 2000</a:t>
            </a:r>
            <a:r>
              <a:rPr lang="en-GB" sz="1050" dirty="0" smtClean="0">
                <a:solidFill>
                  <a:schemeClr val="accent2"/>
                </a:solidFill>
              </a:rPr>
              <a:t>.</a:t>
            </a:r>
          </a:p>
          <a:p>
            <a:pPr marL="0" indent="0">
              <a:buNone/>
            </a:pPr>
            <a:r>
              <a:rPr lang="en-GB" sz="1050" b="1" dirty="0" smtClean="0"/>
              <a:t>Griffith, A.; Headley, J. D. </a:t>
            </a:r>
            <a:r>
              <a:rPr lang="en-GB" sz="1050" dirty="0" smtClean="0"/>
              <a:t>“Using a weighted score model as an aid to selecting procurement methods for small building works", </a:t>
            </a:r>
            <a:r>
              <a:rPr lang="en-GB" sz="1050" i="1" dirty="0" smtClean="0"/>
              <a:t>Journal of Construction Management and Economics, </a:t>
            </a:r>
            <a:r>
              <a:rPr lang="en-GB" sz="1050" dirty="0" smtClean="0"/>
              <a:t>vol.15, No. 4, pp. 341-348, 1997. </a:t>
            </a:r>
          </a:p>
          <a:p>
            <a:pPr marL="0" indent="0">
              <a:buNone/>
            </a:pPr>
            <a:r>
              <a:rPr lang="en-GB" sz="1050" b="1" dirty="0" err="1" smtClean="0"/>
              <a:t>Hwang,C</a:t>
            </a:r>
            <a:r>
              <a:rPr lang="en-GB" sz="1050" b="1" dirty="0" smtClean="0"/>
              <a:t>. </a:t>
            </a:r>
            <a:r>
              <a:rPr lang="en-GB" sz="1050" b="1" dirty="0" err="1" smtClean="0"/>
              <a:t>L.,Yoon</a:t>
            </a:r>
            <a:r>
              <a:rPr lang="en-GB" sz="1050" b="1" dirty="0" smtClean="0"/>
              <a:t>, K. “</a:t>
            </a:r>
            <a:r>
              <a:rPr lang="en-GB" sz="1050" dirty="0" smtClean="0"/>
              <a:t>Multiple Attribute Decision Making – Methods and applications. A State of the Art Survey”, Springer, Berlin, 1981. </a:t>
            </a:r>
          </a:p>
          <a:p>
            <a:pPr marL="0" indent="0">
              <a:buNone/>
            </a:pPr>
            <a:r>
              <a:rPr lang="en-GB" sz="1050" b="1" dirty="0" err="1" smtClean="0"/>
              <a:t>Kumaraswamy</a:t>
            </a:r>
            <a:r>
              <a:rPr lang="en-GB" sz="1050" b="1" dirty="0" smtClean="0"/>
              <a:t>, M. M.; </a:t>
            </a:r>
            <a:r>
              <a:rPr lang="en-GB" sz="1050" b="1" dirty="0" err="1" smtClean="0"/>
              <a:t>Dissanayaka</a:t>
            </a:r>
            <a:r>
              <a:rPr lang="en-GB" sz="1050" b="1" dirty="0" smtClean="0"/>
              <a:t>; S. M. </a:t>
            </a:r>
            <a:r>
              <a:rPr lang="en-GB" sz="1050" dirty="0" smtClean="0"/>
              <a:t>“Developing a decision support system for building project procurement", Journal of Building and Environment, vol. 36, pp. 337-349, 2001. </a:t>
            </a:r>
          </a:p>
          <a:p>
            <a:pPr marL="0" indent="0">
              <a:buNone/>
            </a:pPr>
            <a:r>
              <a:rPr lang="en-GB" sz="1050" b="1" dirty="0" smtClean="0"/>
              <a:t>Love, P.; </a:t>
            </a:r>
            <a:r>
              <a:rPr lang="en-GB" sz="1050" b="1" dirty="0" err="1" smtClean="0"/>
              <a:t>Skitmore</a:t>
            </a:r>
            <a:r>
              <a:rPr lang="en-GB" sz="1050" b="1" dirty="0" smtClean="0"/>
              <a:t>, M.; Earl, G. </a:t>
            </a:r>
            <a:r>
              <a:rPr lang="en-GB" sz="1050" dirty="0" smtClean="0"/>
              <a:t>“Selecting a suitable procurement method for a building project", </a:t>
            </a:r>
            <a:r>
              <a:rPr lang="en-GB" sz="1050" i="1" dirty="0" smtClean="0"/>
              <a:t>Journal of Construction Management and Economics</a:t>
            </a:r>
            <a:r>
              <a:rPr lang="en-GB" sz="1050" dirty="0" smtClean="0"/>
              <a:t>, vol. 16, No. 2, pp. 221-233, 1998. </a:t>
            </a:r>
          </a:p>
          <a:p>
            <a:pPr marL="0" indent="0">
              <a:buNone/>
            </a:pPr>
            <a:r>
              <a:rPr lang="en-GB" sz="1050" b="1" dirty="0" smtClean="0"/>
              <a:t>McIvor, R. </a:t>
            </a:r>
            <a:r>
              <a:rPr lang="en-GB" sz="1050" dirty="0" smtClean="0"/>
              <a:t>“</a:t>
            </a:r>
            <a:r>
              <a:rPr lang="en-GB" sz="1050" dirty="0"/>
              <a:t>What is the right outsourcing strategy for your </a:t>
            </a:r>
            <a:r>
              <a:rPr lang="en-GB" sz="1050" dirty="0" smtClean="0"/>
              <a:t>process”, </a:t>
            </a:r>
            <a:r>
              <a:rPr lang="en-GB" sz="1050" dirty="0" err="1" smtClean="0"/>
              <a:t>Euopean</a:t>
            </a:r>
            <a:r>
              <a:rPr lang="en-GB" sz="1050" dirty="0" smtClean="0"/>
              <a:t> Management Journal, vol. 26, No. 1, pp. 24-34, 2008.</a:t>
            </a:r>
          </a:p>
          <a:p>
            <a:pPr marL="0" indent="0">
              <a:buNone/>
            </a:pPr>
            <a:r>
              <a:rPr lang="en-GB" sz="1050" b="1" dirty="0" smtClean="0"/>
              <a:t>Ng, S. T.; </a:t>
            </a:r>
            <a:r>
              <a:rPr lang="en-GB" sz="1050" b="1" dirty="0" err="1" smtClean="0"/>
              <a:t>Luu</a:t>
            </a:r>
            <a:r>
              <a:rPr lang="en-GB" sz="1050" b="1" dirty="0" smtClean="0"/>
              <a:t>, D. T.; Chen, S. W.</a:t>
            </a:r>
            <a:r>
              <a:rPr lang="en-GB" sz="1050" dirty="0" smtClean="0"/>
              <a:t> "Decision criteria and their subjectivity in construction procurement selection", </a:t>
            </a:r>
            <a:r>
              <a:rPr lang="en-GB" sz="1050" i="1" dirty="0" smtClean="0"/>
              <a:t>Australian Journal of Construction Economics and Building, </a:t>
            </a:r>
            <a:r>
              <a:rPr lang="en-GB" sz="1050" dirty="0" smtClean="0"/>
              <a:t>vol. 2, No. 1, pp. 70-80, 2002. </a:t>
            </a:r>
          </a:p>
          <a:p>
            <a:pPr marL="0" indent="0">
              <a:buNone/>
            </a:pPr>
            <a:r>
              <a:rPr lang="en-GB" sz="1050" b="1" dirty="0" err="1" smtClean="0"/>
              <a:t>Padillo</a:t>
            </a:r>
            <a:r>
              <a:rPr lang="en-GB" sz="1050" b="1" dirty="0" smtClean="0"/>
              <a:t>, J. M.; </a:t>
            </a:r>
            <a:r>
              <a:rPr lang="en-GB" sz="1050" b="1" dirty="0" err="1" smtClean="0"/>
              <a:t>Diaby</a:t>
            </a:r>
            <a:r>
              <a:rPr lang="en-GB" sz="1050" b="1" dirty="0" smtClean="0"/>
              <a:t>, M. </a:t>
            </a:r>
            <a:r>
              <a:rPr lang="en-GB" sz="1050" dirty="0" smtClean="0"/>
              <a:t>“A multiple-criteria decision methodology for the make-or-buy problem", </a:t>
            </a:r>
            <a:r>
              <a:rPr lang="en-GB" sz="1050" i="1" dirty="0" smtClean="0"/>
              <a:t>International Journal of Production Research, </a:t>
            </a:r>
            <a:r>
              <a:rPr lang="en-GB" sz="1050" dirty="0" smtClean="0"/>
              <a:t>vol. 37, No. 14, pp. 3203-3229, 1999. </a:t>
            </a:r>
          </a:p>
          <a:p>
            <a:pPr marL="0" indent="0">
              <a:buNone/>
            </a:pPr>
            <a:r>
              <a:rPr lang="en-GB" sz="1050" b="1" dirty="0" err="1" smtClean="0"/>
              <a:t>Pfnür</a:t>
            </a:r>
            <a:r>
              <a:rPr lang="en-GB" sz="1050" b="1" dirty="0" smtClean="0"/>
              <a:t>, A.</a:t>
            </a:r>
            <a:r>
              <a:rPr lang="en-GB" sz="1050" dirty="0" smtClean="0"/>
              <a:t> “</a:t>
            </a:r>
            <a:r>
              <a:rPr lang="en-GB" sz="1050" dirty="0" err="1" smtClean="0"/>
              <a:t>Modernes</a:t>
            </a:r>
            <a:r>
              <a:rPr lang="en-GB" sz="1050" dirty="0" smtClean="0"/>
              <a:t> </a:t>
            </a:r>
            <a:r>
              <a:rPr lang="en-GB" sz="1050" dirty="0" err="1" smtClean="0"/>
              <a:t>Immobilienmanagement</a:t>
            </a:r>
            <a:r>
              <a:rPr lang="en-GB" sz="1050" dirty="0" smtClean="0"/>
              <a:t>”, Berlin, Heidelberg, Springer, p. 450, 2011. </a:t>
            </a:r>
          </a:p>
          <a:p>
            <a:pPr marL="0" indent="0">
              <a:buNone/>
            </a:pPr>
            <a:r>
              <a:rPr lang="en-GB" sz="1050" b="1" dirty="0" smtClean="0"/>
              <a:t>Image: </a:t>
            </a:r>
            <a:r>
              <a:rPr lang="en-GB" sz="1050" dirty="0" smtClean="0"/>
              <a:t>http://</a:t>
            </a:r>
            <a:r>
              <a:rPr lang="en-GB" sz="1050" dirty="0" err="1" smtClean="0"/>
              <a:t>www.decision</a:t>
            </a:r>
            <a:r>
              <a:rPr lang="en-GB" sz="1050" dirty="0" smtClean="0"/>
              <a:t>-making-</a:t>
            </a:r>
            <a:r>
              <a:rPr lang="en-GB" sz="1050" dirty="0" err="1" smtClean="0"/>
              <a:t>solutions.com</a:t>
            </a:r>
            <a:r>
              <a:rPr lang="en-GB" sz="1050" dirty="0" smtClean="0"/>
              <a:t>/rational-decision-</a:t>
            </a:r>
            <a:r>
              <a:rPr lang="en-GB" sz="1050" dirty="0" err="1" smtClean="0"/>
              <a:t>making.html</a:t>
            </a:r>
            <a:r>
              <a:rPr lang="en-GB" sz="1050" dirty="0" smtClean="0"/>
              <a:t> </a:t>
            </a:r>
          </a:p>
          <a:p>
            <a:pPr marL="0" indent="0">
              <a:buNone/>
            </a:pPr>
            <a:endParaRPr lang="en-GB" sz="1050" b="1" dirty="0" smtClean="0"/>
          </a:p>
          <a:p>
            <a:pPr marL="0" indent="0">
              <a:buNone/>
            </a:pPr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426168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ihandform 20"/>
          <p:cNvSpPr/>
          <p:nvPr/>
        </p:nvSpPr>
        <p:spPr>
          <a:xfrm>
            <a:off x="5699854" y="3107823"/>
            <a:ext cx="2302802" cy="450642"/>
          </a:xfrm>
          <a:custGeom>
            <a:avLst/>
            <a:gdLst>
              <a:gd name="connsiteX0" fmla="*/ 0 w 2298689"/>
              <a:gd name="connsiteY0" fmla="*/ 442058 h 884115"/>
              <a:gd name="connsiteX1" fmla="*/ 1149345 w 2298689"/>
              <a:gd name="connsiteY1" fmla="*/ 0 h 884115"/>
              <a:gd name="connsiteX2" fmla="*/ 2298690 w 2298689"/>
              <a:gd name="connsiteY2" fmla="*/ 442058 h 884115"/>
              <a:gd name="connsiteX3" fmla="*/ 1149345 w 2298689"/>
              <a:gd name="connsiteY3" fmla="*/ 884116 h 884115"/>
              <a:gd name="connsiteX4" fmla="*/ 0 w 2298689"/>
              <a:gd name="connsiteY4" fmla="*/ 442058 h 884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8689" h="884115">
                <a:moveTo>
                  <a:pt x="0" y="442058"/>
                </a:moveTo>
                <a:cubicBezTo>
                  <a:pt x="0" y="197916"/>
                  <a:pt x="514579" y="0"/>
                  <a:pt x="1149345" y="0"/>
                </a:cubicBezTo>
                <a:cubicBezTo>
                  <a:pt x="1784111" y="0"/>
                  <a:pt x="2298690" y="197916"/>
                  <a:pt x="2298690" y="442058"/>
                </a:cubicBezTo>
                <a:cubicBezTo>
                  <a:pt x="2298690" y="686200"/>
                  <a:pt x="1784111" y="884116"/>
                  <a:pt x="1149345" y="884116"/>
                </a:cubicBezTo>
                <a:cubicBezTo>
                  <a:pt x="514579" y="884116"/>
                  <a:pt x="0" y="686200"/>
                  <a:pt x="0" y="442058"/>
                </a:cubicBez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50605" tIns="143446" rIns="350605" bIns="143446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b="1" kern="1200" baseline="0" dirty="0" smtClean="0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Internal resources</a:t>
            </a:r>
            <a:endParaRPr lang="en-GB" kern="1200" dirty="0">
              <a:latin typeface="Arial"/>
              <a:cs typeface="Arial"/>
            </a:endParaRPr>
          </a:p>
        </p:txBody>
      </p:sp>
      <p:sp>
        <p:nvSpPr>
          <p:cNvPr id="20" name="Freihandform 19"/>
          <p:cNvSpPr/>
          <p:nvPr/>
        </p:nvSpPr>
        <p:spPr>
          <a:xfrm>
            <a:off x="3424979" y="3225501"/>
            <a:ext cx="2302802" cy="450642"/>
          </a:xfrm>
          <a:custGeom>
            <a:avLst/>
            <a:gdLst>
              <a:gd name="connsiteX0" fmla="*/ 0 w 2298689"/>
              <a:gd name="connsiteY0" fmla="*/ 442058 h 884115"/>
              <a:gd name="connsiteX1" fmla="*/ 1149345 w 2298689"/>
              <a:gd name="connsiteY1" fmla="*/ 0 h 884115"/>
              <a:gd name="connsiteX2" fmla="*/ 2298690 w 2298689"/>
              <a:gd name="connsiteY2" fmla="*/ 442058 h 884115"/>
              <a:gd name="connsiteX3" fmla="*/ 1149345 w 2298689"/>
              <a:gd name="connsiteY3" fmla="*/ 884116 h 884115"/>
              <a:gd name="connsiteX4" fmla="*/ 0 w 2298689"/>
              <a:gd name="connsiteY4" fmla="*/ 442058 h 884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8689" h="884115">
                <a:moveTo>
                  <a:pt x="0" y="442058"/>
                </a:moveTo>
                <a:cubicBezTo>
                  <a:pt x="0" y="197916"/>
                  <a:pt x="514579" y="0"/>
                  <a:pt x="1149345" y="0"/>
                </a:cubicBezTo>
                <a:cubicBezTo>
                  <a:pt x="1784111" y="0"/>
                  <a:pt x="2298690" y="197916"/>
                  <a:pt x="2298690" y="442058"/>
                </a:cubicBezTo>
                <a:cubicBezTo>
                  <a:pt x="2298690" y="686200"/>
                  <a:pt x="1784111" y="884116"/>
                  <a:pt x="1149345" y="884116"/>
                </a:cubicBezTo>
                <a:cubicBezTo>
                  <a:pt x="514579" y="884116"/>
                  <a:pt x="0" y="686200"/>
                  <a:pt x="0" y="442058"/>
                </a:cubicBez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50605" tIns="143446" rIns="350605" bIns="143446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b="1" kern="1200" baseline="0" dirty="0" smtClean="0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Budget </a:t>
            </a:r>
            <a:endParaRPr lang="en-GB" kern="1200" dirty="0">
              <a:latin typeface="Arial"/>
              <a:cs typeface="Arial"/>
            </a:endParaRPr>
          </a:p>
        </p:txBody>
      </p:sp>
      <p:sp>
        <p:nvSpPr>
          <p:cNvPr id="19" name="Freihandform 18"/>
          <p:cNvSpPr/>
          <p:nvPr/>
        </p:nvSpPr>
        <p:spPr>
          <a:xfrm>
            <a:off x="2176733" y="3697036"/>
            <a:ext cx="2302802" cy="450642"/>
          </a:xfrm>
          <a:custGeom>
            <a:avLst/>
            <a:gdLst>
              <a:gd name="connsiteX0" fmla="*/ 0 w 2298689"/>
              <a:gd name="connsiteY0" fmla="*/ 442058 h 884115"/>
              <a:gd name="connsiteX1" fmla="*/ 1149345 w 2298689"/>
              <a:gd name="connsiteY1" fmla="*/ 0 h 884115"/>
              <a:gd name="connsiteX2" fmla="*/ 2298690 w 2298689"/>
              <a:gd name="connsiteY2" fmla="*/ 442058 h 884115"/>
              <a:gd name="connsiteX3" fmla="*/ 1149345 w 2298689"/>
              <a:gd name="connsiteY3" fmla="*/ 884116 h 884115"/>
              <a:gd name="connsiteX4" fmla="*/ 0 w 2298689"/>
              <a:gd name="connsiteY4" fmla="*/ 442058 h 884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8689" h="884115">
                <a:moveTo>
                  <a:pt x="0" y="442058"/>
                </a:moveTo>
                <a:cubicBezTo>
                  <a:pt x="0" y="197916"/>
                  <a:pt x="514579" y="0"/>
                  <a:pt x="1149345" y="0"/>
                </a:cubicBezTo>
                <a:cubicBezTo>
                  <a:pt x="1784111" y="0"/>
                  <a:pt x="2298690" y="197916"/>
                  <a:pt x="2298690" y="442058"/>
                </a:cubicBezTo>
                <a:cubicBezTo>
                  <a:pt x="2298690" y="686200"/>
                  <a:pt x="1784111" y="884116"/>
                  <a:pt x="1149345" y="884116"/>
                </a:cubicBezTo>
                <a:cubicBezTo>
                  <a:pt x="514579" y="884116"/>
                  <a:pt x="0" y="686200"/>
                  <a:pt x="0" y="442058"/>
                </a:cubicBez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50605" tIns="143446" rIns="350605" bIns="143446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b="1" kern="1200" baseline="0" dirty="0" smtClean="0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Internal requirements</a:t>
            </a:r>
            <a:endParaRPr lang="en-GB" kern="1200" dirty="0">
              <a:latin typeface="Arial"/>
              <a:cs typeface="Arial"/>
            </a:endParaRPr>
          </a:p>
        </p:txBody>
      </p:sp>
      <p:sp>
        <p:nvSpPr>
          <p:cNvPr id="9" name="Oval 8"/>
          <p:cNvSpPr/>
          <p:nvPr/>
        </p:nvSpPr>
        <p:spPr>
          <a:xfrm>
            <a:off x="3106429" y="4325799"/>
            <a:ext cx="2726513" cy="48789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 eaLnBrk="0" hangingPunct="0">
              <a:spcBef>
                <a:spcPct val="20000"/>
              </a:spcBef>
            </a:pPr>
            <a:r>
              <a:rPr lang="en-GB" b="1" kern="0" baseline="0" dirty="0" smtClean="0">
                <a:solidFill>
                  <a:srgbClr val="000000"/>
                </a:solidFill>
                <a:latin typeface="Arial"/>
                <a:cs typeface="Arial"/>
              </a:rPr>
              <a:t>Organisation</a:t>
            </a:r>
            <a:endParaRPr lang="en-GB" b="1" kern="0" baseline="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Real estate managers have to decide regularly between different procurement forms</a:t>
            </a:r>
            <a:endParaRPr lang="en-GB" dirty="0"/>
          </a:p>
        </p:txBody>
      </p:sp>
      <p:sp>
        <p:nvSpPr>
          <p:cNvPr id="8" name="Rechteck 7"/>
          <p:cNvSpPr/>
          <p:nvPr/>
        </p:nvSpPr>
        <p:spPr>
          <a:xfrm>
            <a:off x="5169199" y="5082011"/>
            <a:ext cx="34110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1600" b="1" baseline="0" dirty="0" smtClean="0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Decision-making process for a procurement form</a:t>
            </a:r>
          </a:p>
        </p:txBody>
      </p:sp>
      <p:grpSp>
        <p:nvGrpSpPr>
          <p:cNvPr id="10" name="Gruppierung 9"/>
          <p:cNvGrpSpPr/>
          <p:nvPr/>
        </p:nvGrpSpPr>
        <p:grpSpPr>
          <a:xfrm>
            <a:off x="796949" y="1549447"/>
            <a:ext cx="7365171" cy="4746045"/>
            <a:chOff x="1282433" y="695188"/>
            <a:chExt cx="5116358" cy="4746045"/>
          </a:xfrm>
        </p:grpSpPr>
        <p:sp>
          <p:nvSpPr>
            <p:cNvPr id="15" name="Freihandform 14"/>
            <p:cNvSpPr/>
            <p:nvPr/>
          </p:nvSpPr>
          <p:spPr>
            <a:xfrm>
              <a:off x="1416984" y="2311218"/>
              <a:ext cx="1599686" cy="450642"/>
            </a:xfrm>
            <a:custGeom>
              <a:avLst/>
              <a:gdLst>
                <a:gd name="connsiteX0" fmla="*/ 0 w 2298689"/>
                <a:gd name="connsiteY0" fmla="*/ 442058 h 884115"/>
                <a:gd name="connsiteX1" fmla="*/ 1149345 w 2298689"/>
                <a:gd name="connsiteY1" fmla="*/ 0 h 884115"/>
                <a:gd name="connsiteX2" fmla="*/ 2298690 w 2298689"/>
                <a:gd name="connsiteY2" fmla="*/ 442058 h 884115"/>
                <a:gd name="connsiteX3" fmla="*/ 1149345 w 2298689"/>
                <a:gd name="connsiteY3" fmla="*/ 884116 h 884115"/>
                <a:gd name="connsiteX4" fmla="*/ 0 w 2298689"/>
                <a:gd name="connsiteY4" fmla="*/ 442058 h 884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98689" h="884115">
                  <a:moveTo>
                    <a:pt x="0" y="442058"/>
                  </a:moveTo>
                  <a:cubicBezTo>
                    <a:pt x="0" y="197916"/>
                    <a:pt x="514579" y="0"/>
                    <a:pt x="1149345" y="0"/>
                  </a:cubicBezTo>
                  <a:cubicBezTo>
                    <a:pt x="1784111" y="0"/>
                    <a:pt x="2298690" y="197916"/>
                    <a:pt x="2298690" y="442058"/>
                  </a:cubicBezTo>
                  <a:cubicBezTo>
                    <a:pt x="2298690" y="686200"/>
                    <a:pt x="1784111" y="884116"/>
                    <a:pt x="1149345" y="884116"/>
                  </a:cubicBezTo>
                  <a:cubicBezTo>
                    <a:pt x="514579" y="884116"/>
                    <a:pt x="0" y="686200"/>
                    <a:pt x="0" y="442058"/>
                  </a:cubicBez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50605" tIns="143446" rIns="350605" bIns="143446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b="1" kern="1200" baseline="0" dirty="0" smtClean="0">
                  <a:solidFill>
                    <a:srgbClr val="000000"/>
                  </a:solidFill>
                  <a:latin typeface="Arial"/>
                  <a:ea typeface="ＭＳ Ｐゴシック"/>
                  <a:cs typeface="Arial"/>
                </a:rPr>
                <a:t>Project situation</a:t>
              </a:r>
              <a:endParaRPr lang="en-GB" kern="1200" dirty="0">
                <a:latin typeface="Arial"/>
                <a:cs typeface="Arial"/>
              </a:endParaRPr>
            </a:p>
          </p:txBody>
        </p:sp>
        <p:sp>
          <p:nvSpPr>
            <p:cNvPr id="12" name="Pfeil nach unten 11"/>
            <p:cNvSpPr/>
            <p:nvPr/>
          </p:nvSpPr>
          <p:spPr>
            <a:xfrm>
              <a:off x="3567812" y="4353046"/>
              <a:ext cx="640830" cy="514420"/>
            </a:xfrm>
            <a:prstGeom prst="downArrow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13" name="Freihandform 12"/>
            <p:cNvSpPr/>
            <p:nvPr/>
          </p:nvSpPr>
          <p:spPr>
            <a:xfrm>
              <a:off x="1959393" y="4476694"/>
              <a:ext cx="3858156" cy="964539"/>
            </a:xfrm>
            <a:custGeom>
              <a:avLst/>
              <a:gdLst>
                <a:gd name="connsiteX0" fmla="*/ 0 w 3858156"/>
                <a:gd name="connsiteY0" fmla="*/ 0 h 964539"/>
                <a:gd name="connsiteX1" fmla="*/ 3858156 w 3858156"/>
                <a:gd name="connsiteY1" fmla="*/ 0 h 964539"/>
                <a:gd name="connsiteX2" fmla="*/ 3858156 w 3858156"/>
                <a:gd name="connsiteY2" fmla="*/ 964539 h 964539"/>
                <a:gd name="connsiteX3" fmla="*/ 0 w 3858156"/>
                <a:gd name="connsiteY3" fmla="*/ 964539 h 964539"/>
                <a:gd name="connsiteX4" fmla="*/ 0 w 3858156"/>
                <a:gd name="connsiteY4" fmla="*/ 0 h 964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8156" h="964539">
                  <a:moveTo>
                    <a:pt x="0" y="0"/>
                  </a:moveTo>
                  <a:lnTo>
                    <a:pt x="3858156" y="0"/>
                  </a:lnTo>
                  <a:lnTo>
                    <a:pt x="3858156" y="964539"/>
                  </a:lnTo>
                  <a:lnTo>
                    <a:pt x="0" y="96453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8920" tIns="248920" rIns="248920" bIns="248920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5400" b="1" kern="1200" dirty="0" smtClean="0">
                  <a:latin typeface="Arial"/>
                  <a:cs typeface="Arial"/>
                </a:rPr>
                <a:t>?</a:t>
              </a:r>
              <a:endParaRPr lang="en-GB" sz="5400" b="1" kern="1200" dirty="0">
                <a:latin typeface="Arial"/>
                <a:cs typeface="Arial"/>
              </a:endParaRPr>
            </a:p>
          </p:txBody>
        </p:sp>
        <p:sp>
          <p:nvSpPr>
            <p:cNvPr id="14" name="Freihandform 13"/>
            <p:cNvSpPr/>
            <p:nvPr/>
          </p:nvSpPr>
          <p:spPr>
            <a:xfrm>
              <a:off x="4226082" y="2921778"/>
              <a:ext cx="1244300" cy="600654"/>
            </a:xfrm>
            <a:custGeom>
              <a:avLst/>
              <a:gdLst>
                <a:gd name="connsiteX0" fmla="*/ 0 w 2093097"/>
                <a:gd name="connsiteY0" fmla="*/ 638694 h 1277387"/>
                <a:gd name="connsiteX1" fmla="*/ 1046549 w 2093097"/>
                <a:gd name="connsiteY1" fmla="*/ 0 h 1277387"/>
                <a:gd name="connsiteX2" fmla="*/ 2093098 w 2093097"/>
                <a:gd name="connsiteY2" fmla="*/ 638694 h 1277387"/>
                <a:gd name="connsiteX3" fmla="*/ 1046549 w 2093097"/>
                <a:gd name="connsiteY3" fmla="*/ 1277388 h 1277387"/>
                <a:gd name="connsiteX4" fmla="*/ 0 w 2093097"/>
                <a:gd name="connsiteY4" fmla="*/ 638694 h 1277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3097" h="1277387">
                  <a:moveTo>
                    <a:pt x="0" y="638694"/>
                  </a:moveTo>
                  <a:cubicBezTo>
                    <a:pt x="0" y="285953"/>
                    <a:pt x="468556" y="0"/>
                    <a:pt x="1046549" y="0"/>
                  </a:cubicBezTo>
                  <a:cubicBezTo>
                    <a:pt x="1624542" y="0"/>
                    <a:pt x="2093098" y="285953"/>
                    <a:pt x="2093098" y="638694"/>
                  </a:cubicBezTo>
                  <a:cubicBezTo>
                    <a:pt x="2093098" y="991435"/>
                    <a:pt x="1624542" y="1277388"/>
                    <a:pt x="1046549" y="1277388"/>
                  </a:cubicBezTo>
                  <a:cubicBezTo>
                    <a:pt x="468556" y="1277388"/>
                    <a:pt x="0" y="991435"/>
                    <a:pt x="0" y="638694"/>
                  </a:cubicBez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20497" tIns="201039" rIns="320497" bIns="201039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n-GB" b="1" kern="1200" baseline="0" dirty="0" smtClean="0">
                  <a:solidFill>
                    <a:srgbClr val="000000"/>
                  </a:solidFill>
                  <a:latin typeface="Arial"/>
                  <a:ea typeface="ＭＳ Ｐゴシック"/>
                  <a:cs typeface="Arial"/>
                </a:rPr>
                <a:t>Targets</a:t>
              </a:r>
            </a:p>
          </p:txBody>
        </p:sp>
        <p:sp>
          <p:nvSpPr>
            <p:cNvPr id="16" name="Freihandform 15"/>
            <p:cNvSpPr/>
            <p:nvPr/>
          </p:nvSpPr>
          <p:spPr>
            <a:xfrm>
              <a:off x="2651647" y="695188"/>
              <a:ext cx="2466159" cy="460027"/>
            </a:xfrm>
            <a:custGeom>
              <a:avLst/>
              <a:gdLst>
                <a:gd name="connsiteX0" fmla="*/ 0 w 1677415"/>
                <a:gd name="connsiteY0" fmla="*/ 230014 h 460027"/>
                <a:gd name="connsiteX1" fmla="*/ 838708 w 1677415"/>
                <a:gd name="connsiteY1" fmla="*/ 0 h 460027"/>
                <a:gd name="connsiteX2" fmla="*/ 1677416 w 1677415"/>
                <a:gd name="connsiteY2" fmla="*/ 230014 h 460027"/>
                <a:gd name="connsiteX3" fmla="*/ 838708 w 1677415"/>
                <a:gd name="connsiteY3" fmla="*/ 460028 h 460027"/>
                <a:gd name="connsiteX4" fmla="*/ 0 w 1677415"/>
                <a:gd name="connsiteY4" fmla="*/ 230014 h 460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7415" h="460027">
                  <a:moveTo>
                    <a:pt x="0" y="230014"/>
                  </a:moveTo>
                  <a:cubicBezTo>
                    <a:pt x="0" y="102981"/>
                    <a:pt x="375502" y="0"/>
                    <a:pt x="838708" y="0"/>
                  </a:cubicBezTo>
                  <a:cubicBezTo>
                    <a:pt x="1301914" y="0"/>
                    <a:pt x="1677416" y="102981"/>
                    <a:pt x="1677416" y="230014"/>
                  </a:cubicBezTo>
                  <a:cubicBezTo>
                    <a:pt x="1677416" y="357047"/>
                    <a:pt x="1301914" y="460028"/>
                    <a:pt x="838708" y="460028"/>
                  </a:cubicBezTo>
                  <a:cubicBezTo>
                    <a:pt x="375502" y="460028"/>
                    <a:pt x="0" y="357047"/>
                    <a:pt x="0" y="230014"/>
                  </a:cubicBezTo>
                  <a:close/>
                </a:path>
              </a:pathLst>
            </a:custGeom>
            <a:solidFill>
              <a:srgbClr val="C0000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9622" tIns="81339" rIns="259622" bIns="81339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b="1" kern="1200" baseline="0" dirty="0" smtClean="0">
                  <a:solidFill>
                    <a:schemeClr val="bg1"/>
                  </a:solidFill>
                  <a:latin typeface="Arial"/>
                  <a:ea typeface="ＭＳ Ｐゴシック"/>
                  <a:cs typeface="Arial"/>
                </a:rPr>
                <a:t>New space demand </a:t>
              </a:r>
              <a:endParaRPr lang="en-GB" sz="1600" kern="12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356720" y="2023750"/>
              <a:ext cx="4931297" cy="1025578"/>
            </a:xfrm>
            <a:prstGeom prst="ellipse">
              <a:avLst/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17" name="Form 16"/>
            <p:cNvSpPr/>
            <p:nvPr/>
          </p:nvSpPr>
          <p:spPr>
            <a:xfrm>
              <a:off x="1282433" y="1972826"/>
              <a:ext cx="5116358" cy="2316415"/>
            </a:xfrm>
            <a:prstGeom prst="funnel">
              <a:avLst/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 dirty="0"/>
            </a:p>
          </p:txBody>
        </p:sp>
      </p:grpSp>
      <p:sp>
        <p:nvSpPr>
          <p:cNvPr id="18" name="Pfeil nach unten 17"/>
          <p:cNvSpPr/>
          <p:nvPr/>
        </p:nvSpPr>
        <p:spPr>
          <a:xfrm>
            <a:off x="4248540" y="2136597"/>
            <a:ext cx="646920" cy="751337"/>
          </a:xfrm>
          <a:prstGeom prst="downArrow">
            <a:avLst/>
          </a:prstGeom>
          <a:solidFill>
            <a:srgbClr val="C0000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 dirty="0"/>
          </a:p>
        </p:txBody>
      </p:sp>
      <p:sp>
        <p:nvSpPr>
          <p:cNvPr id="2" name="Rechteck 1"/>
          <p:cNvSpPr/>
          <p:nvPr/>
        </p:nvSpPr>
        <p:spPr>
          <a:xfrm>
            <a:off x="4888885" y="2136795"/>
            <a:ext cx="39717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aseline="0" dirty="0" smtClean="0"/>
              <a:t>„Real estate decisions often end up being some of the most complex a company can face.“ </a:t>
            </a:r>
            <a:endParaRPr lang="en-GB" baseline="0" dirty="0"/>
          </a:p>
        </p:txBody>
      </p:sp>
      <p:sp>
        <p:nvSpPr>
          <p:cNvPr id="3" name="Rechteck 2"/>
          <p:cNvSpPr/>
          <p:nvPr/>
        </p:nvSpPr>
        <p:spPr>
          <a:xfrm>
            <a:off x="253825" y="2026597"/>
            <a:ext cx="361977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aseline="0" dirty="0" smtClean="0"/>
              <a:t>„Many European Companies currently own the freehold interests in most of their properties (e.g. Germany: 70%).“</a:t>
            </a:r>
            <a:endParaRPr lang="en-GB" baseline="0" dirty="0"/>
          </a:p>
        </p:txBody>
      </p:sp>
    </p:spTree>
    <p:extLst>
      <p:ext uri="{BB962C8B-B14F-4D97-AF65-F5344CB8AC3E}">
        <p14:creationId xmlns:p14="http://schemas.microsoft.com/office/powerpoint/2010/main" val="8506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Research questions</a:t>
            </a:r>
            <a:endParaRPr lang="en-GB" dirty="0"/>
          </a:p>
        </p:txBody>
      </p:sp>
      <p:sp>
        <p:nvSpPr>
          <p:cNvPr id="5" name="Rechteck 4"/>
          <p:cNvSpPr/>
          <p:nvPr/>
        </p:nvSpPr>
        <p:spPr>
          <a:xfrm>
            <a:off x="673100" y="2011492"/>
            <a:ext cx="7788729" cy="884108"/>
          </a:xfrm>
          <a:prstGeom prst="rect">
            <a:avLst/>
          </a:prstGeom>
          <a:solidFill>
            <a:srgbClr val="FFFFFF"/>
          </a:solidFill>
          <a:ln w="19050" cmpd="sng">
            <a:solidFill>
              <a:srgbClr val="B90F2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charset="2"/>
              <a:buChar char="§"/>
            </a:pPr>
            <a:r>
              <a:rPr lang="en-GB" sz="1600" baseline="0" dirty="0" smtClean="0">
                <a:solidFill>
                  <a:srgbClr val="000000"/>
                </a:solidFill>
                <a:latin typeface="Arial"/>
                <a:cs typeface="Arial"/>
              </a:rPr>
              <a:t>What alternatives to property development are open to a company </a:t>
            </a:r>
            <a:br>
              <a:rPr lang="en-GB" sz="1600" baseline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GB" sz="1600" baseline="0" dirty="0" smtClean="0">
                <a:solidFill>
                  <a:srgbClr val="000000"/>
                </a:solidFill>
                <a:latin typeface="Arial"/>
                <a:cs typeface="Arial"/>
              </a:rPr>
              <a:t>and how do they differ from each other? </a:t>
            </a:r>
            <a:endParaRPr lang="en-GB" sz="1600" baseline="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673100" y="4749799"/>
            <a:ext cx="7788729" cy="884017"/>
          </a:xfrm>
          <a:prstGeom prst="rect">
            <a:avLst/>
          </a:prstGeom>
          <a:solidFill>
            <a:srgbClr val="FFFFFF"/>
          </a:solidFill>
          <a:ln w="19050" cmpd="sng">
            <a:solidFill>
              <a:srgbClr val="B90F2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charset="2"/>
              <a:buChar char="§"/>
            </a:pPr>
            <a:r>
              <a:rPr lang="en-GB" sz="1600" baseline="0" dirty="0" smtClean="0">
                <a:solidFill>
                  <a:schemeClr val="tx1"/>
                </a:solidFill>
                <a:latin typeface="Arial"/>
                <a:cs typeface="Arial"/>
              </a:rPr>
              <a:t>How should the corporate decision-making process specific to a project be structured for the selection of a suitable form of procurement? </a:t>
            </a:r>
            <a:endParaRPr lang="en-GB" sz="1600" baseline="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673100" y="3380488"/>
            <a:ext cx="7788729" cy="884846"/>
          </a:xfrm>
          <a:prstGeom prst="rect">
            <a:avLst/>
          </a:prstGeom>
          <a:solidFill>
            <a:srgbClr val="FFFFFF"/>
          </a:solidFill>
          <a:ln w="19050" cmpd="sng">
            <a:solidFill>
              <a:srgbClr val="B90F2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charset="2"/>
              <a:buChar char="§"/>
            </a:pPr>
            <a:r>
              <a:rPr lang="en-GB" sz="1600" baseline="0" dirty="0" smtClean="0">
                <a:solidFill>
                  <a:srgbClr val="000000"/>
                </a:solidFill>
                <a:latin typeface="Arial"/>
                <a:cs typeface="Arial"/>
              </a:rPr>
              <a:t>Which determinants have an influence on </a:t>
            </a:r>
            <a:br>
              <a:rPr lang="en-GB" sz="1600" baseline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GB" sz="1600" baseline="0" dirty="0" smtClean="0">
                <a:solidFill>
                  <a:srgbClr val="000000"/>
                </a:solidFill>
                <a:latin typeface="Arial"/>
                <a:cs typeface="Arial"/>
              </a:rPr>
              <a:t>procurement decisions in companies' CREM? </a:t>
            </a:r>
            <a:endParaRPr lang="en-GB" sz="1600" baseline="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1984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Content</a:t>
            </a:r>
          </a:p>
        </p:txBody>
      </p:sp>
      <p:sp>
        <p:nvSpPr>
          <p:cNvPr id="14" name="Inhaltsplatzhalter 1"/>
          <p:cNvSpPr>
            <a:spLocks noGrp="1"/>
          </p:cNvSpPr>
          <p:nvPr>
            <p:ph idx="1"/>
          </p:nvPr>
        </p:nvSpPr>
        <p:spPr>
          <a:xfrm>
            <a:off x="250826" y="2057401"/>
            <a:ext cx="8640763" cy="4086225"/>
          </a:xfrm>
        </p:spPr>
        <p:txBody>
          <a:bodyPr/>
          <a:lstStyle/>
          <a:p>
            <a:pPr marL="0" indent="0">
              <a:buNone/>
            </a:pPr>
            <a:r>
              <a:rPr lang="de-DE" sz="2000" dirty="0">
                <a:solidFill>
                  <a:schemeClr val="bg1">
                    <a:lumMod val="50000"/>
                  </a:schemeClr>
                </a:solidFill>
              </a:rPr>
              <a:t>1. </a:t>
            </a:r>
            <a:r>
              <a:rPr lang="de-DE" sz="2000" dirty="0" smtClean="0">
                <a:solidFill>
                  <a:schemeClr val="bg1">
                    <a:lumMod val="50000"/>
                  </a:schemeClr>
                </a:solidFill>
              </a:rPr>
              <a:t>Problem and </a:t>
            </a:r>
            <a:r>
              <a:rPr lang="de-DE" sz="2000" dirty="0" err="1">
                <a:solidFill>
                  <a:schemeClr val="bg1">
                    <a:lumMod val="50000"/>
                  </a:schemeClr>
                </a:solidFill>
              </a:rPr>
              <a:t>r</a:t>
            </a:r>
            <a:r>
              <a:rPr lang="de-DE" sz="2000" dirty="0" err="1" smtClean="0">
                <a:solidFill>
                  <a:schemeClr val="bg1">
                    <a:lumMod val="50000"/>
                  </a:schemeClr>
                </a:solidFill>
              </a:rPr>
              <a:t>esearch</a:t>
            </a:r>
            <a:r>
              <a:rPr lang="de-DE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2000" dirty="0" err="1">
                <a:solidFill>
                  <a:schemeClr val="bg1">
                    <a:lumMod val="50000"/>
                  </a:schemeClr>
                </a:solidFill>
              </a:rPr>
              <a:t>question</a:t>
            </a:r>
            <a:endParaRPr lang="de-DE" sz="20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de-DE" sz="2000" b="1" dirty="0"/>
              <a:t>2. </a:t>
            </a:r>
            <a:r>
              <a:rPr lang="de-DE" sz="2000" b="1" dirty="0" err="1"/>
              <a:t>Methodology</a:t>
            </a:r>
            <a:endParaRPr lang="de-DE" sz="2000" b="1" dirty="0"/>
          </a:p>
          <a:p>
            <a:pPr marL="0" indent="0">
              <a:lnSpc>
                <a:spcPct val="200000"/>
              </a:lnSpc>
              <a:buNone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3. Current state of research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de-DE" sz="2000" dirty="0">
                <a:solidFill>
                  <a:schemeClr val="bg1">
                    <a:lumMod val="50000"/>
                  </a:schemeClr>
                </a:solidFill>
              </a:rPr>
              <a:t>4. </a:t>
            </a:r>
            <a:r>
              <a:rPr lang="de-DE" sz="2000" dirty="0" err="1">
                <a:solidFill>
                  <a:schemeClr val="bg1">
                    <a:lumMod val="50000"/>
                  </a:schemeClr>
                </a:solidFill>
              </a:rPr>
              <a:t>Results</a:t>
            </a:r>
            <a:r>
              <a:rPr lang="de-DE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2000" dirty="0" err="1">
                <a:solidFill>
                  <a:schemeClr val="bg1">
                    <a:lumMod val="50000"/>
                  </a:schemeClr>
                </a:solidFill>
              </a:rPr>
              <a:t>from</a:t>
            </a:r>
            <a:r>
              <a:rPr lang="de-DE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2000" dirty="0" err="1">
                <a:solidFill>
                  <a:schemeClr val="bg1">
                    <a:lumMod val="50000"/>
                  </a:schemeClr>
                </a:solidFill>
              </a:rPr>
              <a:t>case</a:t>
            </a:r>
            <a:r>
              <a:rPr lang="de-DE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2000" dirty="0" err="1">
                <a:solidFill>
                  <a:schemeClr val="bg1">
                    <a:lumMod val="50000"/>
                  </a:schemeClr>
                </a:solidFill>
              </a:rPr>
              <a:t>study</a:t>
            </a:r>
            <a:r>
              <a:rPr lang="de-DE" sz="2000" dirty="0">
                <a:solidFill>
                  <a:schemeClr val="bg1">
                    <a:lumMod val="50000"/>
                  </a:schemeClr>
                </a:solidFill>
              </a:rPr>
              <a:t> and </a:t>
            </a:r>
            <a:r>
              <a:rPr lang="de-DE" sz="2000" dirty="0" err="1">
                <a:solidFill>
                  <a:schemeClr val="bg1">
                    <a:lumMod val="50000"/>
                  </a:schemeClr>
                </a:solidFill>
              </a:rPr>
              <a:t>questionnaire</a:t>
            </a:r>
            <a:endParaRPr lang="de-DE" sz="20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de-DE" sz="2000" dirty="0">
                <a:solidFill>
                  <a:schemeClr val="bg1">
                    <a:lumMod val="50000"/>
                  </a:schemeClr>
                </a:solidFill>
              </a:rPr>
              <a:t>5. Development </a:t>
            </a:r>
            <a:r>
              <a:rPr lang="de-DE" sz="2000" dirty="0" err="1">
                <a:solidFill>
                  <a:schemeClr val="bg1">
                    <a:lumMod val="50000"/>
                  </a:schemeClr>
                </a:solidFill>
              </a:rPr>
              <a:t>of</a:t>
            </a:r>
            <a:r>
              <a:rPr lang="de-DE" sz="2000" dirty="0">
                <a:solidFill>
                  <a:schemeClr val="bg1">
                    <a:lumMod val="50000"/>
                  </a:schemeClr>
                </a:solidFill>
              </a:rPr>
              <a:t> a </a:t>
            </a:r>
            <a:r>
              <a:rPr lang="de-DE" sz="2000" dirty="0" err="1">
                <a:solidFill>
                  <a:schemeClr val="bg1">
                    <a:lumMod val="50000"/>
                  </a:schemeClr>
                </a:solidFill>
              </a:rPr>
              <a:t>decision</a:t>
            </a:r>
            <a:r>
              <a:rPr lang="de-DE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2000" dirty="0" err="1">
                <a:solidFill>
                  <a:schemeClr val="bg1">
                    <a:lumMod val="50000"/>
                  </a:schemeClr>
                </a:solidFill>
              </a:rPr>
              <a:t>support</a:t>
            </a:r>
            <a:r>
              <a:rPr lang="de-DE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2000" dirty="0" err="1">
                <a:solidFill>
                  <a:schemeClr val="bg1">
                    <a:lumMod val="50000"/>
                  </a:schemeClr>
                </a:solidFill>
              </a:rPr>
              <a:t>tool</a:t>
            </a:r>
            <a:endParaRPr lang="de-DE" sz="20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de-DE" sz="2000" dirty="0">
                <a:solidFill>
                  <a:schemeClr val="bg1">
                    <a:lumMod val="50000"/>
                  </a:schemeClr>
                </a:solidFill>
              </a:rPr>
              <a:t>6.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Next step and open questions</a:t>
            </a:r>
            <a:endParaRPr lang="de-DE" sz="2000" dirty="0"/>
          </a:p>
          <a:p>
            <a:pPr>
              <a:lnSpc>
                <a:spcPct val="200000"/>
              </a:lnSpc>
            </a:pPr>
            <a:endParaRPr lang="de-DE" sz="2000" dirty="0"/>
          </a:p>
          <a:p>
            <a:pPr>
              <a:lnSpc>
                <a:spcPct val="200000"/>
              </a:lnSpc>
            </a:pP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172427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After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literature</a:t>
            </a:r>
            <a:r>
              <a:rPr lang="de-DE" dirty="0" smtClean="0"/>
              <a:t> </a:t>
            </a:r>
            <a:r>
              <a:rPr lang="de-DE" dirty="0" err="1" smtClean="0"/>
              <a:t>review</a:t>
            </a:r>
            <a:r>
              <a:rPr lang="de-DE" dirty="0" smtClean="0"/>
              <a:t> </a:t>
            </a:r>
            <a:r>
              <a:rPr lang="de-DE" dirty="0" err="1" smtClean="0"/>
              <a:t>there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4 </a:t>
            </a:r>
            <a:r>
              <a:rPr lang="de-DE" dirty="0" err="1" smtClean="0"/>
              <a:t>steps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develop</a:t>
            </a:r>
            <a:r>
              <a:rPr lang="de-DE" dirty="0" smtClean="0"/>
              <a:t> a </a:t>
            </a:r>
            <a:r>
              <a:rPr lang="de-DE" dirty="0" err="1" smtClean="0"/>
              <a:t>decision</a:t>
            </a:r>
            <a:r>
              <a:rPr lang="de-DE" dirty="0" smtClean="0"/>
              <a:t> </a:t>
            </a:r>
            <a:r>
              <a:rPr lang="de-DE" dirty="0" err="1" smtClean="0"/>
              <a:t>support</a:t>
            </a:r>
            <a:r>
              <a:rPr lang="de-DE" dirty="0" smtClean="0"/>
              <a:t> </a:t>
            </a:r>
            <a:r>
              <a:rPr lang="de-DE" dirty="0" err="1" smtClean="0"/>
              <a:t>tool</a:t>
            </a:r>
            <a:endParaRPr lang="de-DE" dirty="0"/>
          </a:p>
        </p:txBody>
      </p:sp>
      <p:pic>
        <p:nvPicPr>
          <p:cNvPr id="3" name="Bild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1" y="1816100"/>
            <a:ext cx="9023100" cy="3901153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 bwMode="auto">
          <a:xfrm>
            <a:off x="253825" y="5963751"/>
            <a:ext cx="889017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1000" baseline="0" dirty="0" smtClean="0"/>
              <a:t>Source: Paper </a:t>
            </a:r>
            <a:r>
              <a:rPr lang="de-DE" sz="1000" baseline="0" dirty="0" err="1" smtClean="0"/>
              <a:t>is</a:t>
            </a:r>
            <a:r>
              <a:rPr lang="de-DE" sz="1000" baseline="0" dirty="0" smtClean="0"/>
              <a:t> </a:t>
            </a:r>
            <a:r>
              <a:rPr lang="de-DE" sz="1000" baseline="0" dirty="0" err="1" smtClean="0"/>
              <a:t>accepted</a:t>
            </a:r>
            <a:r>
              <a:rPr lang="de-DE" sz="1000" baseline="0" dirty="0" smtClean="0"/>
              <a:t> and will </a:t>
            </a:r>
            <a:r>
              <a:rPr lang="de-DE" sz="1000" baseline="0" dirty="0" err="1" smtClean="0"/>
              <a:t>be</a:t>
            </a:r>
            <a:r>
              <a:rPr lang="de-DE" sz="1000" baseline="0" dirty="0" smtClean="0"/>
              <a:t> </a:t>
            </a:r>
            <a:r>
              <a:rPr lang="de-DE" sz="1000" baseline="0" dirty="0" err="1" smtClean="0"/>
              <a:t>published</a:t>
            </a:r>
            <a:r>
              <a:rPr lang="de-DE" sz="1000" baseline="0" dirty="0" smtClean="0"/>
              <a:t> in Journal </a:t>
            </a:r>
            <a:r>
              <a:rPr lang="de-DE" sz="1000" baseline="0" dirty="0" err="1" smtClean="0"/>
              <a:t>of</a:t>
            </a:r>
            <a:r>
              <a:rPr lang="de-DE" sz="1000" baseline="0" dirty="0" smtClean="0"/>
              <a:t> </a:t>
            </a:r>
            <a:r>
              <a:rPr lang="de-DE" sz="1000" baseline="0" dirty="0" err="1" smtClean="0"/>
              <a:t>Construction</a:t>
            </a:r>
            <a:r>
              <a:rPr lang="de-DE" sz="1000" baseline="0" dirty="0" smtClean="0"/>
              <a:t> Engineering and Project Management </a:t>
            </a:r>
          </a:p>
        </p:txBody>
      </p:sp>
    </p:spTree>
    <p:extLst>
      <p:ext uri="{BB962C8B-B14F-4D97-AF65-F5344CB8AC3E}">
        <p14:creationId xmlns:p14="http://schemas.microsoft.com/office/powerpoint/2010/main" val="45279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Case study: Project development of an office building  </a:t>
            </a:r>
          </a:p>
        </p:txBody>
      </p:sp>
      <p:sp>
        <p:nvSpPr>
          <p:cNvPr id="2" name="Rechteck 1"/>
          <p:cNvSpPr/>
          <p:nvPr/>
        </p:nvSpPr>
        <p:spPr>
          <a:xfrm>
            <a:off x="1034056" y="1690639"/>
            <a:ext cx="7075889" cy="1522461"/>
          </a:xfrm>
          <a:prstGeom prst="rect">
            <a:avLst/>
          </a:prstGeom>
          <a:solidFill>
            <a:srgbClr val="FFFFFF"/>
          </a:solidFill>
          <a:ln w="19050" cmpd="sng">
            <a:solidFill>
              <a:srgbClr val="B90F2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GB" sz="1600" b="1" baseline="0" dirty="0">
                <a:solidFill>
                  <a:schemeClr val="tx1"/>
                </a:solidFill>
                <a:latin typeface="Arial"/>
                <a:cs typeface="Arial"/>
              </a:rPr>
              <a:t>Project details: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baseline="0" dirty="0">
                <a:solidFill>
                  <a:schemeClr val="tx1"/>
                </a:solidFill>
                <a:latin typeface="Arial"/>
                <a:cs typeface="Arial"/>
              </a:rPr>
              <a:t>Office building for an IT-unit of a chemical company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baseline="0" dirty="0">
                <a:solidFill>
                  <a:schemeClr val="tx1"/>
                </a:solidFill>
                <a:latin typeface="Arial"/>
                <a:cs typeface="Arial"/>
              </a:rPr>
              <a:t>1,500 working places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baseline="0" dirty="0">
                <a:solidFill>
                  <a:schemeClr val="tx1"/>
                </a:solidFill>
                <a:latin typeface="Arial"/>
                <a:cs typeface="Arial"/>
              </a:rPr>
              <a:t>38,000 m² total floor area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baseline="0" dirty="0">
                <a:solidFill>
                  <a:schemeClr val="tx1"/>
                </a:solidFill>
                <a:latin typeface="Arial"/>
                <a:cs typeface="Arial"/>
              </a:rPr>
              <a:t>Project volume: </a:t>
            </a:r>
            <a:r>
              <a:rPr lang="en-GB" baseline="0" dirty="0" smtClean="0">
                <a:solidFill>
                  <a:schemeClr val="tx1"/>
                </a:solidFill>
                <a:latin typeface="Arial"/>
                <a:cs typeface="Arial"/>
              </a:rPr>
              <a:t>€ 70m</a:t>
            </a:r>
            <a:endParaRPr lang="en-GB" baseline="0" dirty="0">
              <a:solidFill>
                <a:schemeClr val="tx1"/>
              </a:solidFill>
              <a:latin typeface="Arial"/>
              <a:cs typeface="Arial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baseline="0" dirty="0">
                <a:solidFill>
                  <a:schemeClr val="tx1"/>
                </a:solidFill>
                <a:latin typeface="Arial"/>
                <a:cs typeface="Arial"/>
              </a:rPr>
              <a:t>Project term: 2 years</a:t>
            </a:r>
          </a:p>
        </p:txBody>
      </p:sp>
      <p:sp>
        <p:nvSpPr>
          <p:cNvPr id="8" name="Rechteck 7"/>
          <p:cNvSpPr/>
          <p:nvPr/>
        </p:nvSpPr>
        <p:spPr>
          <a:xfrm>
            <a:off x="1034056" y="3354445"/>
            <a:ext cx="7075889" cy="874655"/>
          </a:xfrm>
          <a:prstGeom prst="rect">
            <a:avLst/>
          </a:prstGeom>
          <a:solidFill>
            <a:srgbClr val="FFFFFF"/>
          </a:solidFill>
          <a:ln w="19050" cmpd="sng">
            <a:solidFill>
              <a:srgbClr val="B90F2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GB" sz="1600" b="1" baseline="0" dirty="0">
                <a:solidFill>
                  <a:srgbClr val="000000"/>
                </a:solidFill>
                <a:latin typeface="Arial"/>
                <a:cs typeface="Arial"/>
              </a:rPr>
              <a:t>Project targets: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baseline="0" dirty="0">
                <a:solidFill>
                  <a:srgbClr val="000000"/>
                </a:solidFill>
                <a:latin typeface="Arial"/>
                <a:cs typeface="Arial"/>
              </a:rPr>
              <a:t>Life-cycle </a:t>
            </a:r>
            <a:r>
              <a:rPr lang="en-GB" baseline="0" dirty="0" smtClean="0">
                <a:solidFill>
                  <a:srgbClr val="000000"/>
                </a:solidFill>
                <a:latin typeface="Arial"/>
                <a:cs typeface="Arial"/>
              </a:rPr>
              <a:t>approach</a:t>
            </a:r>
            <a:endParaRPr lang="en-GB" baseline="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baseline="0" dirty="0">
                <a:solidFill>
                  <a:srgbClr val="000000"/>
                </a:solidFill>
                <a:latin typeface="Arial"/>
                <a:cs typeface="Arial"/>
              </a:rPr>
              <a:t>Modern, functional and energy-efficient offices</a:t>
            </a:r>
          </a:p>
        </p:txBody>
      </p:sp>
      <p:sp>
        <p:nvSpPr>
          <p:cNvPr id="3" name="Rechteck 2"/>
          <p:cNvSpPr/>
          <p:nvPr/>
        </p:nvSpPr>
        <p:spPr>
          <a:xfrm>
            <a:off x="3670300" y="4667250"/>
            <a:ext cx="1803400" cy="444500"/>
          </a:xfrm>
          <a:prstGeom prst="rect">
            <a:avLst/>
          </a:prstGeom>
          <a:noFill/>
          <a:ln w="19050" cmpd="sng">
            <a:solidFill>
              <a:srgbClr val="9C1C2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baseline="0" dirty="0" smtClean="0">
                <a:solidFill>
                  <a:srgbClr val="000000"/>
                </a:solidFill>
                <a:latin typeface="Arial"/>
                <a:cs typeface="Arial"/>
              </a:rPr>
              <a:t>Stakeholders</a:t>
            </a:r>
          </a:p>
        </p:txBody>
      </p:sp>
      <p:sp>
        <p:nvSpPr>
          <p:cNvPr id="6" name="Rechteck 5"/>
          <p:cNvSpPr/>
          <p:nvPr/>
        </p:nvSpPr>
        <p:spPr>
          <a:xfrm>
            <a:off x="253824" y="5562600"/>
            <a:ext cx="1620000" cy="431800"/>
          </a:xfrm>
          <a:prstGeom prst="rect">
            <a:avLst/>
          </a:prstGeom>
          <a:noFill/>
          <a:ln w="19050" cmpd="sng">
            <a:solidFill>
              <a:srgbClr val="9C1C2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aseline="0" dirty="0" smtClean="0">
                <a:solidFill>
                  <a:srgbClr val="000000"/>
                </a:solidFill>
                <a:latin typeface="Arial"/>
                <a:cs typeface="Arial"/>
              </a:rPr>
              <a:t>Principal: </a:t>
            </a:r>
            <a:br>
              <a:rPr lang="en-GB" sz="1200" baseline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GB" sz="1200" baseline="0" dirty="0" smtClean="0">
                <a:solidFill>
                  <a:srgbClr val="000000"/>
                </a:solidFill>
                <a:latin typeface="Arial"/>
                <a:cs typeface="Arial"/>
              </a:rPr>
              <a:t>Chemical company</a:t>
            </a:r>
          </a:p>
        </p:txBody>
      </p:sp>
      <p:sp>
        <p:nvSpPr>
          <p:cNvPr id="9" name="Rechteck 8"/>
          <p:cNvSpPr/>
          <p:nvPr/>
        </p:nvSpPr>
        <p:spPr>
          <a:xfrm>
            <a:off x="2005829" y="5562600"/>
            <a:ext cx="1620000" cy="431800"/>
          </a:xfrm>
          <a:prstGeom prst="rect">
            <a:avLst/>
          </a:prstGeom>
          <a:noFill/>
          <a:ln w="19050" cmpd="sng">
            <a:solidFill>
              <a:srgbClr val="9C1C2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aseline="0" dirty="0" smtClean="0">
                <a:solidFill>
                  <a:srgbClr val="000000"/>
                </a:solidFill>
                <a:latin typeface="Arial"/>
                <a:cs typeface="Arial"/>
              </a:rPr>
              <a:t>User: IT-unit of the principal</a:t>
            </a:r>
          </a:p>
        </p:txBody>
      </p:sp>
      <p:sp>
        <p:nvSpPr>
          <p:cNvPr id="10" name="Rechteck 9"/>
          <p:cNvSpPr/>
          <p:nvPr/>
        </p:nvSpPr>
        <p:spPr>
          <a:xfrm>
            <a:off x="3762000" y="5562600"/>
            <a:ext cx="1620000" cy="431800"/>
          </a:xfrm>
          <a:prstGeom prst="rect">
            <a:avLst/>
          </a:prstGeom>
          <a:noFill/>
          <a:ln w="19050" cmpd="sng">
            <a:solidFill>
              <a:srgbClr val="9C1C2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aseline="0" dirty="0" smtClean="0">
                <a:solidFill>
                  <a:srgbClr val="000000"/>
                </a:solidFill>
                <a:latin typeface="Arial"/>
                <a:cs typeface="Arial"/>
              </a:rPr>
              <a:t>Total contractor: value-added partner</a:t>
            </a:r>
          </a:p>
        </p:txBody>
      </p:sp>
      <p:sp>
        <p:nvSpPr>
          <p:cNvPr id="11" name="Rechteck 10"/>
          <p:cNvSpPr/>
          <p:nvPr/>
        </p:nvSpPr>
        <p:spPr>
          <a:xfrm>
            <a:off x="5509839" y="5562600"/>
            <a:ext cx="1620000" cy="431800"/>
          </a:xfrm>
          <a:prstGeom prst="rect">
            <a:avLst/>
          </a:prstGeom>
          <a:noFill/>
          <a:ln w="19050" cmpd="sng">
            <a:solidFill>
              <a:srgbClr val="9C1C2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aseline="0" dirty="0" smtClean="0">
                <a:solidFill>
                  <a:srgbClr val="000000"/>
                </a:solidFill>
                <a:latin typeface="Arial"/>
                <a:cs typeface="Arial"/>
              </a:rPr>
              <a:t>Investor </a:t>
            </a:r>
          </a:p>
        </p:txBody>
      </p:sp>
      <p:sp>
        <p:nvSpPr>
          <p:cNvPr id="12" name="Rechteck 11"/>
          <p:cNvSpPr/>
          <p:nvPr/>
        </p:nvSpPr>
        <p:spPr>
          <a:xfrm>
            <a:off x="7261845" y="5562600"/>
            <a:ext cx="1620000" cy="431800"/>
          </a:xfrm>
          <a:prstGeom prst="rect">
            <a:avLst/>
          </a:prstGeom>
          <a:noFill/>
          <a:ln w="19050" cmpd="sng">
            <a:solidFill>
              <a:srgbClr val="9C1C2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aseline="0" dirty="0" smtClean="0">
                <a:solidFill>
                  <a:srgbClr val="000000"/>
                </a:solidFill>
                <a:latin typeface="Arial"/>
                <a:cs typeface="Arial"/>
              </a:rPr>
              <a:t>Town representatives</a:t>
            </a:r>
          </a:p>
        </p:txBody>
      </p:sp>
      <p:cxnSp>
        <p:nvCxnSpPr>
          <p:cNvPr id="14" name="Gewinkelte Verbindung 13"/>
          <p:cNvCxnSpPr>
            <a:stCxn id="3" idx="2"/>
            <a:endCxn id="12" idx="0"/>
          </p:cNvCxnSpPr>
          <p:nvPr/>
        </p:nvCxnSpPr>
        <p:spPr>
          <a:xfrm rot="16200000" flipH="1">
            <a:off x="6096497" y="3587252"/>
            <a:ext cx="450850" cy="3499845"/>
          </a:xfrm>
          <a:prstGeom prst="bentConnector3">
            <a:avLst/>
          </a:prstGeom>
          <a:ln w="190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winkelte Verbindung 15"/>
          <p:cNvCxnSpPr>
            <a:stCxn id="3" idx="2"/>
            <a:endCxn id="6" idx="0"/>
          </p:cNvCxnSpPr>
          <p:nvPr/>
        </p:nvCxnSpPr>
        <p:spPr>
          <a:xfrm rot="5400000">
            <a:off x="2592487" y="3583087"/>
            <a:ext cx="450850" cy="3508176"/>
          </a:xfrm>
          <a:prstGeom prst="bentConnector3">
            <a:avLst/>
          </a:prstGeom>
          <a:ln w="190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Gewinkelte Verbindung 17"/>
          <p:cNvCxnSpPr>
            <a:stCxn id="3" idx="2"/>
            <a:endCxn id="9" idx="0"/>
          </p:cNvCxnSpPr>
          <p:nvPr/>
        </p:nvCxnSpPr>
        <p:spPr>
          <a:xfrm rot="5400000">
            <a:off x="3468490" y="4459090"/>
            <a:ext cx="450850" cy="1756171"/>
          </a:xfrm>
          <a:prstGeom prst="bentConnector3">
            <a:avLst/>
          </a:prstGeom>
          <a:ln w="190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Gewinkelte Verbindung 19"/>
          <p:cNvCxnSpPr>
            <a:stCxn id="3" idx="2"/>
            <a:endCxn id="10" idx="0"/>
          </p:cNvCxnSpPr>
          <p:nvPr/>
        </p:nvCxnSpPr>
        <p:spPr>
          <a:xfrm rot="5400000">
            <a:off x="4346575" y="5337175"/>
            <a:ext cx="450850" cy="12700"/>
          </a:xfrm>
          <a:prstGeom prst="bentConnector3">
            <a:avLst/>
          </a:prstGeom>
          <a:ln w="190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Gewinkelte Verbindung 21"/>
          <p:cNvCxnSpPr>
            <a:stCxn id="3" idx="2"/>
            <a:endCxn id="11" idx="0"/>
          </p:cNvCxnSpPr>
          <p:nvPr/>
        </p:nvCxnSpPr>
        <p:spPr>
          <a:xfrm rot="16200000" flipH="1">
            <a:off x="5220494" y="4463255"/>
            <a:ext cx="450850" cy="1747839"/>
          </a:xfrm>
          <a:prstGeom prst="bentConnector3">
            <a:avLst/>
          </a:prstGeom>
          <a:ln w="190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467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Content</a:t>
            </a:r>
          </a:p>
        </p:txBody>
      </p:sp>
      <p:sp>
        <p:nvSpPr>
          <p:cNvPr id="14" name="Inhaltsplatzhalter 1"/>
          <p:cNvSpPr>
            <a:spLocks noGrp="1"/>
          </p:cNvSpPr>
          <p:nvPr>
            <p:ph idx="1"/>
          </p:nvPr>
        </p:nvSpPr>
        <p:spPr>
          <a:xfrm>
            <a:off x="250826" y="2057401"/>
            <a:ext cx="8640763" cy="4086225"/>
          </a:xfrm>
        </p:spPr>
        <p:txBody>
          <a:bodyPr/>
          <a:lstStyle/>
          <a:p>
            <a:pPr marL="0" indent="0">
              <a:buNone/>
            </a:pPr>
            <a:r>
              <a:rPr lang="de-DE" sz="2000" dirty="0">
                <a:solidFill>
                  <a:schemeClr val="bg1">
                    <a:lumMod val="50000"/>
                  </a:schemeClr>
                </a:solidFill>
              </a:rPr>
              <a:t>1. </a:t>
            </a:r>
            <a:r>
              <a:rPr lang="de-DE" sz="2000" dirty="0" smtClean="0">
                <a:solidFill>
                  <a:schemeClr val="bg1">
                    <a:lumMod val="50000"/>
                  </a:schemeClr>
                </a:solidFill>
              </a:rPr>
              <a:t>Problem and </a:t>
            </a:r>
            <a:r>
              <a:rPr lang="de-DE" sz="2000" dirty="0" err="1">
                <a:solidFill>
                  <a:schemeClr val="bg1">
                    <a:lumMod val="50000"/>
                  </a:schemeClr>
                </a:solidFill>
              </a:rPr>
              <a:t>r</a:t>
            </a:r>
            <a:r>
              <a:rPr lang="de-DE" sz="2000" dirty="0" err="1" smtClean="0">
                <a:solidFill>
                  <a:schemeClr val="bg1">
                    <a:lumMod val="50000"/>
                  </a:schemeClr>
                </a:solidFill>
              </a:rPr>
              <a:t>esearch</a:t>
            </a:r>
            <a:r>
              <a:rPr lang="de-DE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2000" dirty="0" err="1">
                <a:solidFill>
                  <a:schemeClr val="bg1">
                    <a:lumMod val="50000"/>
                  </a:schemeClr>
                </a:solidFill>
              </a:rPr>
              <a:t>question</a:t>
            </a:r>
            <a:endParaRPr lang="de-DE" sz="20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de-DE" sz="2000" dirty="0">
                <a:solidFill>
                  <a:schemeClr val="bg1">
                    <a:lumMod val="50000"/>
                  </a:schemeClr>
                </a:solidFill>
              </a:rPr>
              <a:t>2. </a:t>
            </a:r>
            <a:r>
              <a:rPr lang="de-DE" sz="2000" dirty="0" err="1">
                <a:solidFill>
                  <a:schemeClr val="bg1">
                    <a:lumMod val="50000"/>
                  </a:schemeClr>
                </a:solidFill>
              </a:rPr>
              <a:t>Methodology</a:t>
            </a:r>
            <a:endParaRPr lang="de-DE" sz="20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en-US" sz="2000" b="1" dirty="0"/>
              <a:t>3. Current state of research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de-DE" sz="2000" dirty="0">
                <a:solidFill>
                  <a:schemeClr val="bg1">
                    <a:lumMod val="50000"/>
                  </a:schemeClr>
                </a:solidFill>
              </a:rPr>
              <a:t>4. </a:t>
            </a:r>
            <a:r>
              <a:rPr lang="de-DE" sz="2000" dirty="0" err="1">
                <a:solidFill>
                  <a:schemeClr val="bg1">
                    <a:lumMod val="50000"/>
                  </a:schemeClr>
                </a:solidFill>
              </a:rPr>
              <a:t>Results</a:t>
            </a:r>
            <a:r>
              <a:rPr lang="de-DE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2000" dirty="0" err="1">
                <a:solidFill>
                  <a:schemeClr val="bg1">
                    <a:lumMod val="50000"/>
                  </a:schemeClr>
                </a:solidFill>
              </a:rPr>
              <a:t>from</a:t>
            </a:r>
            <a:r>
              <a:rPr lang="de-DE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2000" dirty="0" err="1">
                <a:solidFill>
                  <a:schemeClr val="bg1">
                    <a:lumMod val="50000"/>
                  </a:schemeClr>
                </a:solidFill>
              </a:rPr>
              <a:t>case</a:t>
            </a:r>
            <a:r>
              <a:rPr lang="de-DE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2000" dirty="0" err="1">
                <a:solidFill>
                  <a:schemeClr val="bg1">
                    <a:lumMod val="50000"/>
                  </a:schemeClr>
                </a:solidFill>
              </a:rPr>
              <a:t>study</a:t>
            </a:r>
            <a:r>
              <a:rPr lang="de-DE" sz="2000" dirty="0">
                <a:solidFill>
                  <a:schemeClr val="bg1">
                    <a:lumMod val="50000"/>
                  </a:schemeClr>
                </a:solidFill>
              </a:rPr>
              <a:t> and </a:t>
            </a:r>
            <a:r>
              <a:rPr lang="de-DE" sz="2000" dirty="0" err="1">
                <a:solidFill>
                  <a:schemeClr val="bg1">
                    <a:lumMod val="50000"/>
                  </a:schemeClr>
                </a:solidFill>
              </a:rPr>
              <a:t>questionnaire</a:t>
            </a:r>
            <a:endParaRPr lang="de-DE" sz="20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de-DE" sz="2000" dirty="0">
                <a:solidFill>
                  <a:schemeClr val="bg1">
                    <a:lumMod val="50000"/>
                  </a:schemeClr>
                </a:solidFill>
              </a:rPr>
              <a:t>5. Development </a:t>
            </a:r>
            <a:r>
              <a:rPr lang="de-DE" sz="2000" dirty="0" err="1">
                <a:solidFill>
                  <a:schemeClr val="bg1">
                    <a:lumMod val="50000"/>
                  </a:schemeClr>
                </a:solidFill>
              </a:rPr>
              <a:t>of</a:t>
            </a:r>
            <a:r>
              <a:rPr lang="de-DE" sz="2000" dirty="0">
                <a:solidFill>
                  <a:schemeClr val="bg1">
                    <a:lumMod val="50000"/>
                  </a:schemeClr>
                </a:solidFill>
              </a:rPr>
              <a:t> a </a:t>
            </a:r>
            <a:r>
              <a:rPr lang="de-DE" sz="2000" dirty="0" err="1">
                <a:solidFill>
                  <a:schemeClr val="bg1">
                    <a:lumMod val="50000"/>
                  </a:schemeClr>
                </a:solidFill>
              </a:rPr>
              <a:t>decision</a:t>
            </a:r>
            <a:r>
              <a:rPr lang="de-DE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2000" dirty="0" err="1">
                <a:solidFill>
                  <a:schemeClr val="bg1">
                    <a:lumMod val="50000"/>
                  </a:schemeClr>
                </a:solidFill>
              </a:rPr>
              <a:t>support</a:t>
            </a:r>
            <a:r>
              <a:rPr lang="de-DE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2000" dirty="0" err="1">
                <a:solidFill>
                  <a:schemeClr val="bg1">
                    <a:lumMod val="50000"/>
                  </a:schemeClr>
                </a:solidFill>
              </a:rPr>
              <a:t>tool</a:t>
            </a:r>
            <a:endParaRPr lang="de-DE" sz="20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de-DE" sz="2000" dirty="0">
                <a:solidFill>
                  <a:schemeClr val="bg1">
                    <a:lumMod val="50000"/>
                  </a:schemeClr>
                </a:solidFill>
              </a:rPr>
              <a:t>6.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Next step and open questions </a:t>
            </a:r>
            <a:endParaRPr lang="de-DE" sz="20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200000"/>
              </a:lnSpc>
            </a:pPr>
            <a:endParaRPr lang="de-DE" sz="2000" dirty="0"/>
          </a:p>
          <a:p>
            <a:pPr>
              <a:lnSpc>
                <a:spcPct val="200000"/>
              </a:lnSpc>
            </a:pPr>
            <a:endParaRPr lang="de-DE" sz="2000" dirty="0"/>
          </a:p>
          <a:p>
            <a:pPr>
              <a:lnSpc>
                <a:spcPct val="200000"/>
              </a:lnSpc>
            </a:pP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126976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el 3"/>
          <p:cNvSpPr>
            <a:spLocks noGrp="1"/>
          </p:cNvSpPr>
          <p:nvPr>
            <p:ph type="title"/>
          </p:nvPr>
        </p:nvSpPr>
        <p:spPr>
          <a:xfrm>
            <a:off x="249634" y="488950"/>
            <a:ext cx="7071792" cy="838200"/>
          </a:xfrm>
        </p:spPr>
        <p:txBody>
          <a:bodyPr/>
          <a:lstStyle/>
          <a:p>
            <a:r>
              <a:rPr lang="en-GB" dirty="0" smtClean="0"/>
              <a:t>There are various differences between the </a:t>
            </a:r>
            <a:r>
              <a:rPr lang="en-GB" dirty="0" err="1" smtClean="0"/>
              <a:t>allo</a:t>
            </a:r>
            <a:r>
              <a:rPr lang="en-GB" dirty="0" smtClean="0"/>
              <a:t>-cation of responsibility in procurement forms</a:t>
            </a:r>
            <a:endParaRPr lang="en-GB" dirty="0"/>
          </a:p>
        </p:txBody>
      </p:sp>
      <p:pic>
        <p:nvPicPr>
          <p:cNvPr id="15" name="Bild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0" b="14517"/>
          <a:stretch/>
        </p:blipFill>
        <p:spPr>
          <a:xfrm>
            <a:off x="977900" y="4600850"/>
            <a:ext cx="7962900" cy="369118"/>
          </a:xfrm>
          <a:prstGeom prst="rect">
            <a:avLst/>
          </a:prstGeom>
        </p:spPr>
      </p:pic>
      <p:pic>
        <p:nvPicPr>
          <p:cNvPr id="3" name="Bild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2"/>
          <a:stretch/>
        </p:blipFill>
        <p:spPr>
          <a:xfrm>
            <a:off x="1308100" y="908050"/>
            <a:ext cx="7632700" cy="2527300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 bwMode="auto">
          <a:xfrm>
            <a:off x="50800" y="2471251"/>
            <a:ext cx="123303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en-GB" sz="1600" b="1" baseline="0" dirty="0" smtClean="0"/>
              <a:t>insourcing</a:t>
            </a:r>
          </a:p>
        </p:txBody>
      </p:sp>
      <p:sp>
        <p:nvSpPr>
          <p:cNvPr id="7" name="Textfeld 6"/>
          <p:cNvSpPr txBox="1"/>
          <p:nvPr/>
        </p:nvSpPr>
        <p:spPr bwMode="auto">
          <a:xfrm>
            <a:off x="50800" y="4031897"/>
            <a:ext cx="136928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en-GB" sz="1600" b="1" baseline="0" dirty="0" smtClean="0"/>
              <a:t>outsourcing</a:t>
            </a:r>
          </a:p>
        </p:txBody>
      </p:sp>
      <p:sp>
        <p:nvSpPr>
          <p:cNvPr id="4" name="Pfeil nach oben und unten 3"/>
          <p:cNvSpPr/>
          <p:nvPr/>
        </p:nvSpPr>
        <p:spPr>
          <a:xfrm flipH="1">
            <a:off x="529398" y="2779028"/>
            <a:ext cx="321501" cy="1252869"/>
          </a:xfrm>
          <a:prstGeom prst="upDownArrow">
            <a:avLst/>
          </a:prstGeom>
          <a:noFill/>
          <a:ln>
            <a:solidFill>
              <a:srgbClr val="9C1C2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680" b="29825"/>
          <a:stretch/>
        </p:blipFill>
        <p:spPr>
          <a:xfrm>
            <a:off x="1308100" y="3405123"/>
            <a:ext cx="7632700" cy="479976"/>
          </a:xfrm>
          <a:prstGeom prst="rect">
            <a:avLst/>
          </a:prstGeom>
        </p:spPr>
      </p:pic>
      <p:pic>
        <p:nvPicPr>
          <p:cNvPr id="10" name="Bild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b="39923"/>
          <a:stretch/>
        </p:blipFill>
        <p:spPr>
          <a:xfrm>
            <a:off x="1308100" y="3855685"/>
            <a:ext cx="7632700" cy="509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99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STYLE" val="Standard"/>
</p:tagLst>
</file>

<file path=ppt/theme/theme1.xml><?xml version="1.0" encoding="utf-8"?>
<a:theme xmlns:a="http://schemas.openxmlformats.org/drawingml/2006/main" name="1_TU Darmstadt - FG Immobilienwirtschaft">
  <a:themeElements>
    <a:clrScheme name="TU Darmstadt - FG Immobilienwirtschaft 16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5B5B5"/>
      </a:accent1>
      <a:accent2>
        <a:srgbClr val="B90F22"/>
      </a:accent2>
      <a:accent3>
        <a:srgbClr val="FFFFFF"/>
      </a:accent3>
      <a:accent4>
        <a:srgbClr val="000000"/>
      </a:accent4>
      <a:accent5>
        <a:srgbClr val="D7D7D7"/>
      </a:accent5>
      <a:accent6>
        <a:srgbClr val="A70C1E"/>
      </a:accent6>
      <a:hlink>
        <a:srgbClr val="6666FF"/>
      </a:hlink>
      <a:folHlink>
        <a:srgbClr val="777777"/>
      </a:folHlink>
    </a:clrScheme>
    <a:fontScheme name="1_TU Darmstadt - FG Immobilienwirtschaft">
      <a:majorFont>
        <a:latin typeface=""/>
        <a:ea typeface="ＭＳ Ｐゴシック"/>
        <a:cs typeface="ＭＳ Ｐゴシック"/>
      </a:majorFont>
      <a:minorFont>
        <a:latin typeface=""/>
        <a:ea typeface="ＭＳ Ｐゴシック"/>
        <a:cs typeface="ＭＳ Ｐゴシック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9C1C26"/>
          </a:solidFill>
        </a:ln>
        <a:effectLst/>
      </a:spPr>
      <a:bodyPr rtlCol="0" anchor="ctr"/>
      <a:lstStyle>
        <a:defPPr algn="ctr">
          <a:defRPr baseline="0" dirty="0" err="1" smtClean="0">
            <a:solidFill>
              <a:srgbClr val="000000"/>
            </a:solidFill>
            <a:latin typeface="Arial"/>
            <a:cs typeface="Arial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txDef>
      <a:spPr bwMode="auto">
        <a:noFill/>
        <a:ln w="9525">
          <a:noFill/>
          <a:miter lim="800000"/>
          <a:headEnd/>
          <a:tailEnd/>
        </a:ln>
      </a:spPr>
      <a:bodyPr wrap="square" rtlCol="0">
        <a:prstTxWarp prst="textNoShape">
          <a:avLst/>
        </a:prstTxWarp>
        <a:spAutoFit/>
      </a:bodyPr>
      <a:lstStyle>
        <a:defPPr>
          <a:defRPr baseline="0" dirty="0" err="1" smtClean="0"/>
        </a:defPPr>
      </a:lstStyle>
    </a:txDef>
  </a:objectDefaults>
  <a:extraClrSchemeLst>
    <a:extraClrScheme>
      <a:clrScheme name="v1_TUD_Präsentation_r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1_TUD_Präsentation_ro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1_TUD_Präsentation_ro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1_TUD_Präsentation_ro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1_TUD_Präsentation_ro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1_TUD_Präsentation_ro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U Darmstadt - FG Immobilienwirtscha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U Darmstadt - FG Immobilienwirtschaf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U Darmstadt - FG Immobilienwirtschaf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U Darmstadt - FG Immobilienwirtschaf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U Darmstadt - FG Immobilienwirtschaf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U Darmstadt - FG Immobilienwirtschaf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U Darmstadt - FG Immobilienwirtschaf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U Darmstadt - FG Immobilienwirtschaf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U Darmstadt - FG Immobilienwirtschaf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U Darmstadt - FG Immobilienwirtschaf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U Darmstadt - FG Immobilienwirtschaf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U Darmstadt - FG Immobilienwirtschaf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U Darmstadt - FG Immobilienwirtschaft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AEAEA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B92D00"/>
        </a:accent6>
        <a:hlink>
          <a:srgbClr val="6666FF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U Darmstadt - FG Immobilienwirtschaft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AEAEA"/>
        </a:accent1>
        <a:accent2>
          <a:srgbClr val="B90F22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A70C1E"/>
        </a:accent6>
        <a:hlink>
          <a:srgbClr val="6666FF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U Darmstadt - FG Immobilienwirtschaft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5B5B5"/>
        </a:accent1>
        <a:accent2>
          <a:srgbClr val="B90F22"/>
        </a:accent2>
        <a:accent3>
          <a:srgbClr val="FFFFFF"/>
        </a:accent3>
        <a:accent4>
          <a:srgbClr val="000000"/>
        </a:accent4>
        <a:accent5>
          <a:srgbClr val="D7D7D7"/>
        </a:accent5>
        <a:accent6>
          <a:srgbClr val="A70C1E"/>
        </a:accent6>
        <a:hlink>
          <a:srgbClr val="6666FF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U Darmstadt - FG Immobilienwirtschaft 16">
        <a:dk1>
          <a:srgbClr val="000000"/>
        </a:dk1>
        <a:lt1>
          <a:srgbClr val="FFFFFF"/>
        </a:lt1>
        <a:dk2>
          <a:srgbClr val="000000"/>
        </a:dk2>
        <a:lt2>
          <a:srgbClr val="000000"/>
        </a:lt2>
        <a:accent1>
          <a:srgbClr val="B5B5B5"/>
        </a:accent1>
        <a:accent2>
          <a:srgbClr val="B90F22"/>
        </a:accent2>
        <a:accent3>
          <a:srgbClr val="FFFFFF"/>
        </a:accent3>
        <a:accent4>
          <a:srgbClr val="000000"/>
        </a:accent4>
        <a:accent5>
          <a:srgbClr val="D7D7D7"/>
        </a:accent5>
        <a:accent6>
          <a:srgbClr val="A70C1E"/>
        </a:accent6>
        <a:hlink>
          <a:srgbClr val="6666FF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Application xmlns="http://www.sap.com/ip/bi/pioneer/powerpoint/application">
  <Version>4</Version>
  <AAO_Revision>1.4.5.2837</AAO_Revision>
  <!--Release (Major.Minor Version): 1.4-->
  <RefreshOnOpen>False</RefreshOnOpen>
  <ForcePromptOnInitialRefresh>False</ForcePromptOnInitialRefresh>
  <StorePromptsInDocument>True</StorePromptsInDocument>
  <Cleaned>False</Cleaned>
  <MergeVariables>False</MergeVariables>
  <WorkingMode>Local</WorkingMode>
  <Items/>
</Application>
</file>

<file path=customXml/itemProps1.xml><?xml version="1.0" encoding="utf-8"?>
<ds:datastoreItem xmlns:ds="http://schemas.openxmlformats.org/officeDocument/2006/customXml" ds:itemID="{ACFD14FA-D9CF-4410-A386-3562E9EE3B3C}">
  <ds:schemaRefs>
    <ds:schemaRef ds:uri="http://www.sap.com/ip/bi/pioneer/powerpoint/applic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2468</Words>
  <Application>Microsoft Macintosh PowerPoint</Application>
  <PresentationFormat>Bildschirmpräsentation (4:3)</PresentationFormat>
  <Paragraphs>463</Paragraphs>
  <Slides>28</Slides>
  <Notes>14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28</vt:i4>
      </vt:variant>
    </vt:vector>
  </HeadingPairs>
  <TitlesOfParts>
    <vt:vector size="35" baseType="lpstr">
      <vt:lpstr>Bitstream Charter</vt:lpstr>
      <vt:lpstr>Calibri</vt:lpstr>
      <vt:lpstr>ＭＳ Ｐゴシック</vt:lpstr>
      <vt:lpstr>Stafford</vt:lpstr>
      <vt:lpstr>Wingdings</vt:lpstr>
      <vt:lpstr>Arial</vt:lpstr>
      <vt:lpstr>1_TU Darmstadt - FG Immobilienwirtschaft</vt:lpstr>
      <vt:lpstr>How to develop corporate real estate?  A decision support tool for CREM </vt:lpstr>
      <vt:lpstr>Content</vt:lpstr>
      <vt:lpstr>Real estate managers have to decide regularly between different procurement forms</vt:lpstr>
      <vt:lpstr>Research questions</vt:lpstr>
      <vt:lpstr>Content</vt:lpstr>
      <vt:lpstr>After the literature review there are 4 steps to develop a decision support tool</vt:lpstr>
      <vt:lpstr>Case study: Project development of an office building  </vt:lpstr>
      <vt:lpstr>Content</vt:lpstr>
      <vt:lpstr>There are various differences between the allo-cation of responsibility in procurement forms</vt:lpstr>
      <vt:lpstr>Objectives and influence factors in property development – an excerpt from literature</vt:lpstr>
      <vt:lpstr>The decision for a procurement form depends on different factors</vt:lpstr>
      <vt:lpstr>Content</vt:lpstr>
      <vt:lpstr>Interview results: 15 decision criteria can be classified in four categories</vt:lpstr>
      <vt:lpstr>Questionnaire results: Many criteria are important for decision makers in CREM </vt:lpstr>
      <vt:lpstr>Content</vt:lpstr>
      <vt:lpstr>The decision making process can be structured hierarchically</vt:lpstr>
      <vt:lpstr>With which method could the decision-making process be performed?</vt:lpstr>
      <vt:lpstr>There are different  methods for the decision-making process</vt:lpstr>
      <vt:lpstr>The method selection result: a combination of two methods</vt:lpstr>
      <vt:lpstr>Three steps for using the decision support tool</vt:lpstr>
      <vt:lpstr>1. Some alternatives can be excluded by answer-ing questions regarding dominance criteria </vt:lpstr>
      <vt:lpstr>2. The prioritisation takes place in a paired comparison of the criteria</vt:lpstr>
      <vt:lpstr>3. The evaluation of the alternatives by using TOPSIS </vt:lpstr>
      <vt:lpstr>Finally the alternatives must be weighted up with looking on the efficiency measurements</vt:lpstr>
      <vt:lpstr>Content</vt:lpstr>
      <vt:lpstr>Next step ...</vt:lpstr>
      <vt:lpstr>Thank you for your attention!</vt:lpstr>
      <vt:lpstr>Sources</vt:lpstr>
    </vt:vector>
  </TitlesOfParts>
  <LinksUpToDate>false</LinksUpToDate>
  <SharedDoc>false</SharedDoc>
  <HyperlinkBase/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Endpräsentation der Forschungskooperation</dc:title>
  <dc:subject>Forschungskooperation mit der BASF SE und der Bilfinger Hochbau GmbH</dc:subject>
  <dc:creator>Anne Schüßler</dc:creator>
  <cp:lastModifiedBy>Anne Dörr</cp:lastModifiedBy>
  <cp:revision>6076</cp:revision>
  <cp:lastPrinted>2015-05-22T10:00:41Z</cp:lastPrinted>
  <dcterms:created xsi:type="dcterms:W3CDTF">2011-05-26T22:56:07Z</dcterms:created>
  <dcterms:modified xsi:type="dcterms:W3CDTF">2017-06-26T12:25:51Z</dcterms:modified>
</cp:coreProperties>
</file>