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2" r:id="rId3"/>
    <p:sldId id="263" r:id="rId4"/>
    <p:sldId id="258" r:id="rId5"/>
    <p:sldId id="264" r:id="rId6"/>
    <p:sldId id="268" r:id="rId7"/>
    <p:sldId id="259" r:id="rId8"/>
    <p:sldId id="265" r:id="rId9"/>
    <p:sldId id="266" r:id="rId10"/>
    <p:sldId id="267" r:id="rId11"/>
    <p:sldId id="269" r:id="rId12"/>
    <p:sldId id="273" r:id="rId13"/>
    <p:sldId id="271" r:id="rId14"/>
    <p:sldId id="272" r:id="rId15"/>
    <p:sldId id="270" r:id="rId16"/>
    <p:sldId id="260" r:id="rId17"/>
    <p:sldId id="261" r:id="rId18"/>
    <p:sldId id="275"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C67D94-ED73-4808-BB35-D36A87F4D74E}" type="datetimeFigureOut">
              <a:rPr lang="zh-CN" altLang="en-US" smtClean="0"/>
              <a:t>2017/6/27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A3161-1A7F-4C9D-B9BC-8B2CF2AF3FB9}" type="slidenum">
              <a:rPr lang="zh-CN" altLang="en-US" smtClean="0"/>
              <a:t>‹#›</a:t>
            </a:fld>
            <a:endParaRPr lang="zh-CN" altLang="en-US"/>
          </a:p>
        </p:txBody>
      </p:sp>
    </p:spTree>
    <p:extLst>
      <p:ext uri="{BB962C8B-B14F-4D97-AF65-F5344CB8AC3E}">
        <p14:creationId xmlns:p14="http://schemas.microsoft.com/office/powerpoint/2010/main" val="3780194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1FBDEAAE-0FAF-4680-A0A7-D79477F0AD75}" type="datetime1">
              <a:rPr lang="zh-CN" altLang="en-US" smtClean="0"/>
              <a:t>2017/6/27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704213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1C51BA5-CD56-4C06-9444-5B25B3AB21DB}" type="datetime1">
              <a:rPr lang="zh-CN" altLang="en-US" smtClean="0"/>
              <a:t>2017/6/27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223564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C85C201-B0EC-4E51-BBCE-E59A94DB9966}" type="datetime1">
              <a:rPr lang="zh-CN" altLang="en-US" smtClean="0"/>
              <a:t>2017/6/27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2560886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7047470-DD6A-4A1C-BEC7-770B124C49C6}" type="datetime1">
              <a:rPr lang="zh-CN" altLang="en-US" smtClean="0"/>
              <a:t>2017/6/27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211146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7E03DB87-0DA6-419A-8E0D-4D03CD41C707}" type="datetime1">
              <a:rPr lang="zh-CN" altLang="en-US" smtClean="0"/>
              <a:t>2017/6/27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63977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3434FFF-E207-4845-BCF8-16AE31EF0DBE}" type="datetime1">
              <a:rPr lang="zh-CN" altLang="en-US" smtClean="0"/>
              <a:t>2017/6/27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1669404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7234FD8-45A8-4088-894B-57AA7FB84F39}" type="datetime1">
              <a:rPr lang="zh-CN" altLang="en-US" smtClean="0"/>
              <a:t>2017/6/27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388862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6945ED9-B0DA-40B3-9A16-C87C187E4DCB}" type="datetime1">
              <a:rPr lang="zh-CN" altLang="en-US" smtClean="0"/>
              <a:t>2017/6/27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1854673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5F954A0-8BE5-42BD-83B6-C63C6DE64E20}" type="datetime1">
              <a:rPr lang="zh-CN" altLang="en-US" smtClean="0"/>
              <a:t>2017/6/27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2543375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3CB0C9F4-F8B6-4C19-A3B5-04C1E9A993B4}" type="datetime1">
              <a:rPr lang="zh-CN" altLang="en-US" smtClean="0"/>
              <a:t>2017/6/27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275421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B6BEB7FF-C240-4E4E-8C4C-C36935023306}" type="datetime1">
              <a:rPr lang="zh-CN" altLang="en-US" smtClean="0"/>
              <a:t>2017/6/27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598627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BA16F-1E6F-4EEA-9885-CA9228160DDE}" type="datetime1">
              <a:rPr lang="zh-CN" altLang="en-US" smtClean="0"/>
              <a:t>2017/6/27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B8AAB-AF77-4F38-93F0-DDBB7E93925C}" type="slidenum">
              <a:rPr lang="zh-CN" altLang="en-US" smtClean="0"/>
              <a:t>‹#›</a:t>
            </a:fld>
            <a:endParaRPr lang="zh-CN" altLang="en-US"/>
          </a:p>
        </p:txBody>
      </p:sp>
    </p:spTree>
    <p:extLst>
      <p:ext uri="{BB962C8B-B14F-4D97-AF65-F5344CB8AC3E}">
        <p14:creationId xmlns:p14="http://schemas.microsoft.com/office/powerpoint/2010/main" val="412793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GB" altLang="zh-CN" dirty="0" smtClean="0"/>
              <a:t>Construction accident compensation: a structural equation model approach</a:t>
            </a:r>
            <a:endParaRPr lang="zh-CN" altLang="en-US" dirty="0"/>
          </a:p>
        </p:txBody>
      </p:sp>
      <p:sp>
        <p:nvSpPr>
          <p:cNvPr id="3" name="副标题 2"/>
          <p:cNvSpPr>
            <a:spLocks noGrp="1"/>
          </p:cNvSpPr>
          <p:nvPr>
            <p:ph type="subTitle" idx="1"/>
          </p:nvPr>
        </p:nvSpPr>
        <p:spPr/>
        <p:txBody>
          <a:bodyPr/>
          <a:lstStyle/>
          <a:p>
            <a:r>
              <a:rPr lang="en-GB" altLang="zh-CN" dirty="0" smtClean="0"/>
              <a:t>Author: Rita Yi Man Li</a:t>
            </a:r>
            <a:r>
              <a:rPr lang="en-US" altLang="zh-CN" dirty="0" smtClean="0"/>
              <a:t>, </a:t>
            </a:r>
            <a:r>
              <a:rPr lang="en-GB" altLang="zh-CN" dirty="0" smtClean="0"/>
              <a:t>Darren Tat Ki Fung, </a:t>
            </a:r>
            <a:r>
              <a:rPr lang="en-GB" altLang="zh-CN" dirty="0" err="1" smtClean="0"/>
              <a:t>Beiqi</a:t>
            </a:r>
            <a:r>
              <a:rPr lang="en-GB" altLang="zh-CN" dirty="0" smtClean="0"/>
              <a:t> Tang</a:t>
            </a:r>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1</a:t>
            </a:fld>
            <a:endParaRPr lang="zh-CN" altLang="en-US"/>
          </a:p>
        </p:txBody>
      </p:sp>
    </p:spTree>
    <p:extLst>
      <p:ext uri="{BB962C8B-B14F-4D97-AF65-F5344CB8AC3E}">
        <p14:creationId xmlns:p14="http://schemas.microsoft.com/office/powerpoint/2010/main" val="1547023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3"/>
            </a:pPr>
            <a:r>
              <a:rPr lang="en-US" altLang="zh-CN" dirty="0" smtClean="0"/>
              <a:t>Data collection and data analysis</a:t>
            </a:r>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10</a:t>
            </a:fld>
            <a:endParaRPr lang="zh-CN" altLang="en-US"/>
          </a:p>
        </p:txBody>
      </p:sp>
      <p:graphicFrame>
        <p:nvGraphicFramePr>
          <p:cNvPr id="8" name="内容占位符 7"/>
          <p:cNvGraphicFramePr>
            <a:graphicFrameLocks noGrp="1"/>
          </p:cNvGraphicFramePr>
          <p:nvPr>
            <p:ph idx="1"/>
            <p:extLst>
              <p:ext uri="{D42A27DB-BD31-4B8C-83A1-F6EECF244321}">
                <p14:modId xmlns:p14="http://schemas.microsoft.com/office/powerpoint/2010/main" val="2487305259"/>
              </p:ext>
            </p:extLst>
          </p:nvPr>
        </p:nvGraphicFramePr>
        <p:xfrm>
          <a:off x="967156" y="2215667"/>
          <a:ext cx="8405445" cy="4352633"/>
        </p:xfrm>
        <a:graphic>
          <a:graphicData uri="http://schemas.openxmlformats.org/drawingml/2006/table">
            <a:tbl>
              <a:tblPr firstRow="1" firstCol="1" bandRow="1">
                <a:tableStyleId>{5C22544A-7EE6-4342-B048-85BDC9FD1C3A}</a:tableStyleId>
              </a:tblPr>
              <a:tblGrid>
                <a:gridCol w="947023">
                  <a:extLst>
                    <a:ext uri="{9D8B030D-6E8A-4147-A177-3AD203B41FA5}">
                      <a16:colId xmlns:a16="http://schemas.microsoft.com/office/drawing/2014/main" val="3705957166"/>
                    </a:ext>
                  </a:extLst>
                </a:gridCol>
                <a:gridCol w="530145">
                  <a:extLst>
                    <a:ext uri="{9D8B030D-6E8A-4147-A177-3AD203B41FA5}">
                      <a16:colId xmlns:a16="http://schemas.microsoft.com/office/drawing/2014/main" val="1026447674"/>
                    </a:ext>
                  </a:extLst>
                </a:gridCol>
                <a:gridCol w="754433">
                  <a:extLst>
                    <a:ext uri="{9D8B030D-6E8A-4147-A177-3AD203B41FA5}">
                      <a16:colId xmlns:a16="http://schemas.microsoft.com/office/drawing/2014/main" val="1977863558"/>
                    </a:ext>
                  </a:extLst>
                </a:gridCol>
                <a:gridCol w="1557881">
                  <a:extLst>
                    <a:ext uri="{9D8B030D-6E8A-4147-A177-3AD203B41FA5}">
                      <a16:colId xmlns:a16="http://schemas.microsoft.com/office/drawing/2014/main" val="1525878490"/>
                    </a:ext>
                  </a:extLst>
                </a:gridCol>
                <a:gridCol w="1878029">
                  <a:extLst>
                    <a:ext uri="{9D8B030D-6E8A-4147-A177-3AD203B41FA5}">
                      <a16:colId xmlns:a16="http://schemas.microsoft.com/office/drawing/2014/main" val="4238321373"/>
                    </a:ext>
                  </a:extLst>
                </a:gridCol>
                <a:gridCol w="1538530">
                  <a:extLst>
                    <a:ext uri="{9D8B030D-6E8A-4147-A177-3AD203B41FA5}">
                      <a16:colId xmlns:a16="http://schemas.microsoft.com/office/drawing/2014/main" val="2345902115"/>
                    </a:ext>
                  </a:extLst>
                </a:gridCol>
                <a:gridCol w="1199404">
                  <a:extLst>
                    <a:ext uri="{9D8B030D-6E8A-4147-A177-3AD203B41FA5}">
                      <a16:colId xmlns:a16="http://schemas.microsoft.com/office/drawing/2014/main" val="3183796040"/>
                    </a:ext>
                  </a:extLst>
                </a:gridCol>
              </a:tblGrid>
              <a:tr h="1035439">
                <a:tc>
                  <a:txBody>
                    <a:bodyPr/>
                    <a:lstStyle/>
                    <a:p>
                      <a:pPr algn="ctr">
                        <a:lnSpc>
                          <a:spcPct val="107000"/>
                        </a:lnSpc>
                        <a:spcAft>
                          <a:spcPts val="0"/>
                        </a:spcAft>
                      </a:pPr>
                      <a:r>
                        <a:rPr lang="zh-TW" sz="1400" kern="0" dirty="0">
                          <a:effectLst/>
                        </a:rPr>
                        <a:t>　</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zh-TW" sz="1400" kern="0" dirty="0">
                          <a:effectLst/>
                        </a:rPr>
                        <a:t>　</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pPr>
                      <a:endParaRPr lang="zh-CN" sz="1400" dirty="0">
                        <a:effectLst/>
                        <a:latin typeface="Calibri" panose="020F0502020204030204" pitchFamily="34" charset="0"/>
                        <a:cs typeface="Times New Roman" panose="02020603050405020304" pitchFamily="18" charset="0"/>
                      </a:endParaRPr>
                    </a:p>
                  </a:txBody>
                  <a:tcPr marL="17780" marR="177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400" b="1" kern="0" dirty="0" smtClean="0">
                          <a:ea typeface="Microsoft JhengHei" panose="020B0604030504040204" pitchFamily="34" charset="-120"/>
                          <a:cs typeface="Times New Roman" panose="02020603050405020304" pitchFamily="18" charset="0"/>
                        </a:rPr>
                        <a:t>Estimates </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400" b="1" kern="0" dirty="0" smtClean="0">
                          <a:ea typeface="Microsoft JhengHei" panose="020B0604030504040204" pitchFamily="34" charset="-120"/>
                          <a:cs typeface="Times New Roman" panose="02020603050405020304" pitchFamily="18" charset="0"/>
                        </a:rPr>
                        <a:t>(Group number 1 - Default model)</a:t>
                      </a:r>
                      <a:endParaRPr lang="zh-CN" altLang="zh-CN" sz="1400" kern="100" dirty="0" smtClean="0">
                        <a:ea typeface="PMingLiU"/>
                        <a:cs typeface="Times New Roman" panose="02020603050405020304" pitchFamily="18" charset="0"/>
                      </a:endParaRPr>
                    </a:p>
                    <a:p>
                      <a:pPr algn="ctr">
                        <a:lnSpc>
                          <a:spcPct val="107000"/>
                        </a:lnSpc>
                        <a:spcAft>
                          <a:spcPts val="0"/>
                        </a:spcAft>
                      </a:pP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spcAft>
                          <a:spcPts val="0"/>
                        </a:spcAft>
                      </a:pPr>
                      <a:r>
                        <a:rPr lang="en-GB" altLang="zh-CN" sz="1400" b="1" kern="0" dirty="0" smtClean="0">
                          <a:latin typeface="+mn-lt"/>
                          <a:ea typeface="Microsoft JhengHei" panose="020B0604030504040204" pitchFamily="34" charset="-120"/>
                          <a:cs typeface="Times New Roman" panose="02020603050405020304" pitchFamily="18" charset="0"/>
                        </a:rPr>
                        <a:t>Scalar Estimates</a:t>
                      </a:r>
                      <a:r>
                        <a:rPr lang="en-GB" altLang="zh-CN" sz="1400" b="1" kern="0" baseline="0" dirty="0" smtClean="0">
                          <a:latin typeface="+mn-lt"/>
                          <a:ea typeface="Microsoft JhengHei" panose="020B0604030504040204" pitchFamily="34" charset="-120"/>
                          <a:cs typeface="Times New Roman" panose="02020603050405020304" pitchFamily="18" charset="0"/>
                        </a:rPr>
                        <a:t> </a:t>
                      </a:r>
                      <a:r>
                        <a:rPr lang="en-GB" altLang="zh-CN" sz="1400" b="1" kern="0" dirty="0" smtClean="0">
                          <a:latin typeface="+mn-lt"/>
                          <a:ea typeface="Microsoft JhengHei" panose="020B0604030504040204" pitchFamily="34" charset="-120"/>
                          <a:cs typeface="Times New Roman" panose="02020603050405020304" pitchFamily="18" charset="0"/>
                        </a:rPr>
                        <a:t>(Group number 1 - Default model)</a:t>
                      </a:r>
                      <a:endParaRPr lang="zh-CN" altLang="zh-CN" sz="1400" kern="100" dirty="0">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ea typeface="宋体" panose="02010600030101010101" pitchFamily="2" charset="-122"/>
                          <a:cs typeface="Times New Roman" panose="02020603050405020304" pitchFamily="18" charset="0"/>
                        </a:rPr>
                        <a:t>C.R.</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smtClean="0">
                          <a:effectLst/>
                          <a:latin typeface="+mn-lt"/>
                        </a:rPr>
                        <a:t>P-value</a:t>
                      </a:r>
                      <a:endParaRPr lang="zh-CN" sz="1400" kern="100" dirty="0">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2363346114"/>
                  </a:ext>
                </a:extLst>
              </a:tr>
              <a:tr h="344788">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Gender</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0.126</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rPr>
                        <a:t>0.051</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ea typeface="宋体" panose="02010600030101010101" pitchFamily="2" charset="-122"/>
                          <a:cs typeface="Times New Roman" panose="02020603050405020304" pitchFamily="18" charset="0"/>
                        </a:rPr>
                        <a:t>2.489</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effectLst/>
                          <a:latin typeface="+mn-lt"/>
                        </a:rPr>
                        <a:t>0.013</a:t>
                      </a:r>
                      <a:endParaRPr lang="zh-CN" sz="1400" b="0" kern="100" dirty="0">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1159779947"/>
                  </a:ext>
                </a:extLst>
              </a:tr>
              <a:tr h="207088">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Age</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0.029</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rPr>
                        <a:t>0.051</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ea typeface="宋体" panose="02010600030101010101" pitchFamily="2" charset="-122"/>
                          <a:cs typeface="Times New Roman" panose="02020603050405020304" pitchFamily="18" charset="0"/>
                        </a:rPr>
                        <a:t>0.566</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solidFill>
                            <a:srgbClr val="FF0000"/>
                          </a:solidFill>
                          <a:effectLst/>
                          <a:latin typeface="+mn-lt"/>
                        </a:rPr>
                        <a:t>0.572</a:t>
                      </a:r>
                      <a:endParaRPr lang="zh-CN" sz="1400" b="0" kern="100" dirty="0">
                        <a:solidFill>
                          <a:srgbClr val="FF0000"/>
                        </a:solidFill>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2456087655"/>
                  </a:ext>
                </a:extLst>
              </a:tr>
              <a:tr h="207088">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CL</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0.113</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rPr>
                        <a:t>0.118</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ea typeface="宋体" panose="02010600030101010101" pitchFamily="2" charset="-122"/>
                          <a:cs typeface="Times New Roman" panose="02020603050405020304" pitchFamily="18" charset="0"/>
                        </a:rPr>
                        <a:t>0.962</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solidFill>
                            <a:srgbClr val="FF0000"/>
                          </a:solidFill>
                          <a:effectLst/>
                          <a:latin typeface="+mn-lt"/>
                        </a:rPr>
                        <a:t>0.336</a:t>
                      </a:r>
                      <a:endParaRPr lang="zh-CN" sz="1400" b="0" kern="100" dirty="0">
                        <a:solidFill>
                          <a:srgbClr val="FF0000"/>
                        </a:solidFill>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1800659497"/>
                  </a:ext>
                </a:extLst>
              </a:tr>
              <a:tr h="207088">
                <a:tc>
                  <a:txBody>
                    <a:bodyPr/>
                    <a:lstStyle/>
                    <a:p>
                      <a:pPr algn="ctr">
                        <a:lnSpc>
                          <a:spcPct val="107000"/>
                        </a:lnSpc>
                        <a:spcAft>
                          <a:spcPts val="0"/>
                        </a:spcAft>
                      </a:pPr>
                      <a:r>
                        <a:rPr lang="en-GB" sz="1400" kern="0">
                          <a:effectLst/>
                        </a:rPr>
                        <a:t>Death</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0.506</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rPr>
                        <a:t>0.16</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ea typeface="宋体" panose="02010600030101010101" pitchFamily="2" charset="-122"/>
                          <a:cs typeface="Times New Roman" panose="02020603050405020304" pitchFamily="18" charset="0"/>
                        </a:rPr>
                        <a:t>3.153</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effectLst/>
                          <a:latin typeface="+mn-lt"/>
                        </a:rPr>
                        <a:t>0.002</a:t>
                      </a:r>
                      <a:endParaRPr lang="zh-CN" sz="1400" b="0" kern="100" dirty="0">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2974400166"/>
                  </a:ext>
                </a:extLst>
              </a:tr>
              <a:tr h="207088">
                <a:tc>
                  <a:txBody>
                    <a:bodyPr/>
                    <a:lstStyle/>
                    <a:p>
                      <a:pPr algn="ctr">
                        <a:lnSpc>
                          <a:spcPct val="107000"/>
                        </a:lnSpc>
                        <a:spcAft>
                          <a:spcPts val="0"/>
                        </a:spcAft>
                      </a:pPr>
                      <a:r>
                        <a:rPr lang="en-GB" sz="1400" kern="0">
                          <a:effectLst/>
                        </a:rPr>
                        <a:t>LC</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0.516</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rPr>
                        <a:t>0.16</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ea typeface="宋体" panose="02010600030101010101" pitchFamily="2" charset="-122"/>
                          <a:cs typeface="Times New Roman" panose="02020603050405020304" pitchFamily="18" charset="0"/>
                        </a:rPr>
                        <a:t>3.22</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effectLst/>
                          <a:latin typeface="+mn-lt"/>
                        </a:rPr>
                        <a:t>0.001</a:t>
                      </a:r>
                      <a:endParaRPr lang="zh-CN" sz="1400" b="0" kern="100" dirty="0">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3024660597"/>
                  </a:ext>
                </a:extLst>
              </a:tr>
              <a:tr h="207088">
                <a:tc>
                  <a:txBody>
                    <a:bodyPr/>
                    <a:lstStyle/>
                    <a:p>
                      <a:pPr algn="ctr">
                        <a:lnSpc>
                          <a:spcPct val="107000"/>
                        </a:lnSpc>
                        <a:spcAft>
                          <a:spcPts val="0"/>
                        </a:spcAft>
                      </a:pPr>
                      <a:r>
                        <a:rPr lang="en-GB" sz="1400" kern="0">
                          <a:effectLst/>
                        </a:rPr>
                        <a:t>Duration</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0.544</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rPr>
                        <a:t>0.17</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ea typeface="宋体" panose="02010600030101010101" pitchFamily="2" charset="-122"/>
                          <a:cs typeface="Times New Roman" panose="02020603050405020304" pitchFamily="18" charset="0"/>
                        </a:rPr>
                        <a:t>3.196</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effectLst/>
                          <a:latin typeface="+mn-lt"/>
                        </a:rPr>
                        <a:t>0.001</a:t>
                      </a:r>
                      <a:endParaRPr lang="zh-CN" sz="1400" b="0" kern="100" dirty="0">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3764294961"/>
                  </a:ext>
                </a:extLst>
              </a:tr>
              <a:tr h="207088">
                <a:tc>
                  <a:txBody>
                    <a:bodyPr/>
                    <a:lstStyle/>
                    <a:p>
                      <a:pPr algn="ctr">
                        <a:lnSpc>
                          <a:spcPct val="107000"/>
                        </a:lnSpc>
                        <a:spcAft>
                          <a:spcPts val="0"/>
                        </a:spcAft>
                      </a:pPr>
                      <a:r>
                        <a:rPr lang="en-GB" sz="1400" kern="0">
                          <a:effectLst/>
                        </a:rPr>
                        <a:t>SD</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0.307</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latin typeface="+mn-lt"/>
                        </a:rPr>
                        <a:t>0.073</a:t>
                      </a:r>
                      <a:endParaRPr lang="zh-CN" sz="1400" kern="10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latin typeface="+mn-lt"/>
                          <a:ea typeface="宋体" panose="02010600030101010101" pitchFamily="2" charset="-122"/>
                          <a:cs typeface="Times New Roman" panose="02020603050405020304" pitchFamily="18" charset="0"/>
                        </a:rPr>
                        <a:t>4.23</a:t>
                      </a:r>
                      <a:endParaRPr lang="zh-CN" sz="1400" kern="10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effectLst/>
                          <a:latin typeface="+mn-lt"/>
                        </a:rPr>
                        <a:t>***</a:t>
                      </a:r>
                      <a:endParaRPr lang="zh-CN" sz="1400" b="0" kern="100" dirty="0">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2892086374"/>
                  </a:ext>
                </a:extLst>
              </a:tr>
              <a:tr h="207088">
                <a:tc>
                  <a:txBody>
                    <a:bodyPr/>
                    <a:lstStyle/>
                    <a:p>
                      <a:pPr algn="ctr">
                        <a:lnSpc>
                          <a:spcPct val="107000"/>
                        </a:lnSpc>
                        <a:spcAft>
                          <a:spcPts val="0"/>
                        </a:spcAft>
                      </a:pPr>
                      <a:r>
                        <a:rPr lang="en-GB" sz="1400" kern="0">
                          <a:effectLst/>
                        </a:rPr>
                        <a:t>FT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0.166</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latin typeface="+mn-lt"/>
                        </a:rPr>
                        <a:t>0.056</a:t>
                      </a:r>
                      <a:endParaRPr lang="zh-CN" sz="1400" kern="10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latin typeface="+mn-lt"/>
                          <a:ea typeface="宋体" panose="02010600030101010101" pitchFamily="2" charset="-122"/>
                          <a:cs typeface="Times New Roman" panose="02020603050405020304" pitchFamily="18" charset="0"/>
                        </a:rPr>
                        <a:t>2.979</a:t>
                      </a:r>
                      <a:endParaRPr lang="zh-CN" sz="1400" kern="10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effectLst/>
                          <a:latin typeface="+mn-lt"/>
                        </a:rPr>
                        <a:t>0.003</a:t>
                      </a:r>
                      <a:endParaRPr lang="zh-CN" sz="1400" b="0" kern="100" dirty="0">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3145363738"/>
                  </a:ext>
                </a:extLst>
              </a:tr>
              <a:tr h="207088">
                <a:tc>
                  <a:txBody>
                    <a:bodyPr/>
                    <a:lstStyle/>
                    <a:p>
                      <a:pPr algn="ctr">
                        <a:lnSpc>
                          <a:spcPct val="107000"/>
                        </a:lnSpc>
                        <a:spcAft>
                          <a:spcPts val="0"/>
                        </a:spcAft>
                      </a:pPr>
                      <a:r>
                        <a:rPr lang="en-GB" sz="1400" kern="0">
                          <a:effectLst/>
                        </a:rPr>
                        <a:t>Pretrial</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1.163</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latin typeface="+mn-lt"/>
                        </a:rPr>
                        <a:t>0.171</a:t>
                      </a:r>
                      <a:endParaRPr lang="zh-CN" sz="1400" kern="10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latin typeface="+mn-lt"/>
                          <a:ea typeface="宋体" panose="02010600030101010101" pitchFamily="2" charset="-122"/>
                          <a:cs typeface="Times New Roman" panose="02020603050405020304" pitchFamily="18" charset="0"/>
                        </a:rPr>
                        <a:t>6.801</a:t>
                      </a:r>
                      <a:endParaRPr lang="zh-CN" sz="1400" kern="10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effectLst/>
                          <a:latin typeface="+mn-lt"/>
                        </a:rPr>
                        <a:t>***</a:t>
                      </a:r>
                      <a:endParaRPr lang="zh-CN" sz="1400" b="0" kern="100" dirty="0">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599851163"/>
                  </a:ext>
                </a:extLst>
              </a:tr>
              <a:tr h="207088">
                <a:tc>
                  <a:txBody>
                    <a:bodyPr/>
                    <a:lstStyle/>
                    <a:p>
                      <a:pPr algn="ctr">
                        <a:lnSpc>
                          <a:spcPct val="107000"/>
                        </a:lnSpc>
                        <a:spcAft>
                          <a:spcPts val="0"/>
                        </a:spcAft>
                      </a:pPr>
                      <a:r>
                        <a:rPr lang="en-GB" sz="1400" kern="0">
                          <a:effectLst/>
                        </a:rPr>
                        <a:t>PSLA</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0.752</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latin typeface="+mn-lt"/>
                        </a:rPr>
                        <a:t>0.123</a:t>
                      </a:r>
                      <a:endParaRPr lang="zh-CN" sz="1400" kern="10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latin typeface="+mn-lt"/>
                          <a:ea typeface="宋体" panose="02010600030101010101" pitchFamily="2" charset="-122"/>
                          <a:cs typeface="Times New Roman" panose="02020603050405020304" pitchFamily="18" charset="0"/>
                        </a:rPr>
                        <a:t>6.133</a:t>
                      </a:r>
                      <a:endParaRPr lang="zh-CN" sz="1400" kern="10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effectLst/>
                          <a:latin typeface="+mn-lt"/>
                        </a:rPr>
                        <a:t>***</a:t>
                      </a:r>
                      <a:endParaRPr lang="zh-CN" sz="1400" b="0" kern="100" dirty="0">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900343641"/>
                  </a:ext>
                </a:extLst>
              </a:tr>
              <a:tr h="344788">
                <a:tc>
                  <a:txBody>
                    <a:bodyPr/>
                    <a:lstStyle/>
                    <a:p>
                      <a:pPr algn="ctr">
                        <a:lnSpc>
                          <a:spcPct val="107000"/>
                        </a:lnSpc>
                        <a:spcAft>
                          <a:spcPts val="0"/>
                        </a:spcAft>
                      </a:pPr>
                      <a:r>
                        <a:rPr lang="en-GB" sz="1400" kern="0">
                          <a:effectLst/>
                        </a:rPr>
                        <a:t>Futureloss</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1</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pPr>
                      <a:endParaRPr lang="zh-CN" sz="1400">
                        <a:effectLst/>
                        <a:latin typeface="+mn-lt"/>
                        <a:cs typeface="Times New Roman" panose="02020603050405020304" pitchFamily="18" charset="0"/>
                      </a:endParaRPr>
                    </a:p>
                  </a:txBody>
                  <a:tcPr marL="17780" marR="17780" marT="0" marB="0" anchor="ctr"/>
                </a:tc>
                <a:tc>
                  <a:txBody>
                    <a:bodyPr/>
                    <a:lstStyle/>
                    <a:p>
                      <a:pPr>
                        <a:lnSpc>
                          <a:spcPct val="107000"/>
                        </a:lnSpc>
                      </a:pPr>
                      <a:endParaRPr lang="zh-CN" sz="1400">
                        <a:effectLst/>
                        <a:latin typeface="+mn-lt"/>
                        <a:cs typeface="Times New Roman" panose="02020603050405020304" pitchFamily="18" charset="0"/>
                      </a:endParaRPr>
                    </a:p>
                  </a:txBody>
                  <a:tcPr marL="17780" marR="17780" marT="0" marB="0" anchor="ctr"/>
                </a:tc>
                <a:tc>
                  <a:txBody>
                    <a:bodyPr/>
                    <a:lstStyle/>
                    <a:p>
                      <a:pPr algn="ctr">
                        <a:lnSpc>
                          <a:spcPct val="107000"/>
                        </a:lnSpc>
                      </a:pPr>
                      <a:endParaRPr lang="zh-CN" sz="1400" b="0" dirty="0">
                        <a:effectLst/>
                        <a:latin typeface="+mn-lt"/>
                        <a:cs typeface="Times New Roman" panose="02020603050405020304" pitchFamily="18" charset="0"/>
                      </a:endParaRPr>
                    </a:p>
                  </a:txBody>
                  <a:tcPr marL="17780" marR="17780" marT="0" marB="0" anchor="ctr"/>
                </a:tc>
                <a:extLst>
                  <a:ext uri="{0D108BD9-81ED-4DB2-BD59-A6C34878D82A}">
                    <a16:rowId xmlns:a16="http://schemas.microsoft.com/office/drawing/2014/main" val="3002035679"/>
                  </a:ext>
                </a:extLst>
              </a:tr>
              <a:tr h="207088">
                <a:tc>
                  <a:txBody>
                    <a:bodyPr/>
                    <a:lstStyle/>
                    <a:p>
                      <a:pPr algn="ctr">
                        <a:lnSpc>
                          <a:spcPct val="107000"/>
                        </a:lnSpc>
                        <a:spcAft>
                          <a:spcPts val="0"/>
                        </a:spcAft>
                      </a:pPr>
                      <a:r>
                        <a:rPr lang="en-GB" sz="1400" kern="0">
                          <a:effectLst/>
                        </a:rPr>
                        <a:t>LossofEC</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Inj</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0.115</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latin typeface="+mn-lt"/>
                        </a:rPr>
                        <a:t>0.06</a:t>
                      </a:r>
                      <a:endParaRPr lang="zh-CN" sz="1400" kern="10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latin typeface="+mn-lt"/>
                          <a:ea typeface="宋体" panose="02010600030101010101" pitchFamily="2" charset="-122"/>
                          <a:cs typeface="Times New Roman" panose="02020603050405020304" pitchFamily="18" charset="0"/>
                        </a:rPr>
                        <a:t>1.913</a:t>
                      </a:r>
                      <a:endParaRPr lang="zh-CN" sz="1400" kern="10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effectLst/>
                          <a:latin typeface="+mn-lt"/>
                        </a:rPr>
                        <a:t>0.056</a:t>
                      </a:r>
                      <a:endParaRPr lang="zh-CN" sz="1400" b="0" kern="100" dirty="0">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87194324"/>
                  </a:ext>
                </a:extLst>
              </a:tr>
              <a:tr h="344788">
                <a:tc>
                  <a:txBody>
                    <a:bodyPr/>
                    <a:lstStyle/>
                    <a:p>
                      <a:pPr algn="ctr">
                        <a:lnSpc>
                          <a:spcPct val="107000"/>
                        </a:lnSpc>
                        <a:spcAft>
                          <a:spcPts val="0"/>
                        </a:spcAft>
                      </a:pPr>
                      <a:r>
                        <a:rPr lang="en-GB" sz="1400" kern="0">
                          <a:effectLst/>
                        </a:rPr>
                        <a:t>Futureloss</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&lt;---</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rPr>
                        <a:t>ME</a:t>
                      </a:r>
                      <a:endParaRPr lang="zh-CN" sz="14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rPr>
                        <a:t>-0.026</a:t>
                      </a:r>
                      <a:endParaRPr lang="zh-CN" sz="14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a:effectLst/>
                          <a:latin typeface="+mn-lt"/>
                        </a:rPr>
                        <a:t>0.066</a:t>
                      </a:r>
                      <a:endParaRPr lang="zh-CN" sz="1400" kern="10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kern="0" dirty="0">
                          <a:effectLst/>
                          <a:latin typeface="+mn-lt"/>
                          <a:ea typeface="宋体" panose="02010600030101010101" pitchFamily="2" charset="-122"/>
                          <a:cs typeface="Times New Roman" panose="02020603050405020304" pitchFamily="18" charset="0"/>
                        </a:rPr>
                        <a:t>-0.388</a:t>
                      </a:r>
                      <a:endParaRPr lang="zh-CN" sz="1400" kern="100" dirty="0">
                        <a:effectLst/>
                        <a:latin typeface="+mn-lt"/>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400" b="0" kern="0" dirty="0">
                          <a:solidFill>
                            <a:srgbClr val="FF0000"/>
                          </a:solidFill>
                          <a:effectLst/>
                          <a:latin typeface="+mn-lt"/>
                        </a:rPr>
                        <a:t>0.698</a:t>
                      </a:r>
                      <a:endParaRPr lang="zh-CN" sz="1400" b="0" kern="100" dirty="0">
                        <a:solidFill>
                          <a:srgbClr val="FF0000"/>
                        </a:solidFill>
                        <a:effectLst/>
                        <a:latin typeface="+mn-lt"/>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1807290587"/>
                  </a:ext>
                </a:extLst>
              </a:tr>
            </a:tbl>
          </a:graphicData>
        </a:graphic>
      </p:graphicFrame>
      <p:sp>
        <p:nvSpPr>
          <p:cNvPr id="9" name="矩形 8"/>
          <p:cNvSpPr/>
          <p:nvPr/>
        </p:nvSpPr>
        <p:spPr>
          <a:xfrm>
            <a:off x="967156" y="1537678"/>
            <a:ext cx="6096000" cy="369332"/>
          </a:xfrm>
          <a:prstGeom prst="rect">
            <a:avLst/>
          </a:prstGeom>
        </p:spPr>
        <p:txBody>
          <a:bodyPr>
            <a:spAutoFit/>
          </a:bodyPr>
          <a:lstStyle/>
          <a:p>
            <a:pPr marL="285750" indent="-285750">
              <a:spcAft>
                <a:spcPts val="0"/>
              </a:spcAft>
              <a:buFont typeface="Arial" panose="020B0604020202020204" pitchFamily="34" charset="0"/>
              <a:buChar char="•"/>
            </a:pPr>
            <a:r>
              <a:rPr lang="en-GB" altLang="zh-CN" kern="0" dirty="0" smtClean="0">
                <a:ea typeface="Microsoft JhengHei" panose="020B0604030504040204" pitchFamily="34" charset="-120"/>
                <a:cs typeface="Times New Roman" panose="02020603050405020304" pitchFamily="18" charset="0"/>
              </a:rPr>
              <a:t>Parameter </a:t>
            </a:r>
            <a:r>
              <a:rPr lang="en-GB" altLang="zh-CN" kern="0" dirty="0">
                <a:ea typeface="Microsoft JhengHei" panose="020B0604030504040204" pitchFamily="34" charset="-120"/>
                <a:cs typeface="Times New Roman" panose="02020603050405020304" pitchFamily="18" charset="0"/>
              </a:rPr>
              <a:t>Estimate of Base </a:t>
            </a:r>
            <a:r>
              <a:rPr lang="en-GB" altLang="zh-CN" kern="0" dirty="0" smtClean="0">
                <a:ea typeface="Microsoft JhengHei" panose="020B0604030504040204" pitchFamily="34" charset="-120"/>
                <a:cs typeface="Times New Roman" panose="02020603050405020304" pitchFamily="18" charset="0"/>
              </a:rPr>
              <a:t>Model</a:t>
            </a:r>
            <a:endParaRPr lang="zh-CN" altLang="zh-CN" kern="100" dirty="0">
              <a:ea typeface="PMingLiU"/>
              <a:cs typeface="Times New Roman" panose="02020603050405020304" pitchFamily="18" charset="0"/>
            </a:endParaRPr>
          </a:p>
        </p:txBody>
      </p:sp>
    </p:spTree>
    <p:extLst>
      <p:ext uri="{BB962C8B-B14F-4D97-AF65-F5344CB8AC3E}">
        <p14:creationId xmlns:p14="http://schemas.microsoft.com/office/powerpoint/2010/main" val="2449425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3"/>
            </a:pPr>
            <a:r>
              <a:rPr lang="en-US" altLang="zh-CN" dirty="0" smtClean="0"/>
              <a:t>Data collection and data analysis</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721426830"/>
              </p:ext>
            </p:extLst>
          </p:nvPr>
        </p:nvGraphicFramePr>
        <p:xfrm>
          <a:off x="1222131" y="2892669"/>
          <a:ext cx="7429499" cy="1222132"/>
        </p:xfrm>
        <a:graphic>
          <a:graphicData uri="http://schemas.openxmlformats.org/drawingml/2006/table">
            <a:tbl>
              <a:tblPr firstRow="1" firstCol="1" bandRow="1">
                <a:tableStyleId>{5C22544A-7EE6-4342-B048-85BDC9FD1C3A}</a:tableStyleId>
              </a:tblPr>
              <a:tblGrid>
                <a:gridCol w="1061357">
                  <a:extLst>
                    <a:ext uri="{9D8B030D-6E8A-4147-A177-3AD203B41FA5}">
                      <a16:colId xmlns:a16="http://schemas.microsoft.com/office/drawing/2014/main" val="2784529258"/>
                    </a:ext>
                  </a:extLst>
                </a:gridCol>
                <a:gridCol w="1061357">
                  <a:extLst>
                    <a:ext uri="{9D8B030D-6E8A-4147-A177-3AD203B41FA5}">
                      <a16:colId xmlns:a16="http://schemas.microsoft.com/office/drawing/2014/main" val="3429194014"/>
                    </a:ext>
                  </a:extLst>
                </a:gridCol>
                <a:gridCol w="1061357">
                  <a:extLst>
                    <a:ext uri="{9D8B030D-6E8A-4147-A177-3AD203B41FA5}">
                      <a16:colId xmlns:a16="http://schemas.microsoft.com/office/drawing/2014/main" val="493587233"/>
                    </a:ext>
                  </a:extLst>
                </a:gridCol>
                <a:gridCol w="1061357">
                  <a:extLst>
                    <a:ext uri="{9D8B030D-6E8A-4147-A177-3AD203B41FA5}">
                      <a16:colId xmlns:a16="http://schemas.microsoft.com/office/drawing/2014/main" val="3979922823"/>
                    </a:ext>
                  </a:extLst>
                </a:gridCol>
                <a:gridCol w="1061357">
                  <a:extLst>
                    <a:ext uri="{9D8B030D-6E8A-4147-A177-3AD203B41FA5}">
                      <a16:colId xmlns:a16="http://schemas.microsoft.com/office/drawing/2014/main" val="2605892193"/>
                    </a:ext>
                  </a:extLst>
                </a:gridCol>
                <a:gridCol w="1061357">
                  <a:extLst>
                    <a:ext uri="{9D8B030D-6E8A-4147-A177-3AD203B41FA5}">
                      <a16:colId xmlns:a16="http://schemas.microsoft.com/office/drawing/2014/main" val="2564521393"/>
                    </a:ext>
                  </a:extLst>
                </a:gridCol>
                <a:gridCol w="1061357">
                  <a:extLst>
                    <a:ext uri="{9D8B030D-6E8A-4147-A177-3AD203B41FA5}">
                      <a16:colId xmlns:a16="http://schemas.microsoft.com/office/drawing/2014/main" val="2058899740"/>
                    </a:ext>
                  </a:extLst>
                </a:gridCol>
              </a:tblGrid>
              <a:tr h="611066">
                <a:tc>
                  <a:txBody>
                    <a:bodyPr/>
                    <a:lstStyle/>
                    <a:p>
                      <a:pPr algn="ctr">
                        <a:lnSpc>
                          <a:spcPct val="107000"/>
                        </a:lnSpc>
                        <a:spcAft>
                          <a:spcPts val="0"/>
                        </a:spcAft>
                      </a:pPr>
                      <a:r>
                        <a:rPr lang="en-GB" sz="1600" kern="0" dirty="0">
                          <a:effectLst/>
                        </a:rPr>
                        <a:t>CMIN/DF</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RMR</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GFI</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a:effectLst/>
                        </a:rPr>
                        <a:t>AGFI</a:t>
                      </a:r>
                      <a:endParaRPr lang="zh-CN" sz="16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a:effectLst/>
                        </a:rPr>
                        <a:t>TLI</a:t>
                      </a:r>
                      <a:endParaRPr lang="zh-CN" sz="16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indent="304800" algn="l">
                        <a:lnSpc>
                          <a:spcPct val="107000"/>
                        </a:lnSpc>
                        <a:spcAft>
                          <a:spcPts val="0"/>
                        </a:spcAft>
                      </a:pPr>
                      <a:r>
                        <a:rPr lang="en-GB" sz="1600" kern="0" dirty="0">
                          <a:effectLst/>
                        </a:rPr>
                        <a:t>CFI</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a:effectLst/>
                        </a:rPr>
                        <a:t>RMSEA</a:t>
                      </a:r>
                      <a:endParaRPr lang="zh-CN" sz="1600" kern="10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2169836129"/>
                  </a:ext>
                </a:extLst>
              </a:tr>
              <a:tr h="611066">
                <a:tc>
                  <a:txBody>
                    <a:bodyPr/>
                    <a:lstStyle/>
                    <a:p>
                      <a:pPr algn="ctr">
                        <a:lnSpc>
                          <a:spcPct val="107000"/>
                        </a:lnSpc>
                        <a:spcAft>
                          <a:spcPts val="0"/>
                        </a:spcAft>
                      </a:pPr>
                      <a:r>
                        <a:rPr lang="en-GB" sz="1600" kern="100">
                          <a:effectLst/>
                        </a:rPr>
                        <a:t>2.577</a:t>
                      </a:r>
                      <a:endParaRPr lang="zh-CN" sz="16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a:effectLst/>
                        </a:rPr>
                        <a:t>0.074</a:t>
                      </a:r>
                      <a:endParaRPr lang="zh-CN" sz="16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0.863</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0.808</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0.523</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0.603</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0.099</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1805007452"/>
                  </a:ext>
                </a:extLst>
              </a:tr>
            </a:tbl>
          </a:graphicData>
        </a:graphic>
      </p:graphicFrame>
      <p:sp>
        <p:nvSpPr>
          <p:cNvPr id="4" name="灯片编号占位符 3"/>
          <p:cNvSpPr>
            <a:spLocks noGrp="1"/>
          </p:cNvSpPr>
          <p:nvPr>
            <p:ph type="sldNum" sz="quarter" idx="12"/>
          </p:nvPr>
        </p:nvSpPr>
        <p:spPr/>
        <p:txBody>
          <a:bodyPr/>
          <a:lstStyle/>
          <a:p>
            <a:fld id="{B75B8AAB-AF77-4F38-93F0-DDBB7E93925C}" type="slidenum">
              <a:rPr lang="zh-CN" altLang="en-US" smtClean="0"/>
              <a:t>11</a:t>
            </a:fld>
            <a:endParaRPr lang="zh-CN" altLang="en-US"/>
          </a:p>
        </p:txBody>
      </p:sp>
      <p:sp>
        <p:nvSpPr>
          <p:cNvPr id="6" name="文本框 5"/>
          <p:cNvSpPr txBox="1"/>
          <p:nvPr/>
        </p:nvSpPr>
        <p:spPr>
          <a:xfrm>
            <a:off x="1222131" y="1881553"/>
            <a:ext cx="3824654" cy="369332"/>
          </a:xfrm>
          <a:prstGeom prst="rect">
            <a:avLst/>
          </a:prstGeom>
          <a:noFill/>
        </p:spPr>
        <p:txBody>
          <a:bodyPr wrap="square" rtlCol="0">
            <a:spAutoFit/>
          </a:bodyPr>
          <a:lstStyle/>
          <a:p>
            <a:pPr marL="285750" indent="-285750">
              <a:buFont typeface="Arial" panose="020B0604020202020204" pitchFamily="34" charset="0"/>
              <a:buChar char="•"/>
            </a:pPr>
            <a:r>
              <a:rPr lang="en-GB" altLang="zh-CN" dirty="0" smtClean="0"/>
              <a:t>Good-fit </a:t>
            </a:r>
            <a:r>
              <a:rPr lang="en-GB" altLang="zh-CN" dirty="0"/>
              <a:t>index of base </a:t>
            </a:r>
            <a:r>
              <a:rPr lang="en-GB" altLang="zh-CN" dirty="0" smtClean="0"/>
              <a:t>model</a:t>
            </a:r>
            <a:endParaRPr lang="zh-CN" altLang="en-US" dirty="0"/>
          </a:p>
        </p:txBody>
      </p:sp>
      <p:sp>
        <p:nvSpPr>
          <p:cNvPr id="7" name="文本框 6"/>
          <p:cNvSpPr txBox="1"/>
          <p:nvPr/>
        </p:nvSpPr>
        <p:spPr>
          <a:xfrm>
            <a:off x="1512277" y="4624754"/>
            <a:ext cx="6040315" cy="1200329"/>
          </a:xfrm>
          <a:prstGeom prst="rect">
            <a:avLst/>
          </a:prstGeom>
          <a:noFill/>
        </p:spPr>
        <p:txBody>
          <a:bodyPr wrap="square" rtlCol="0">
            <a:spAutoFit/>
          </a:bodyPr>
          <a:lstStyle/>
          <a:p>
            <a:pPr marL="285750" indent="-285750">
              <a:buFont typeface="Arial" panose="020B0604020202020204" pitchFamily="34" charset="0"/>
              <a:buChar char="•"/>
            </a:pPr>
            <a:r>
              <a:rPr lang="en-GB" altLang="zh-CN" dirty="0" smtClean="0"/>
              <a:t>GFI </a:t>
            </a:r>
            <a:r>
              <a:rPr lang="en-GB" altLang="zh-CN" dirty="0"/>
              <a:t>(goodness-of-fit index) and </a:t>
            </a:r>
            <a:r>
              <a:rPr lang="en-GB" altLang="zh-CN" dirty="0" smtClean="0"/>
              <a:t>CFI (</a:t>
            </a:r>
            <a:r>
              <a:rPr lang="en-GB" altLang="zh-CN" dirty="0"/>
              <a:t>comparative fit </a:t>
            </a:r>
            <a:r>
              <a:rPr lang="en-GB" altLang="zh-CN" dirty="0" smtClean="0"/>
              <a:t>index) are less then 0.9; while RMSEA is over 0.05. </a:t>
            </a:r>
          </a:p>
          <a:p>
            <a:pPr marL="285750" indent="-285750">
              <a:buFont typeface="Arial" panose="020B0604020202020204" pitchFamily="34" charset="0"/>
              <a:buChar char="•"/>
            </a:pPr>
            <a:endParaRPr lang="en-GB" altLang="zh-CN" dirty="0"/>
          </a:p>
          <a:p>
            <a:pPr marL="285750" indent="-285750">
              <a:buFont typeface="Arial" panose="020B0604020202020204" pitchFamily="34" charset="0"/>
              <a:buChar char="•"/>
            </a:pPr>
            <a:r>
              <a:rPr lang="en-GB" altLang="zh-CN" dirty="0" smtClean="0"/>
              <a:t>Just fair for the linear fit  </a:t>
            </a:r>
            <a:endParaRPr lang="zh-CN" altLang="en-US" dirty="0"/>
          </a:p>
        </p:txBody>
      </p:sp>
    </p:spTree>
    <p:extLst>
      <p:ext uri="{BB962C8B-B14F-4D97-AF65-F5344CB8AC3E}">
        <p14:creationId xmlns:p14="http://schemas.microsoft.com/office/powerpoint/2010/main" val="3847685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3"/>
            </a:pPr>
            <a:r>
              <a:rPr lang="en-US" altLang="zh-CN" dirty="0" smtClean="0"/>
              <a:t>Data collection and data analysis</a:t>
            </a:r>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12</a:t>
            </a:fld>
            <a:endParaRPr lang="zh-CN" altLang="en-US"/>
          </a:p>
        </p:txBody>
      </p:sp>
      <p:pic>
        <p:nvPicPr>
          <p:cNvPr id="5" name="圖片 4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145712"/>
            <a:ext cx="5428571" cy="4210638"/>
          </a:xfrm>
          <a:prstGeom prst="rect">
            <a:avLst/>
          </a:prstGeom>
          <a:noFill/>
          <a:ln>
            <a:noFill/>
          </a:ln>
        </p:spPr>
      </p:pic>
      <p:sp>
        <p:nvSpPr>
          <p:cNvPr id="6" name="矩形 5"/>
          <p:cNvSpPr/>
          <p:nvPr/>
        </p:nvSpPr>
        <p:spPr>
          <a:xfrm>
            <a:off x="956981" y="1690688"/>
            <a:ext cx="6728124" cy="369332"/>
          </a:xfrm>
          <a:prstGeom prst="rect">
            <a:avLst/>
          </a:prstGeom>
        </p:spPr>
        <p:txBody>
          <a:bodyPr wrap="none">
            <a:spAutoFit/>
          </a:bodyPr>
          <a:lstStyle/>
          <a:p>
            <a:pPr marL="285750" indent="-285750">
              <a:buFont typeface="Arial" panose="020B0604020202020204" pitchFamily="34" charset="0"/>
              <a:buChar char="•"/>
            </a:pPr>
            <a:r>
              <a:rPr lang="en-US" altLang="zh-CN" dirty="0"/>
              <a:t>A modified model </a:t>
            </a:r>
            <a:r>
              <a:rPr lang="en-US" altLang="zh-CN" dirty="0" smtClean="0"/>
              <a:t>for </a:t>
            </a:r>
            <a:r>
              <a:rPr lang="en-US" altLang="zh-CN" dirty="0"/>
              <a:t>the more accurate interpretative purpose</a:t>
            </a:r>
            <a:endParaRPr lang="zh-CN" altLang="en-US" dirty="0"/>
          </a:p>
        </p:txBody>
      </p:sp>
    </p:spTree>
    <p:extLst>
      <p:ext uri="{BB962C8B-B14F-4D97-AF65-F5344CB8AC3E}">
        <p14:creationId xmlns:p14="http://schemas.microsoft.com/office/powerpoint/2010/main" val="726908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3"/>
            </a:pPr>
            <a:r>
              <a:rPr lang="en-US" altLang="zh-CN" smtClean="0"/>
              <a:t>Data collection and data analysis</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1765542570"/>
              </p:ext>
            </p:extLst>
          </p:nvPr>
        </p:nvGraphicFramePr>
        <p:xfrm>
          <a:off x="838200" y="2505810"/>
          <a:ext cx="8200292" cy="4054673"/>
        </p:xfrm>
        <a:graphic>
          <a:graphicData uri="http://schemas.openxmlformats.org/drawingml/2006/table">
            <a:tbl>
              <a:tblPr firstRow="1" firstCol="1" bandRow="1">
                <a:tableStyleId>{5C22544A-7EE6-4342-B048-85BDC9FD1C3A}</a:tableStyleId>
              </a:tblPr>
              <a:tblGrid>
                <a:gridCol w="1329952">
                  <a:extLst>
                    <a:ext uri="{9D8B030D-6E8A-4147-A177-3AD203B41FA5}">
                      <a16:colId xmlns:a16="http://schemas.microsoft.com/office/drawing/2014/main" val="3547551962"/>
                    </a:ext>
                  </a:extLst>
                </a:gridCol>
                <a:gridCol w="803648">
                  <a:extLst>
                    <a:ext uri="{9D8B030D-6E8A-4147-A177-3AD203B41FA5}">
                      <a16:colId xmlns:a16="http://schemas.microsoft.com/office/drawing/2014/main" val="74912610"/>
                    </a:ext>
                  </a:extLst>
                </a:gridCol>
                <a:gridCol w="1011115">
                  <a:extLst>
                    <a:ext uri="{9D8B030D-6E8A-4147-A177-3AD203B41FA5}">
                      <a16:colId xmlns:a16="http://schemas.microsoft.com/office/drawing/2014/main" val="65947121"/>
                    </a:ext>
                  </a:extLst>
                </a:gridCol>
                <a:gridCol w="1266093">
                  <a:extLst>
                    <a:ext uri="{9D8B030D-6E8A-4147-A177-3AD203B41FA5}">
                      <a16:colId xmlns:a16="http://schemas.microsoft.com/office/drawing/2014/main" val="2705010464"/>
                    </a:ext>
                  </a:extLst>
                </a:gridCol>
                <a:gridCol w="1583477">
                  <a:extLst>
                    <a:ext uri="{9D8B030D-6E8A-4147-A177-3AD203B41FA5}">
                      <a16:colId xmlns:a16="http://schemas.microsoft.com/office/drawing/2014/main" val="3129635753"/>
                    </a:ext>
                  </a:extLst>
                </a:gridCol>
                <a:gridCol w="1064194">
                  <a:extLst>
                    <a:ext uri="{9D8B030D-6E8A-4147-A177-3AD203B41FA5}">
                      <a16:colId xmlns:a16="http://schemas.microsoft.com/office/drawing/2014/main" val="1811281106"/>
                    </a:ext>
                  </a:extLst>
                </a:gridCol>
                <a:gridCol w="1141813">
                  <a:extLst>
                    <a:ext uri="{9D8B030D-6E8A-4147-A177-3AD203B41FA5}">
                      <a16:colId xmlns:a16="http://schemas.microsoft.com/office/drawing/2014/main" val="2765486005"/>
                    </a:ext>
                  </a:extLst>
                </a:gridCol>
              </a:tblGrid>
              <a:tr h="844966">
                <a:tc>
                  <a:txBody>
                    <a:bodyPr/>
                    <a:lstStyle/>
                    <a:p>
                      <a:pPr algn="r">
                        <a:lnSpc>
                          <a:spcPct val="107000"/>
                        </a:lnSpc>
                        <a:spcAft>
                          <a:spcPts val="0"/>
                        </a:spcAft>
                      </a:pPr>
                      <a:r>
                        <a:rPr lang="zh-TW" sz="1800" kern="0" dirty="0">
                          <a:effectLst/>
                        </a:rPr>
                        <a:t>　</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r">
                        <a:lnSpc>
                          <a:spcPct val="107000"/>
                        </a:lnSpc>
                        <a:spcAft>
                          <a:spcPts val="0"/>
                        </a:spcAft>
                      </a:pPr>
                      <a:r>
                        <a:rPr lang="zh-TW" sz="1800" kern="0">
                          <a:effectLst/>
                        </a:rPr>
                        <a:t>　</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r">
                        <a:lnSpc>
                          <a:spcPct val="107000"/>
                        </a:lnSpc>
                        <a:spcAft>
                          <a:spcPts val="0"/>
                        </a:spcAft>
                      </a:pPr>
                      <a:r>
                        <a:rPr lang="zh-TW" sz="1800" kern="0" dirty="0">
                          <a:effectLst/>
                        </a:rPr>
                        <a:t>　</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Estimate</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smtClean="0">
                          <a:effectLst/>
                        </a:rPr>
                        <a:t>Scalar Estimates(S.E.)</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C.R.</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endParaRPr lang="en-GB" sz="1800" kern="0" dirty="0" smtClean="0">
                        <a:effectLst/>
                      </a:endParaRPr>
                    </a:p>
                    <a:p>
                      <a:pPr algn="ctr">
                        <a:lnSpc>
                          <a:spcPct val="107000"/>
                        </a:lnSpc>
                        <a:spcAft>
                          <a:spcPts val="0"/>
                        </a:spcAft>
                      </a:pPr>
                      <a:r>
                        <a:rPr lang="en-GB" sz="1800" kern="0" dirty="0" smtClean="0">
                          <a:effectLst/>
                        </a:rPr>
                        <a:t>P-value</a:t>
                      </a:r>
                    </a:p>
                    <a:p>
                      <a:pPr algn="ctr">
                        <a:lnSpc>
                          <a:spcPct val="107000"/>
                        </a:lnSpc>
                        <a:spcAft>
                          <a:spcPts val="0"/>
                        </a:spcAft>
                      </a:pP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3591746917"/>
                  </a:ext>
                </a:extLst>
              </a:tr>
              <a:tr h="281655">
                <a:tc>
                  <a:txBody>
                    <a:bodyPr/>
                    <a:lstStyle/>
                    <a:p>
                      <a:pPr>
                        <a:lnSpc>
                          <a:spcPct val="107000"/>
                        </a:lnSpc>
                        <a:spcAft>
                          <a:spcPts val="0"/>
                        </a:spcAft>
                      </a:pPr>
                      <a:r>
                        <a:rPr lang="en-GB" sz="1800" kern="0">
                          <a:effectLst/>
                        </a:rPr>
                        <a:t>Inj</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a:effectLst/>
                        </a:rPr>
                        <a:t>&lt;---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dirty="0">
                          <a:effectLst/>
                        </a:rPr>
                        <a:t>Gender</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0.115</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0.048</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2.392</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0.017</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640467307"/>
                  </a:ext>
                </a:extLst>
              </a:tr>
              <a:tr h="281655">
                <a:tc>
                  <a:txBody>
                    <a:bodyPr/>
                    <a:lstStyle/>
                    <a:p>
                      <a:pPr>
                        <a:lnSpc>
                          <a:spcPct val="107000"/>
                        </a:lnSpc>
                        <a:spcAft>
                          <a:spcPts val="0"/>
                        </a:spcAft>
                      </a:pPr>
                      <a:r>
                        <a:rPr lang="en-GB" sz="1800" kern="0">
                          <a:effectLst/>
                        </a:rPr>
                        <a:t>Death</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a:effectLst/>
                        </a:rPr>
                        <a:t>&lt;---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dirty="0" err="1">
                          <a:effectLst/>
                        </a:rPr>
                        <a:t>Inj</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0.413</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0.169</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2.44</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0.015</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471892329"/>
                  </a:ext>
                </a:extLst>
              </a:tr>
              <a:tr h="281655">
                <a:tc>
                  <a:txBody>
                    <a:bodyPr/>
                    <a:lstStyle/>
                    <a:p>
                      <a:pPr>
                        <a:lnSpc>
                          <a:spcPct val="107000"/>
                        </a:lnSpc>
                        <a:spcAft>
                          <a:spcPts val="0"/>
                        </a:spcAft>
                      </a:pPr>
                      <a:r>
                        <a:rPr lang="en-GB" sz="1800" kern="0">
                          <a:effectLst/>
                        </a:rPr>
                        <a:t>LC</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a:effectLst/>
                        </a:rPr>
                        <a:t>&lt;---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dirty="0" err="1">
                          <a:effectLst/>
                        </a:rPr>
                        <a:t>Inj</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0.252</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0.16</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1.575</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solidFill>
                            <a:srgbClr val="FF0000"/>
                          </a:solidFill>
                          <a:effectLst/>
                        </a:rPr>
                        <a:t>0.115</a:t>
                      </a:r>
                      <a:endParaRPr lang="zh-CN" sz="1800" kern="100" dirty="0">
                        <a:solidFill>
                          <a:srgbClr val="FF0000"/>
                        </a:solidFill>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2802716066"/>
                  </a:ext>
                </a:extLst>
              </a:tr>
              <a:tr h="281655">
                <a:tc>
                  <a:txBody>
                    <a:bodyPr/>
                    <a:lstStyle/>
                    <a:p>
                      <a:pPr>
                        <a:lnSpc>
                          <a:spcPct val="107000"/>
                        </a:lnSpc>
                        <a:spcAft>
                          <a:spcPts val="0"/>
                        </a:spcAft>
                      </a:pPr>
                      <a:r>
                        <a:rPr lang="en-GB" sz="1800" kern="0">
                          <a:effectLst/>
                        </a:rPr>
                        <a:t>Duration</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a:effectLst/>
                        </a:rPr>
                        <a:t>&lt;---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dirty="0" err="1">
                          <a:effectLst/>
                        </a:rPr>
                        <a:t>Inj</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0.457</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0.18</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2.538</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0.011</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2169652054"/>
                  </a:ext>
                </a:extLst>
              </a:tr>
              <a:tr h="281655">
                <a:tc>
                  <a:txBody>
                    <a:bodyPr/>
                    <a:lstStyle/>
                    <a:p>
                      <a:pPr>
                        <a:lnSpc>
                          <a:spcPct val="107000"/>
                        </a:lnSpc>
                        <a:spcAft>
                          <a:spcPts val="0"/>
                        </a:spcAft>
                      </a:pPr>
                      <a:r>
                        <a:rPr lang="en-GB" sz="1800" kern="0">
                          <a:effectLst/>
                        </a:rPr>
                        <a:t>SD</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a:effectLst/>
                        </a:rPr>
                        <a:t>&lt;---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dirty="0" err="1">
                          <a:effectLst/>
                        </a:rPr>
                        <a:t>Inj</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0.335</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0.078</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4.274</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2245894458"/>
                  </a:ext>
                </a:extLst>
              </a:tr>
              <a:tr h="281655">
                <a:tc>
                  <a:txBody>
                    <a:bodyPr/>
                    <a:lstStyle/>
                    <a:p>
                      <a:pPr>
                        <a:lnSpc>
                          <a:spcPct val="107000"/>
                        </a:lnSpc>
                        <a:spcAft>
                          <a:spcPts val="0"/>
                        </a:spcAft>
                      </a:pPr>
                      <a:r>
                        <a:rPr lang="en-GB" sz="1800" kern="0">
                          <a:effectLst/>
                        </a:rPr>
                        <a:t>FT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a:effectLst/>
                        </a:rPr>
                        <a:t>&lt;---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dirty="0" err="1">
                          <a:effectLst/>
                        </a:rPr>
                        <a:t>Inj</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0.177</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0.059</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2.975</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0.003</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1909075231"/>
                  </a:ext>
                </a:extLst>
              </a:tr>
              <a:tr h="281655">
                <a:tc>
                  <a:txBody>
                    <a:bodyPr/>
                    <a:lstStyle/>
                    <a:p>
                      <a:pPr>
                        <a:lnSpc>
                          <a:spcPct val="107000"/>
                        </a:lnSpc>
                        <a:spcAft>
                          <a:spcPts val="0"/>
                        </a:spcAft>
                      </a:pPr>
                      <a:r>
                        <a:rPr lang="en-GB" sz="1800" kern="0">
                          <a:effectLst/>
                        </a:rPr>
                        <a:t>Pretrial</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a:effectLst/>
                        </a:rPr>
                        <a:t>&lt;---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dirty="0" err="1">
                          <a:effectLst/>
                        </a:rPr>
                        <a:t>Inj</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1.293</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0.198</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6.545</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785241852"/>
                  </a:ext>
                </a:extLst>
              </a:tr>
              <a:tr h="281655">
                <a:tc>
                  <a:txBody>
                    <a:bodyPr/>
                    <a:lstStyle/>
                    <a:p>
                      <a:pPr>
                        <a:lnSpc>
                          <a:spcPct val="107000"/>
                        </a:lnSpc>
                        <a:spcAft>
                          <a:spcPts val="0"/>
                        </a:spcAft>
                      </a:pPr>
                      <a:r>
                        <a:rPr lang="en-GB" sz="1800" kern="0">
                          <a:effectLst/>
                        </a:rPr>
                        <a:t>PSLA</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a:effectLst/>
                        </a:rPr>
                        <a:t>&lt;---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dirty="0" err="1">
                          <a:effectLst/>
                        </a:rPr>
                        <a:t>Inj</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0.822</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0.135</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6.086</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1898499107"/>
                  </a:ext>
                </a:extLst>
              </a:tr>
              <a:tr h="532709">
                <a:tc>
                  <a:txBody>
                    <a:bodyPr/>
                    <a:lstStyle/>
                    <a:p>
                      <a:pPr>
                        <a:lnSpc>
                          <a:spcPct val="107000"/>
                        </a:lnSpc>
                        <a:spcAft>
                          <a:spcPts val="0"/>
                        </a:spcAft>
                      </a:pPr>
                      <a:r>
                        <a:rPr lang="en-GB" sz="1800" kern="0">
                          <a:effectLst/>
                        </a:rPr>
                        <a:t>Futureloss</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a:effectLst/>
                        </a:rPr>
                        <a:t>&lt;---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dirty="0" err="1">
                          <a:effectLst/>
                        </a:rPr>
                        <a:t>Inj</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1</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pPr>
                      <a:endParaRPr lang="zh-CN" sz="1800">
                        <a:effectLst/>
                        <a:latin typeface="Calibri" panose="020F0502020204030204" pitchFamily="34" charset="0"/>
                        <a:cs typeface="Times New Roman" panose="02020603050405020304" pitchFamily="18" charset="0"/>
                      </a:endParaRPr>
                    </a:p>
                  </a:txBody>
                  <a:tcPr marL="17780" marR="17780" marT="0" marB="0" anchor="ctr"/>
                </a:tc>
                <a:tc>
                  <a:txBody>
                    <a:bodyPr/>
                    <a:lstStyle/>
                    <a:p>
                      <a:pPr>
                        <a:lnSpc>
                          <a:spcPct val="107000"/>
                        </a:lnSpc>
                      </a:pPr>
                      <a:endParaRPr lang="zh-CN" sz="1800">
                        <a:effectLst/>
                        <a:latin typeface="Calibri" panose="020F0502020204030204" pitchFamily="34" charset="0"/>
                        <a:cs typeface="Times New Roman" panose="02020603050405020304" pitchFamily="18" charset="0"/>
                      </a:endParaRPr>
                    </a:p>
                  </a:txBody>
                  <a:tcPr marL="17780" marR="17780" marT="0" marB="0" anchor="ctr"/>
                </a:tc>
                <a:tc>
                  <a:txBody>
                    <a:bodyPr/>
                    <a:lstStyle/>
                    <a:p>
                      <a:pPr>
                        <a:lnSpc>
                          <a:spcPct val="107000"/>
                        </a:lnSpc>
                      </a:pPr>
                      <a:endParaRPr lang="zh-CN" sz="1800">
                        <a:effectLst/>
                        <a:latin typeface="Calibri" panose="020F0502020204030204" pitchFamily="34" charset="0"/>
                        <a:cs typeface="Times New Roman" panose="02020603050405020304" pitchFamily="18" charset="0"/>
                      </a:endParaRPr>
                    </a:p>
                  </a:txBody>
                  <a:tcPr marL="17780" marR="17780" marT="0" marB="0" anchor="ctr"/>
                </a:tc>
                <a:extLst>
                  <a:ext uri="{0D108BD9-81ED-4DB2-BD59-A6C34878D82A}">
                    <a16:rowId xmlns:a16="http://schemas.microsoft.com/office/drawing/2014/main" val="3587762514"/>
                  </a:ext>
                </a:extLst>
              </a:tr>
              <a:tr h="281655">
                <a:tc>
                  <a:txBody>
                    <a:bodyPr/>
                    <a:lstStyle/>
                    <a:p>
                      <a:pPr>
                        <a:lnSpc>
                          <a:spcPct val="107000"/>
                        </a:lnSpc>
                        <a:spcAft>
                          <a:spcPts val="0"/>
                        </a:spcAft>
                      </a:pPr>
                      <a:r>
                        <a:rPr lang="en-GB" sz="1800" kern="0">
                          <a:effectLst/>
                        </a:rPr>
                        <a:t>LossofEC</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a:effectLst/>
                        </a:rPr>
                        <a:t>&lt;---</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nSpc>
                          <a:spcPct val="107000"/>
                        </a:lnSpc>
                        <a:spcAft>
                          <a:spcPts val="0"/>
                        </a:spcAft>
                      </a:pPr>
                      <a:r>
                        <a:rPr lang="en-GB" sz="1800" kern="0">
                          <a:effectLst/>
                        </a:rPr>
                        <a:t>Inj</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0.136</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0.064</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a:effectLst/>
                        </a:rPr>
                        <a:t>2.124</a:t>
                      </a:r>
                      <a:endParaRPr lang="zh-CN" sz="18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800" kern="0" dirty="0">
                          <a:effectLst/>
                        </a:rPr>
                        <a:t>0.034</a:t>
                      </a:r>
                      <a:endParaRPr lang="zh-CN" sz="1800" kern="100" dirty="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3532564911"/>
                  </a:ext>
                </a:extLst>
              </a:tr>
            </a:tbl>
          </a:graphicData>
        </a:graphic>
      </p:graphicFrame>
      <p:sp>
        <p:nvSpPr>
          <p:cNvPr id="4" name="灯片编号占位符 3"/>
          <p:cNvSpPr>
            <a:spLocks noGrp="1"/>
          </p:cNvSpPr>
          <p:nvPr>
            <p:ph type="sldNum" sz="quarter" idx="12"/>
          </p:nvPr>
        </p:nvSpPr>
        <p:spPr/>
        <p:txBody>
          <a:bodyPr/>
          <a:lstStyle/>
          <a:p>
            <a:fld id="{B75B8AAB-AF77-4F38-93F0-DDBB7E93925C}" type="slidenum">
              <a:rPr lang="zh-CN" altLang="en-US" smtClean="0"/>
              <a:t>13</a:t>
            </a:fld>
            <a:endParaRPr lang="zh-CN" altLang="en-US"/>
          </a:p>
        </p:txBody>
      </p:sp>
      <p:sp>
        <p:nvSpPr>
          <p:cNvPr id="3" name="矩形 2"/>
          <p:cNvSpPr/>
          <p:nvPr/>
        </p:nvSpPr>
        <p:spPr>
          <a:xfrm>
            <a:off x="838200" y="1811188"/>
            <a:ext cx="4360488" cy="369332"/>
          </a:xfrm>
          <a:prstGeom prst="rect">
            <a:avLst/>
          </a:prstGeom>
        </p:spPr>
        <p:txBody>
          <a:bodyPr wrap="none">
            <a:spAutoFit/>
          </a:bodyPr>
          <a:lstStyle/>
          <a:p>
            <a:pPr marL="285750" indent="-285750" algn="ctr">
              <a:spcAft>
                <a:spcPts val="0"/>
              </a:spcAft>
              <a:buFont typeface="Arial" panose="020B0604020202020204" pitchFamily="34" charset="0"/>
              <a:buChar char="•"/>
            </a:pPr>
            <a:r>
              <a:rPr lang="en-GB" altLang="zh-CN" kern="100" dirty="0">
                <a:ea typeface="PMingLiU"/>
                <a:cs typeface="Times New Roman" panose="02020603050405020304" pitchFamily="18" charset="0"/>
              </a:rPr>
              <a:t>Parameter Estimate of modified Model </a:t>
            </a:r>
            <a:endParaRPr lang="zh-CN" altLang="zh-CN" kern="100" dirty="0">
              <a:ea typeface="PMingLiU"/>
              <a:cs typeface="Times New Roman" panose="02020603050405020304" pitchFamily="18" charset="0"/>
            </a:endParaRPr>
          </a:p>
        </p:txBody>
      </p:sp>
    </p:spTree>
    <p:extLst>
      <p:ext uri="{BB962C8B-B14F-4D97-AF65-F5344CB8AC3E}">
        <p14:creationId xmlns:p14="http://schemas.microsoft.com/office/powerpoint/2010/main" val="2593982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3"/>
            </a:pPr>
            <a:r>
              <a:rPr lang="en-US" altLang="zh-CN" dirty="0" smtClean="0"/>
              <a:t>Data collection and data analysis</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629034872"/>
              </p:ext>
            </p:extLst>
          </p:nvPr>
        </p:nvGraphicFramePr>
        <p:xfrm>
          <a:off x="1116624" y="3297114"/>
          <a:ext cx="7640514" cy="1011116"/>
        </p:xfrm>
        <a:graphic>
          <a:graphicData uri="http://schemas.openxmlformats.org/drawingml/2006/table">
            <a:tbl>
              <a:tblPr firstRow="1" firstCol="1" bandRow="1">
                <a:tableStyleId>{5C22544A-7EE6-4342-B048-85BDC9FD1C3A}</a:tableStyleId>
              </a:tblPr>
              <a:tblGrid>
                <a:gridCol w="1091502">
                  <a:extLst>
                    <a:ext uri="{9D8B030D-6E8A-4147-A177-3AD203B41FA5}">
                      <a16:colId xmlns:a16="http://schemas.microsoft.com/office/drawing/2014/main" val="269067999"/>
                    </a:ext>
                  </a:extLst>
                </a:gridCol>
                <a:gridCol w="1091502">
                  <a:extLst>
                    <a:ext uri="{9D8B030D-6E8A-4147-A177-3AD203B41FA5}">
                      <a16:colId xmlns:a16="http://schemas.microsoft.com/office/drawing/2014/main" val="3250414999"/>
                    </a:ext>
                  </a:extLst>
                </a:gridCol>
                <a:gridCol w="1091502">
                  <a:extLst>
                    <a:ext uri="{9D8B030D-6E8A-4147-A177-3AD203B41FA5}">
                      <a16:colId xmlns:a16="http://schemas.microsoft.com/office/drawing/2014/main" val="1143935975"/>
                    </a:ext>
                  </a:extLst>
                </a:gridCol>
                <a:gridCol w="1091502">
                  <a:extLst>
                    <a:ext uri="{9D8B030D-6E8A-4147-A177-3AD203B41FA5}">
                      <a16:colId xmlns:a16="http://schemas.microsoft.com/office/drawing/2014/main" val="3306092716"/>
                    </a:ext>
                  </a:extLst>
                </a:gridCol>
                <a:gridCol w="1091502">
                  <a:extLst>
                    <a:ext uri="{9D8B030D-6E8A-4147-A177-3AD203B41FA5}">
                      <a16:colId xmlns:a16="http://schemas.microsoft.com/office/drawing/2014/main" val="1172704974"/>
                    </a:ext>
                  </a:extLst>
                </a:gridCol>
                <a:gridCol w="1091502">
                  <a:extLst>
                    <a:ext uri="{9D8B030D-6E8A-4147-A177-3AD203B41FA5}">
                      <a16:colId xmlns:a16="http://schemas.microsoft.com/office/drawing/2014/main" val="2961080846"/>
                    </a:ext>
                  </a:extLst>
                </a:gridCol>
                <a:gridCol w="1091502">
                  <a:extLst>
                    <a:ext uri="{9D8B030D-6E8A-4147-A177-3AD203B41FA5}">
                      <a16:colId xmlns:a16="http://schemas.microsoft.com/office/drawing/2014/main" val="3837770585"/>
                    </a:ext>
                  </a:extLst>
                </a:gridCol>
              </a:tblGrid>
              <a:tr h="505558">
                <a:tc>
                  <a:txBody>
                    <a:bodyPr/>
                    <a:lstStyle/>
                    <a:p>
                      <a:pPr algn="ctr">
                        <a:lnSpc>
                          <a:spcPct val="107000"/>
                        </a:lnSpc>
                        <a:spcAft>
                          <a:spcPts val="0"/>
                        </a:spcAft>
                      </a:pPr>
                      <a:r>
                        <a:rPr lang="en-GB" sz="1600" kern="0" dirty="0">
                          <a:effectLst/>
                        </a:rPr>
                        <a:t>CMIN/DF</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RMR</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GFI</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AGFI</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a:effectLst/>
                        </a:rPr>
                        <a:t>TLI</a:t>
                      </a:r>
                      <a:endParaRPr lang="zh-CN" sz="16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a:effectLst/>
                        </a:rPr>
                        <a:t>CFI</a:t>
                      </a:r>
                      <a:endParaRPr lang="zh-CN" sz="16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a:effectLst/>
                        </a:rPr>
                        <a:t>RMSEA</a:t>
                      </a:r>
                      <a:endParaRPr lang="zh-CN" sz="1600" kern="10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2038172011"/>
                  </a:ext>
                </a:extLst>
              </a:tr>
              <a:tr h="505558">
                <a:tc>
                  <a:txBody>
                    <a:bodyPr/>
                    <a:lstStyle/>
                    <a:p>
                      <a:pPr algn="ctr">
                        <a:lnSpc>
                          <a:spcPct val="107000"/>
                        </a:lnSpc>
                        <a:spcAft>
                          <a:spcPts val="0"/>
                        </a:spcAft>
                      </a:pPr>
                      <a:r>
                        <a:rPr lang="en-GB" sz="1600" kern="0">
                          <a:effectLst/>
                        </a:rPr>
                        <a:t>1.405</a:t>
                      </a:r>
                      <a:endParaRPr lang="zh-CN" sz="1600" kern="10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0.027</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0.95</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0.912</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0.921</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0.946</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tc>
                  <a:txBody>
                    <a:bodyPr/>
                    <a:lstStyle/>
                    <a:p>
                      <a:pPr algn="ctr">
                        <a:lnSpc>
                          <a:spcPct val="107000"/>
                        </a:lnSpc>
                        <a:spcAft>
                          <a:spcPts val="0"/>
                        </a:spcAft>
                      </a:pPr>
                      <a:r>
                        <a:rPr lang="en-GB" sz="1600" kern="0" dirty="0">
                          <a:effectLst/>
                        </a:rPr>
                        <a:t>0.05</a:t>
                      </a:r>
                      <a:endParaRPr lang="zh-CN" sz="1600" kern="100" dirty="0">
                        <a:effectLst/>
                        <a:latin typeface="Calibri" panose="020F0502020204030204" pitchFamily="34" charset="0"/>
                        <a:ea typeface="PMingLiU"/>
                        <a:cs typeface="Times New Roman" panose="02020603050405020304" pitchFamily="18" charset="0"/>
                      </a:endParaRPr>
                    </a:p>
                  </a:txBody>
                  <a:tcPr marL="17780" marR="17780" marT="0" marB="0" anchor="ctr"/>
                </a:tc>
                <a:extLst>
                  <a:ext uri="{0D108BD9-81ED-4DB2-BD59-A6C34878D82A}">
                    <a16:rowId xmlns:a16="http://schemas.microsoft.com/office/drawing/2014/main" val="737639137"/>
                  </a:ext>
                </a:extLst>
              </a:tr>
            </a:tbl>
          </a:graphicData>
        </a:graphic>
      </p:graphicFrame>
      <p:sp>
        <p:nvSpPr>
          <p:cNvPr id="4" name="灯片编号占位符 3"/>
          <p:cNvSpPr>
            <a:spLocks noGrp="1"/>
          </p:cNvSpPr>
          <p:nvPr>
            <p:ph type="sldNum" sz="quarter" idx="12"/>
          </p:nvPr>
        </p:nvSpPr>
        <p:spPr/>
        <p:txBody>
          <a:bodyPr/>
          <a:lstStyle/>
          <a:p>
            <a:fld id="{B75B8AAB-AF77-4F38-93F0-DDBB7E93925C}" type="slidenum">
              <a:rPr lang="zh-CN" altLang="en-US" smtClean="0"/>
              <a:t>14</a:t>
            </a:fld>
            <a:endParaRPr lang="zh-CN" altLang="en-US"/>
          </a:p>
        </p:txBody>
      </p:sp>
      <p:sp>
        <p:nvSpPr>
          <p:cNvPr id="3" name="矩形 2"/>
          <p:cNvSpPr/>
          <p:nvPr/>
        </p:nvSpPr>
        <p:spPr>
          <a:xfrm>
            <a:off x="1116624" y="5018121"/>
            <a:ext cx="6096000" cy="1200329"/>
          </a:xfrm>
          <a:prstGeom prst="rect">
            <a:avLst/>
          </a:prstGeom>
        </p:spPr>
        <p:txBody>
          <a:bodyPr>
            <a:spAutoFit/>
          </a:bodyPr>
          <a:lstStyle/>
          <a:p>
            <a:pPr marL="285750" indent="-285750">
              <a:buFont typeface="Arial" panose="020B0604020202020204" pitchFamily="34" charset="0"/>
              <a:buChar char="•"/>
            </a:pPr>
            <a:r>
              <a:rPr lang="en-GB" altLang="zh-CN" dirty="0"/>
              <a:t>GFI (goodness-of-fit index) and CFI (comparative fit index) are </a:t>
            </a:r>
            <a:r>
              <a:rPr lang="en-US" altLang="zh-CN" dirty="0" smtClean="0"/>
              <a:t>over </a:t>
            </a:r>
            <a:r>
              <a:rPr lang="en-GB" altLang="zh-CN" dirty="0" smtClean="0"/>
              <a:t>0.9</a:t>
            </a:r>
            <a:r>
              <a:rPr lang="en-GB" altLang="zh-CN" dirty="0"/>
              <a:t>; while RMSEA is </a:t>
            </a:r>
            <a:r>
              <a:rPr lang="en-GB" altLang="zh-CN" dirty="0" smtClean="0"/>
              <a:t>equal to </a:t>
            </a:r>
            <a:r>
              <a:rPr lang="en-GB" altLang="zh-CN" dirty="0"/>
              <a:t>0.05. </a:t>
            </a:r>
          </a:p>
          <a:p>
            <a:pPr marL="285750" indent="-285750">
              <a:buFont typeface="Arial" panose="020B0604020202020204" pitchFamily="34" charset="0"/>
              <a:buChar char="•"/>
            </a:pPr>
            <a:endParaRPr lang="en-GB" altLang="zh-CN" dirty="0"/>
          </a:p>
          <a:p>
            <a:pPr marL="285750" indent="-285750">
              <a:buFont typeface="Arial" panose="020B0604020202020204" pitchFamily="34" charset="0"/>
              <a:buChar char="•"/>
            </a:pPr>
            <a:r>
              <a:rPr lang="en-US" altLang="zh-CN" dirty="0" smtClean="0"/>
              <a:t>D</a:t>
            </a:r>
            <a:r>
              <a:rPr lang="en-GB" altLang="zh-CN" dirty="0" err="1" smtClean="0"/>
              <a:t>emonstrate</a:t>
            </a:r>
            <a:r>
              <a:rPr lang="en-GB" altLang="zh-CN" dirty="0" smtClean="0"/>
              <a:t> </a:t>
            </a:r>
            <a:r>
              <a:rPr lang="en-GB" altLang="zh-CN" dirty="0"/>
              <a:t>a significant </a:t>
            </a:r>
            <a:r>
              <a:rPr lang="en-GB" altLang="zh-CN" dirty="0" smtClean="0"/>
              <a:t>improvement for </a:t>
            </a:r>
            <a:r>
              <a:rPr lang="en-GB" altLang="zh-CN" dirty="0"/>
              <a:t>the linear fit  </a:t>
            </a:r>
            <a:endParaRPr lang="zh-CN" altLang="en-US" dirty="0"/>
          </a:p>
        </p:txBody>
      </p:sp>
      <p:sp>
        <p:nvSpPr>
          <p:cNvPr id="7" name="矩形 6"/>
          <p:cNvSpPr/>
          <p:nvPr/>
        </p:nvSpPr>
        <p:spPr>
          <a:xfrm>
            <a:off x="1116624" y="2083999"/>
            <a:ext cx="3828292" cy="369332"/>
          </a:xfrm>
          <a:prstGeom prst="rect">
            <a:avLst/>
          </a:prstGeom>
        </p:spPr>
        <p:txBody>
          <a:bodyPr wrap="none">
            <a:spAutoFit/>
          </a:bodyPr>
          <a:lstStyle/>
          <a:p>
            <a:pPr marL="285750" indent="-285750">
              <a:buFont typeface="Arial" panose="020B0604020202020204" pitchFamily="34" charset="0"/>
              <a:buChar char="•"/>
            </a:pPr>
            <a:r>
              <a:rPr lang="en-GB" altLang="zh-CN" dirty="0"/>
              <a:t>Good-fit index of modified model</a:t>
            </a:r>
            <a:endParaRPr lang="zh-CN" altLang="en-US" dirty="0"/>
          </a:p>
        </p:txBody>
      </p:sp>
    </p:spTree>
    <p:extLst>
      <p:ext uri="{BB962C8B-B14F-4D97-AF65-F5344CB8AC3E}">
        <p14:creationId xmlns:p14="http://schemas.microsoft.com/office/powerpoint/2010/main" val="3703377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3"/>
            </a:pPr>
            <a:r>
              <a:rPr lang="en-US" altLang="zh-CN" dirty="0" smtClean="0"/>
              <a:t>Data collection and data analysis</a:t>
            </a:r>
            <a:endParaRPr lang="zh-CN" altLang="en-US" dirty="0"/>
          </a:p>
        </p:txBody>
      </p:sp>
      <p:sp>
        <p:nvSpPr>
          <p:cNvPr id="3" name="内容占位符 2"/>
          <p:cNvSpPr>
            <a:spLocks noGrp="1"/>
          </p:cNvSpPr>
          <p:nvPr>
            <p:ph idx="1"/>
          </p:nvPr>
        </p:nvSpPr>
        <p:spPr/>
        <p:txBody>
          <a:bodyPr>
            <a:normAutofit fontScale="85000" lnSpcReduction="20000"/>
          </a:bodyPr>
          <a:lstStyle/>
          <a:p>
            <a:pPr marL="514350" indent="-514350">
              <a:buFont typeface="+mj-lt"/>
              <a:buAutoNum type="alphaLcParenR"/>
            </a:pPr>
            <a:r>
              <a:rPr lang="en-US" altLang="zh-CN" dirty="0" smtClean="0"/>
              <a:t>The </a:t>
            </a:r>
            <a:r>
              <a:rPr lang="en-US" altLang="zh-CN" dirty="0"/>
              <a:t>amount of future loss of earning equates with the level of injury</a:t>
            </a:r>
            <a:r>
              <a:rPr lang="en-US" altLang="zh-CN" dirty="0" smtClean="0"/>
              <a:t>.</a:t>
            </a:r>
          </a:p>
          <a:p>
            <a:pPr marL="514350" indent="-514350">
              <a:buFont typeface="+mj-lt"/>
              <a:buAutoNum type="alphaLcParenR"/>
            </a:pPr>
            <a:endParaRPr lang="en-US" altLang="zh-CN" dirty="0"/>
          </a:p>
          <a:p>
            <a:pPr marL="514350" indent="-514350">
              <a:buFont typeface="+mj-lt"/>
              <a:buAutoNum type="alphaLcParenR"/>
            </a:pPr>
            <a:r>
              <a:rPr lang="en-US" altLang="zh-CN" dirty="0"/>
              <a:t>Higher level of injury lead to a decline in productivity and higher compensation should be used </a:t>
            </a:r>
            <a:r>
              <a:rPr lang="en-US" altLang="zh-CN" dirty="0" smtClean="0"/>
              <a:t>to ‘compensate’ </a:t>
            </a:r>
            <a:r>
              <a:rPr lang="en-US" altLang="zh-CN" dirty="0"/>
              <a:t>the injured </a:t>
            </a:r>
            <a:r>
              <a:rPr lang="en-US" altLang="zh-CN" dirty="0" smtClean="0"/>
              <a:t>employee.</a:t>
            </a:r>
          </a:p>
          <a:p>
            <a:pPr marL="514350" indent="-514350">
              <a:buFont typeface="+mj-lt"/>
              <a:buAutoNum type="alphaLcParenR"/>
            </a:pPr>
            <a:endParaRPr lang="en-US" altLang="zh-CN" dirty="0"/>
          </a:p>
          <a:p>
            <a:pPr marL="514350" indent="-514350">
              <a:buFont typeface="+mj-lt"/>
              <a:buAutoNum type="alphaLcParenR"/>
            </a:pPr>
            <a:r>
              <a:rPr lang="en-US" altLang="zh-CN" dirty="0"/>
              <a:t>The level of injury exhibits a significant positive effect on duration of judgment. </a:t>
            </a:r>
            <a:endParaRPr lang="en-US" altLang="zh-CN" dirty="0" smtClean="0"/>
          </a:p>
          <a:p>
            <a:pPr marL="514350" indent="-514350">
              <a:buFont typeface="+mj-lt"/>
              <a:buAutoNum type="alphaLcParenR"/>
            </a:pPr>
            <a:endParaRPr lang="en-US" altLang="zh-CN" dirty="0"/>
          </a:p>
          <a:p>
            <a:pPr marL="514350" indent="-514350">
              <a:buFont typeface="+mj-lt"/>
              <a:buAutoNum type="alphaLcParenR"/>
            </a:pPr>
            <a:r>
              <a:rPr lang="en-US" altLang="zh-CN" dirty="0" smtClean="0"/>
              <a:t>When </a:t>
            </a:r>
            <a:r>
              <a:rPr lang="en-US" altLang="zh-CN" dirty="0"/>
              <a:t>a worker suffered from complicated or multiple injury, which needs more time for healing, the increases the time for getting the medical report, and for evaluating the compensation that should be paid to cover the losses to plaintiff. </a:t>
            </a:r>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15</a:t>
            </a:fld>
            <a:endParaRPr lang="zh-CN" altLang="en-US"/>
          </a:p>
        </p:txBody>
      </p:sp>
    </p:spTree>
    <p:extLst>
      <p:ext uri="{BB962C8B-B14F-4D97-AF65-F5344CB8AC3E}">
        <p14:creationId xmlns:p14="http://schemas.microsoft.com/office/powerpoint/2010/main" val="3953123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4"/>
            </a:pPr>
            <a:r>
              <a:rPr lang="en-US" altLang="zh-CN" dirty="0" smtClean="0"/>
              <a:t>Contribution of the Model </a:t>
            </a:r>
            <a:endParaRPr lang="zh-CN" altLang="en-US" dirty="0"/>
          </a:p>
        </p:txBody>
      </p:sp>
      <p:sp>
        <p:nvSpPr>
          <p:cNvPr id="3" name="内容占位符 2"/>
          <p:cNvSpPr>
            <a:spLocks noGrp="1"/>
          </p:cNvSpPr>
          <p:nvPr>
            <p:ph idx="1"/>
          </p:nvPr>
        </p:nvSpPr>
        <p:spPr/>
        <p:txBody>
          <a:bodyPr/>
          <a:lstStyle/>
          <a:p>
            <a:pPr marL="514350" indent="-514350">
              <a:buFont typeface="+mj-lt"/>
              <a:buAutoNum type="arabicPeriod"/>
            </a:pPr>
            <a:r>
              <a:rPr lang="en-US" altLang="zh-CN" dirty="0" smtClean="0"/>
              <a:t>The research provides a general highlight on the discovery of the relationship between various variables from the nature of accident to the total amount of compensation claimed.</a:t>
            </a:r>
          </a:p>
          <a:p>
            <a:pPr marL="514350" indent="-514350">
              <a:buFont typeface="+mj-lt"/>
              <a:buAutoNum type="arabicPeriod"/>
            </a:pPr>
            <a:endParaRPr lang="en-US" altLang="zh-CN" dirty="0"/>
          </a:p>
          <a:p>
            <a:pPr marL="514350" indent="-514350">
              <a:buFont typeface="+mj-lt"/>
              <a:buAutoNum type="arabicPeriod"/>
            </a:pPr>
            <a:r>
              <a:rPr lang="en-US" altLang="zh-CN" dirty="0" smtClean="0"/>
              <a:t>As a reference for the others to analyze the issue of construction accident and compensation.</a:t>
            </a:r>
          </a:p>
          <a:p>
            <a:pPr marL="514350" indent="-514350">
              <a:buFont typeface="+mj-lt"/>
              <a:buAutoNum type="arabicPeriod"/>
            </a:pPr>
            <a:endParaRPr lang="en-US" altLang="zh-CN"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16</a:t>
            </a:fld>
            <a:endParaRPr lang="zh-CN" altLang="en-US"/>
          </a:p>
        </p:txBody>
      </p:sp>
    </p:spTree>
    <p:extLst>
      <p:ext uri="{BB962C8B-B14F-4D97-AF65-F5344CB8AC3E}">
        <p14:creationId xmlns:p14="http://schemas.microsoft.com/office/powerpoint/2010/main" val="1450201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5"/>
            </a:pPr>
            <a:r>
              <a:rPr lang="en-US" altLang="zh-CN" dirty="0" smtClean="0"/>
              <a:t>Limitation of constructing SEM</a:t>
            </a:r>
            <a:endParaRPr lang="zh-CN" altLang="en-US" dirty="0"/>
          </a:p>
        </p:txBody>
      </p:sp>
      <p:sp>
        <p:nvSpPr>
          <p:cNvPr id="3" name="内容占位符 2"/>
          <p:cNvSpPr>
            <a:spLocks noGrp="1"/>
          </p:cNvSpPr>
          <p:nvPr>
            <p:ph idx="1"/>
          </p:nvPr>
        </p:nvSpPr>
        <p:spPr/>
        <p:txBody>
          <a:bodyPr/>
          <a:lstStyle/>
          <a:p>
            <a:pPr marL="514350" indent="-514350">
              <a:buFont typeface="+mj-lt"/>
              <a:buAutoNum type="arabicPeriod"/>
            </a:pPr>
            <a:r>
              <a:rPr lang="en-US" altLang="zh-CN" dirty="0" smtClean="0"/>
              <a:t>There is little exact economic literature that has previously discussed the relationship between the compensation items with accidental injuries.</a:t>
            </a:r>
          </a:p>
          <a:p>
            <a:pPr marL="514350" indent="-514350">
              <a:buFont typeface="+mj-lt"/>
              <a:buAutoNum type="arabicPeriod"/>
            </a:pPr>
            <a:endParaRPr lang="en-US" altLang="zh-CN" dirty="0" smtClean="0"/>
          </a:p>
          <a:p>
            <a:pPr marL="514350" indent="-514350">
              <a:buFont typeface="+mj-lt"/>
              <a:buAutoNum type="arabicPeriod"/>
            </a:pPr>
            <a:r>
              <a:rPr lang="en-US" altLang="zh-CN" dirty="0"/>
              <a:t>T</a:t>
            </a:r>
            <a:r>
              <a:rPr lang="en-US" altLang="zh-CN" dirty="0" smtClean="0"/>
              <a:t>he cross-sectional nature of the tested variables is also a limitation as all the cases are within Hong Kong.</a:t>
            </a:r>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17</a:t>
            </a:fld>
            <a:endParaRPr lang="zh-CN" altLang="en-US"/>
          </a:p>
        </p:txBody>
      </p:sp>
    </p:spTree>
    <p:extLst>
      <p:ext uri="{BB962C8B-B14F-4D97-AF65-F5344CB8AC3E}">
        <p14:creationId xmlns:p14="http://schemas.microsoft.com/office/powerpoint/2010/main" val="3137965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GB" altLang="zh-CN" sz="6600" dirty="0" smtClean="0"/>
              <a:t>End</a:t>
            </a:r>
            <a:endParaRPr lang="zh-CN" altLang="en-US" dirty="0"/>
          </a:p>
        </p:txBody>
      </p:sp>
      <p:sp>
        <p:nvSpPr>
          <p:cNvPr id="3" name="副标题 2"/>
          <p:cNvSpPr>
            <a:spLocks noGrp="1"/>
          </p:cNvSpPr>
          <p:nvPr>
            <p:ph type="subTitle" idx="1"/>
          </p:nvPr>
        </p:nvSpPr>
        <p:spPr/>
        <p:txBody>
          <a:bodyPr/>
          <a:lstStyle/>
          <a:p>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18</a:t>
            </a:fld>
            <a:endParaRPr lang="zh-CN" altLang="en-US"/>
          </a:p>
        </p:txBody>
      </p:sp>
    </p:spTree>
    <p:extLst>
      <p:ext uri="{BB962C8B-B14F-4D97-AF65-F5344CB8AC3E}">
        <p14:creationId xmlns:p14="http://schemas.microsoft.com/office/powerpoint/2010/main" val="698949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smtClean="0"/>
              <a:t>1. Introduction</a:t>
            </a:r>
            <a:endParaRPr lang="zh-CN" altLang="en-US" dirty="0"/>
          </a:p>
        </p:txBody>
      </p:sp>
      <p:sp>
        <p:nvSpPr>
          <p:cNvPr id="3" name="内容占位符 2"/>
          <p:cNvSpPr>
            <a:spLocks noGrp="1"/>
          </p:cNvSpPr>
          <p:nvPr>
            <p:ph idx="1"/>
          </p:nvPr>
        </p:nvSpPr>
        <p:spPr/>
        <p:txBody>
          <a:bodyPr>
            <a:normAutofit fontScale="77500" lnSpcReduction="20000"/>
          </a:bodyPr>
          <a:lstStyle/>
          <a:p>
            <a:r>
              <a:rPr lang="en-US" altLang="zh-CN" dirty="0" smtClean="0"/>
              <a:t>Literature review:</a:t>
            </a:r>
          </a:p>
          <a:p>
            <a:endParaRPr lang="en-US" altLang="zh-CN" dirty="0"/>
          </a:p>
          <a:p>
            <a:pPr marL="514350" indent="-514350">
              <a:buFont typeface="+mj-lt"/>
              <a:buAutoNum type="alphaLcParenR"/>
            </a:pPr>
            <a:r>
              <a:rPr lang="en-US" altLang="zh-CN" kern="0" dirty="0" smtClean="0">
                <a:ea typeface="AdvGulliv-R"/>
                <a:cs typeface="Times New Roman" panose="02020603050405020304" pitchFamily="18" charset="0"/>
              </a:rPr>
              <a:t>Construction safety issues have become important in research and practice in recent years due to the high accident and death rates in the construction industry (</a:t>
            </a:r>
            <a:r>
              <a:rPr lang="en-US" altLang="zh-CN" kern="0" dirty="0" err="1" smtClean="0">
                <a:ea typeface="AdvGulliv-R"/>
                <a:cs typeface="Times New Roman" panose="02020603050405020304" pitchFamily="18" charset="0"/>
              </a:rPr>
              <a:t>Guo</a:t>
            </a:r>
            <a:r>
              <a:rPr lang="en-US" altLang="zh-CN" kern="0" dirty="0" smtClean="0">
                <a:ea typeface="AdvGulliv-R"/>
                <a:cs typeface="Times New Roman" panose="02020603050405020304" pitchFamily="18" charset="0"/>
              </a:rPr>
              <a:t>, Yu, and </a:t>
            </a:r>
            <a:r>
              <a:rPr lang="en-US" altLang="zh-CN" kern="0" dirty="0" err="1" smtClean="0">
                <a:ea typeface="AdvGulliv-R"/>
                <a:cs typeface="Times New Roman" panose="02020603050405020304" pitchFamily="18" charset="0"/>
              </a:rPr>
              <a:t>Skitmore</a:t>
            </a:r>
            <a:r>
              <a:rPr lang="en-US" altLang="zh-CN" kern="0" dirty="0" smtClean="0">
                <a:ea typeface="AdvGulliv-R"/>
                <a:cs typeface="Times New Roman" panose="02020603050405020304" pitchFamily="18" charset="0"/>
              </a:rPr>
              <a:t>, 2017).</a:t>
            </a:r>
          </a:p>
          <a:p>
            <a:pPr marL="514350" indent="-514350">
              <a:buFont typeface="+mj-lt"/>
              <a:buAutoNum type="alphaLcParenR"/>
            </a:pPr>
            <a:endParaRPr lang="en-US" altLang="zh-CN" kern="0" dirty="0">
              <a:ea typeface="AdvGulliv-R"/>
              <a:cs typeface="Times New Roman" panose="02020603050405020304" pitchFamily="18" charset="0"/>
            </a:endParaRPr>
          </a:p>
          <a:p>
            <a:pPr marL="514350" indent="-514350">
              <a:buFont typeface="+mj-lt"/>
              <a:buAutoNum type="alphaLcParenR"/>
            </a:pPr>
            <a:r>
              <a:rPr lang="en-US" altLang="zh-CN" kern="0" dirty="0" smtClean="0">
                <a:ea typeface="AdvGulliv-R"/>
                <a:cs typeface="Times New Roman" panose="02020603050405020304" pitchFamily="18" charset="0"/>
              </a:rPr>
              <a:t>Li (2015</a:t>
            </a:r>
            <a:r>
              <a:rPr lang="en-US" altLang="zh-CN" kern="0" dirty="0">
                <a:ea typeface="AdvGulliv-R"/>
                <a:cs typeface="Times New Roman" panose="02020603050405020304" pitchFamily="18" charset="0"/>
              </a:rPr>
              <a:t>) indicated that the construction accident rates are high in many places and this leads to higher compensation, loss in manpower, and extension of time</a:t>
            </a:r>
            <a:r>
              <a:rPr lang="en-US" altLang="zh-CN" kern="0" dirty="0" smtClean="0">
                <a:ea typeface="AdvGulliv-R"/>
                <a:cs typeface="Times New Roman" panose="02020603050405020304" pitchFamily="18" charset="0"/>
              </a:rPr>
              <a:t>.</a:t>
            </a:r>
          </a:p>
          <a:p>
            <a:pPr marL="514350" indent="-514350">
              <a:buFont typeface="+mj-lt"/>
              <a:buAutoNum type="alphaLcParenR"/>
            </a:pPr>
            <a:endParaRPr lang="en-US" altLang="zh-CN" kern="0" dirty="0" smtClean="0">
              <a:ea typeface="AdvGulliv-R"/>
              <a:cs typeface="Times New Roman" panose="02020603050405020304" pitchFamily="18" charset="0"/>
            </a:endParaRPr>
          </a:p>
          <a:p>
            <a:pPr marL="514350" indent="-514350">
              <a:buFont typeface="+mj-lt"/>
              <a:buAutoNum type="alphaLcParenR"/>
            </a:pPr>
            <a:r>
              <a:rPr lang="en-US" altLang="zh-CN" kern="0" dirty="0">
                <a:ea typeface="AdvGulliv-R"/>
                <a:cs typeface="Times New Roman" panose="02020603050405020304" pitchFamily="18" charset="0"/>
              </a:rPr>
              <a:t>Liao and Chiang (2015) did research on the Taiwan construction industry and found that workers involved in accidents during public projects did not receive enough compensation and the amount of compensation was different between site owners.</a:t>
            </a:r>
            <a:endParaRPr lang="en-US" altLang="zh-CN" kern="0" dirty="0" smtClean="0">
              <a:ea typeface="AdvGulliv-R"/>
              <a:cs typeface="Times New Roman" panose="02020603050405020304" pitchFamily="18" charset="0"/>
            </a:endParaRPr>
          </a:p>
          <a:p>
            <a:pPr marL="514350" indent="-514350">
              <a:buFont typeface="+mj-lt"/>
              <a:buAutoNum type="alphaLcParenR"/>
            </a:pPr>
            <a:endParaRPr lang="en-US" altLang="zh-CN" kern="0" dirty="0">
              <a:ea typeface="AdvGulliv-R"/>
              <a:cs typeface="Times New Roman" panose="02020603050405020304" pitchFamily="18" charset="0"/>
            </a:endParaRPr>
          </a:p>
          <a:p>
            <a:pPr marL="514350" indent="-514350">
              <a:buFont typeface="+mj-lt"/>
              <a:buAutoNum type="alphaLcParenR"/>
            </a:pPr>
            <a:endParaRPr lang="en-US" altLang="zh-CN" kern="0" dirty="0" smtClean="0">
              <a:ea typeface="AdvGulliv-R"/>
              <a:cs typeface="Times New Roman" panose="02020603050405020304" pitchFamily="18" charset="0"/>
            </a:endParaRPr>
          </a:p>
          <a:p>
            <a:pPr marL="514350" indent="-514350">
              <a:buFont typeface="+mj-lt"/>
              <a:buAutoNum type="alphaLcParenR"/>
            </a:pPr>
            <a:endParaRPr lang="en-US" altLang="zh-CN" kern="0" dirty="0">
              <a:ea typeface="AdvGulliv-R"/>
              <a:cs typeface="Times New Roman" panose="02020603050405020304" pitchFamily="18" charset="0"/>
            </a:endParaRPr>
          </a:p>
          <a:p>
            <a:pPr marL="514350" indent="-514350">
              <a:buFont typeface="+mj-lt"/>
              <a:buAutoNum type="alphaLcParenR"/>
            </a:pPr>
            <a:endParaRPr lang="en-US" altLang="zh-CN" kern="0" dirty="0" smtClean="0">
              <a:ea typeface="AdvGulliv-R"/>
              <a:cs typeface="Times New Roman" panose="02020603050405020304" pitchFamily="18" charset="0"/>
            </a:endParaRPr>
          </a:p>
          <a:p>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2</a:t>
            </a:fld>
            <a:endParaRPr lang="zh-CN" altLang="en-US"/>
          </a:p>
        </p:txBody>
      </p:sp>
    </p:spTree>
    <p:extLst>
      <p:ext uri="{BB962C8B-B14F-4D97-AF65-F5344CB8AC3E}">
        <p14:creationId xmlns:p14="http://schemas.microsoft.com/office/powerpoint/2010/main" val="1083227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smtClean="0"/>
              <a:t>1. Introduction</a:t>
            </a:r>
            <a:endParaRPr lang="zh-CN" altLang="en-US" dirty="0"/>
          </a:p>
        </p:txBody>
      </p:sp>
      <p:sp>
        <p:nvSpPr>
          <p:cNvPr id="3" name="内容占位符 2"/>
          <p:cNvSpPr>
            <a:spLocks noGrp="1"/>
          </p:cNvSpPr>
          <p:nvPr>
            <p:ph idx="1"/>
          </p:nvPr>
        </p:nvSpPr>
        <p:spPr/>
        <p:txBody>
          <a:bodyPr/>
          <a:lstStyle/>
          <a:p>
            <a:r>
              <a:rPr lang="en-US" altLang="zh-CN" dirty="0" smtClean="0"/>
              <a:t>Objectives:</a:t>
            </a:r>
          </a:p>
          <a:p>
            <a:endParaRPr lang="en-US" altLang="zh-CN" dirty="0"/>
          </a:p>
          <a:p>
            <a:r>
              <a:rPr lang="en-US" altLang="zh-CN" dirty="0"/>
              <a:t>T</a:t>
            </a:r>
            <a:r>
              <a:rPr lang="en-US" altLang="zh-CN" dirty="0" smtClean="0"/>
              <a:t>o analyze the relationship between different factors (construction accident &amp; compensation).</a:t>
            </a:r>
          </a:p>
          <a:p>
            <a:endParaRPr lang="en-US" altLang="zh-CN" dirty="0"/>
          </a:p>
          <a:p>
            <a:pPr marL="0" indent="0">
              <a:buNone/>
            </a:pPr>
            <a:endParaRPr lang="en-US" altLang="zh-CN" dirty="0" smtClean="0"/>
          </a:p>
        </p:txBody>
      </p:sp>
      <p:sp>
        <p:nvSpPr>
          <p:cNvPr id="4" name="灯片编号占位符 3"/>
          <p:cNvSpPr>
            <a:spLocks noGrp="1"/>
          </p:cNvSpPr>
          <p:nvPr>
            <p:ph type="sldNum" sz="quarter" idx="12"/>
          </p:nvPr>
        </p:nvSpPr>
        <p:spPr/>
        <p:txBody>
          <a:bodyPr/>
          <a:lstStyle/>
          <a:p>
            <a:fld id="{B75B8AAB-AF77-4F38-93F0-DDBB7E93925C}" type="slidenum">
              <a:rPr lang="zh-CN" altLang="en-US" smtClean="0"/>
              <a:t>3</a:t>
            </a:fld>
            <a:endParaRPr lang="zh-CN" altLang="en-US"/>
          </a:p>
        </p:txBody>
      </p:sp>
    </p:spTree>
    <p:extLst>
      <p:ext uri="{BB962C8B-B14F-4D97-AF65-F5344CB8AC3E}">
        <p14:creationId xmlns:p14="http://schemas.microsoft.com/office/powerpoint/2010/main" val="1500436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742950" indent="-742950">
              <a:buFont typeface="+mj-lt"/>
              <a:buAutoNum type="arabicPeriod" startAt="2"/>
            </a:pPr>
            <a:r>
              <a:rPr lang="en-US" altLang="zh-CN" sz="3600" dirty="0" smtClean="0"/>
              <a:t>Structural Equation Modelling (SEM) approach</a:t>
            </a:r>
            <a:endParaRPr lang="zh-CN" altLang="en-US" sz="3600" dirty="0"/>
          </a:p>
        </p:txBody>
      </p:sp>
      <p:sp>
        <p:nvSpPr>
          <p:cNvPr id="3" name="内容占位符 2"/>
          <p:cNvSpPr>
            <a:spLocks noGrp="1"/>
          </p:cNvSpPr>
          <p:nvPr>
            <p:ph idx="1"/>
          </p:nvPr>
        </p:nvSpPr>
        <p:spPr/>
        <p:txBody>
          <a:bodyPr>
            <a:normAutofit fontScale="92500" lnSpcReduction="10000"/>
          </a:bodyPr>
          <a:lstStyle/>
          <a:p>
            <a:r>
              <a:rPr lang="en-US" altLang="zh-CN" dirty="0" smtClean="0"/>
              <a:t>The structural equation modelling approach is a popular analysis technique because of the wide range of questions that it can help answer (Schreiber, 2008).</a:t>
            </a:r>
          </a:p>
          <a:p>
            <a:endParaRPr lang="en-US" altLang="zh-CN" dirty="0" smtClean="0"/>
          </a:p>
          <a:p>
            <a:r>
              <a:rPr lang="en-US" altLang="zh-CN" dirty="0" smtClean="0"/>
              <a:t>SEM can be used to estimate a cluster of dependent variables without upper limit in the model, which provides a flexible ability to construct the model (Wang &amp; Wang, 2012).</a:t>
            </a:r>
          </a:p>
          <a:p>
            <a:endParaRPr lang="en-US" altLang="zh-CN" dirty="0" smtClean="0"/>
          </a:p>
          <a:p>
            <a:r>
              <a:rPr lang="en-US" altLang="zh-CN" dirty="0" smtClean="0"/>
              <a:t>SEM can handle complicated data like count and categorical outcome, non-normal outcome and censored outcome etc. (Wang &amp; Wang, 2012)</a:t>
            </a:r>
          </a:p>
        </p:txBody>
      </p:sp>
      <p:sp>
        <p:nvSpPr>
          <p:cNvPr id="4" name="灯片编号占位符 3"/>
          <p:cNvSpPr>
            <a:spLocks noGrp="1"/>
          </p:cNvSpPr>
          <p:nvPr>
            <p:ph type="sldNum" sz="quarter" idx="12"/>
          </p:nvPr>
        </p:nvSpPr>
        <p:spPr/>
        <p:txBody>
          <a:bodyPr/>
          <a:lstStyle/>
          <a:p>
            <a:fld id="{B75B8AAB-AF77-4F38-93F0-DDBB7E93925C}" type="slidenum">
              <a:rPr lang="zh-CN" altLang="en-US" smtClean="0"/>
              <a:t>4</a:t>
            </a:fld>
            <a:endParaRPr lang="zh-CN" altLang="en-US"/>
          </a:p>
        </p:txBody>
      </p:sp>
    </p:spTree>
    <p:extLst>
      <p:ext uri="{BB962C8B-B14F-4D97-AF65-F5344CB8AC3E}">
        <p14:creationId xmlns:p14="http://schemas.microsoft.com/office/powerpoint/2010/main" val="571512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3"/>
            </a:pPr>
            <a:r>
              <a:rPr lang="en-US" altLang="zh-CN" dirty="0" smtClean="0"/>
              <a:t>Data collection and data analysis</a:t>
            </a:r>
            <a:endParaRPr lang="zh-CN" altLang="en-US" dirty="0"/>
          </a:p>
        </p:txBody>
      </p:sp>
      <p:sp>
        <p:nvSpPr>
          <p:cNvPr id="3" name="内容占位符 2"/>
          <p:cNvSpPr>
            <a:spLocks noGrp="1"/>
          </p:cNvSpPr>
          <p:nvPr>
            <p:ph idx="1"/>
          </p:nvPr>
        </p:nvSpPr>
        <p:spPr/>
        <p:txBody>
          <a:bodyPr/>
          <a:lstStyle/>
          <a:p>
            <a:pPr marL="514350" indent="-514350">
              <a:buFont typeface="+mj-lt"/>
              <a:buAutoNum type="alphaLcParenR"/>
            </a:pPr>
            <a:r>
              <a:rPr lang="en-US" altLang="zh-CN" dirty="0" smtClean="0"/>
              <a:t>Data was </a:t>
            </a:r>
            <a:r>
              <a:rPr lang="en-US" altLang="zh-CN" dirty="0"/>
              <a:t>collected from 320 court cases dated from 1982 to 2015, which were all related to construction accidents in Hong Kong. </a:t>
            </a:r>
            <a:endParaRPr lang="en-US" altLang="zh-CN" dirty="0" smtClean="0"/>
          </a:p>
          <a:p>
            <a:pPr marL="514350" indent="-514350">
              <a:buFont typeface="+mj-lt"/>
              <a:buAutoNum type="alphaLcParenR"/>
            </a:pPr>
            <a:endParaRPr lang="en-US" altLang="zh-CN" dirty="0"/>
          </a:p>
          <a:p>
            <a:pPr marL="514350" indent="-514350">
              <a:buFont typeface="+mj-lt"/>
              <a:buAutoNum type="alphaLcParenR"/>
            </a:pPr>
            <a:r>
              <a:rPr lang="en-US" altLang="zh-CN" dirty="0" smtClean="0"/>
              <a:t>A latent </a:t>
            </a:r>
            <a:r>
              <a:rPr lang="en-US" altLang="zh-CN" dirty="0"/>
              <a:t>variable (level of </a:t>
            </a:r>
            <a:r>
              <a:rPr lang="en-US" altLang="zh-CN" dirty="0" smtClean="0"/>
              <a:t>injuries – ‘</a:t>
            </a:r>
            <a:r>
              <a:rPr lang="en-US" altLang="zh-CN" dirty="0" err="1" smtClean="0"/>
              <a:t>Inj</a:t>
            </a:r>
            <a:r>
              <a:rPr lang="en-US" altLang="zh-CN" dirty="0" smtClean="0"/>
              <a:t>’) and 13 manifest variables (14 categories </a:t>
            </a:r>
            <a:r>
              <a:rPr lang="en-US" altLang="zh-CN" dirty="0"/>
              <a:t>of information were recorded and used to construct the </a:t>
            </a:r>
            <a:r>
              <a:rPr lang="en-US" altLang="zh-CN" dirty="0" smtClean="0"/>
              <a:t>model)</a:t>
            </a:r>
          </a:p>
          <a:p>
            <a:pPr marL="514350" indent="-514350">
              <a:buFont typeface="+mj-lt"/>
              <a:buAutoNum type="alphaLcParenR"/>
            </a:pPr>
            <a:endParaRPr lang="en-US" altLang="zh-CN" dirty="0"/>
          </a:p>
          <a:p>
            <a:pPr marL="514350" indent="-514350">
              <a:buFont typeface="+mj-lt"/>
              <a:buAutoNum type="alphaLcParenR"/>
            </a:pPr>
            <a:r>
              <a:rPr lang="en-US" altLang="zh-CN" dirty="0"/>
              <a:t>Using SPSS </a:t>
            </a:r>
            <a:r>
              <a:rPr lang="en-US" altLang="zh-CN" dirty="0" smtClean="0"/>
              <a:t>AMOS to make the analysis</a:t>
            </a:r>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5</a:t>
            </a:fld>
            <a:endParaRPr lang="zh-CN" altLang="en-US"/>
          </a:p>
        </p:txBody>
      </p:sp>
    </p:spTree>
    <p:extLst>
      <p:ext uri="{BB962C8B-B14F-4D97-AF65-F5344CB8AC3E}">
        <p14:creationId xmlns:p14="http://schemas.microsoft.com/office/powerpoint/2010/main" val="3137665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3"/>
            </a:pPr>
            <a:r>
              <a:rPr lang="en-US" altLang="zh-CN" dirty="0" smtClean="0"/>
              <a:t>Data collection and data analysis</a:t>
            </a:r>
            <a:endParaRPr lang="zh-CN" altLang="en-US" dirty="0"/>
          </a:p>
        </p:txBody>
      </p:sp>
      <p:sp>
        <p:nvSpPr>
          <p:cNvPr id="3" name="内容占位符 2"/>
          <p:cNvSpPr>
            <a:spLocks noGrp="1"/>
          </p:cNvSpPr>
          <p:nvPr>
            <p:ph idx="1"/>
          </p:nvPr>
        </p:nvSpPr>
        <p:spPr/>
        <p:txBody>
          <a:bodyPr/>
          <a:lstStyle/>
          <a:p>
            <a:r>
              <a:rPr lang="en-US" altLang="zh-CN" dirty="0" smtClean="0"/>
              <a:t>14 variables</a:t>
            </a:r>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6</a:t>
            </a:fld>
            <a:endParaRPr lang="zh-CN" altLang="en-US"/>
          </a:p>
        </p:txBody>
      </p:sp>
      <p:graphicFrame>
        <p:nvGraphicFramePr>
          <p:cNvPr id="9" name="表格 8"/>
          <p:cNvGraphicFramePr>
            <a:graphicFrameLocks noGrp="1"/>
          </p:cNvGraphicFramePr>
          <p:nvPr>
            <p:extLst>
              <p:ext uri="{D42A27DB-BD31-4B8C-83A1-F6EECF244321}">
                <p14:modId xmlns:p14="http://schemas.microsoft.com/office/powerpoint/2010/main" val="3392275254"/>
              </p:ext>
            </p:extLst>
          </p:nvPr>
        </p:nvGraphicFramePr>
        <p:xfrm>
          <a:off x="838200" y="2671559"/>
          <a:ext cx="10011510" cy="3184118"/>
        </p:xfrm>
        <a:graphic>
          <a:graphicData uri="http://schemas.openxmlformats.org/drawingml/2006/table">
            <a:tbl>
              <a:tblPr firstRow="1" bandRow="1">
                <a:tableStyleId>{69CF1AB2-1976-4502-BF36-3FF5EA218861}</a:tableStyleId>
              </a:tblPr>
              <a:tblGrid>
                <a:gridCol w="5005755">
                  <a:extLst>
                    <a:ext uri="{9D8B030D-6E8A-4147-A177-3AD203B41FA5}">
                      <a16:colId xmlns:a16="http://schemas.microsoft.com/office/drawing/2014/main" val="1224541516"/>
                    </a:ext>
                  </a:extLst>
                </a:gridCol>
                <a:gridCol w="5005755">
                  <a:extLst>
                    <a:ext uri="{9D8B030D-6E8A-4147-A177-3AD203B41FA5}">
                      <a16:colId xmlns:a16="http://schemas.microsoft.com/office/drawing/2014/main" val="1768956449"/>
                    </a:ext>
                  </a:extLst>
                </a:gridCol>
              </a:tblGrid>
              <a:tr h="454874">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1. The </a:t>
                      </a:r>
                      <a:r>
                        <a:rPr lang="en-US" sz="1600" b="0" kern="100" dirty="0">
                          <a:effectLst/>
                          <a:latin typeface="Times New Roman" panose="02020603050405020304" pitchFamily="18" charset="0"/>
                          <a:ea typeface="等线" panose="02010600030101010101" pitchFamily="2" charset="-122"/>
                          <a:cs typeface="Times New Roman" panose="02020603050405020304" pitchFamily="18" charset="0"/>
                        </a:rPr>
                        <a:t>age of </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plaintiff (Age)</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2. The </a:t>
                      </a:r>
                      <a:r>
                        <a:rPr lang="en-US" sz="1600" b="0" kern="100" dirty="0">
                          <a:effectLst/>
                          <a:latin typeface="Times New Roman" panose="02020603050405020304" pitchFamily="18" charset="0"/>
                          <a:ea typeface="等线" panose="02010600030101010101" pitchFamily="2" charset="-122"/>
                          <a:cs typeface="Times New Roman" panose="02020603050405020304" pitchFamily="18" charset="0"/>
                        </a:rPr>
                        <a:t>gender of </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plaintiff (Gender)</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41228110"/>
                  </a:ext>
                </a:extLst>
              </a:tr>
              <a:tr h="454874">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3. Plaintiff’s </a:t>
                      </a:r>
                      <a:r>
                        <a:rPr lang="en-US" sz="1600" b="0" kern="100" dirty="0">
                          <a:effectLst/>
                          <a:latin typeface="Times New Roman" panose="02020603050405020304" pitchFamily="18" charset="0"/>
                          <a:ea typeface="等线" panose="02010600030101010101" pitchFamily="2" charset="-122"/>
                          <a:cs typeface="Times New Roman" panose="02020603050405020304" pitchFamily="18" charset="0"/>
                        </a:rPr>
                        <a:t>monthly income before </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accident (ME)</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4. Future </a:t>
                      </a:r>
                      <a:r>
                        <a:rPr lang="en-US" sz="1600" b="0" kern="100" dirty="0">
                          <a:effectLst/>
                          <a:latin typeface="Times New Roman" panose="02020603050405020304" pitchFamily="18" charset="0"/>
                          <a:ea typeface="等线" panose="02010600030101010101" pitchFamily="2" charset="-122"/>
                          <a:cs typeface="Times New Roman" panose="02020603050405020304" pitchFamily="18" charset="0"/>
                        </a:rPr>
                        <a:t>loss of </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earning (</a:t>
                      </a:r>
                      <a:r>
                        <a:rPr lang="en-US" sz="1600" b="0" kern="100" dirty="0" err="1" smtClean="0">
                          <a:effectLst/>
                          <a:latin typeface="Times New Roman" panose="02020603050405020304" pitchFamily="18" charset="0"/>
                          <a:ea typeface="等线" panose="02010600030101010101" pitchFamily="2" charset="-122"/>
                          <a:cs typeface="Times New Roman" panose="02020603050405020304" pitchFamily="18" charset="0"/>
                        </a:rPr>
                        <a:t>Futureloss</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84472974"/>
                  </a:ext>
                </a:extLst>
              </a:tr>
              <a:tr h="454874">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5. Pre-trial </a:t>
                      </a:r>
                      <a:r>
                        <a:rPr lang="en-US" sz="1600" b="0" kern="100" dirty="0">
                          <a:effectLst/>
                          <a:latin typeface="Times New Roman" panose="02020603050405020304" pitchFamily="18" charset="0"/>
                          <a:ea typeface="等线" panose="02010600030101010101" pitchFamily="2" charset="-122"/>
                          <a:cs typeface="Times New Roman" panose="02020603050405020304" pitchFamily="18" charset="0"/>
                        </a:rPr>
                        <a:t>loss of </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earning</a:t>
                      </a:r>
                      <a:r>
                        <a:rPr lang="en-US" sz="1600" b="0" kern="100" baseline="0" dirty="0" smtClean="0">
                          <a:effectLst/>
                          <a:latin typeface="Times New Roman" panose="02020603050405020304" pitchFamily="18" charset="0"/>
                          <a:ea typeface="等线" panose="02010600030101010101" pitchFamily="2" charset="-122"/>
                          <a:cs typeface="Times New Roman" panose="02020603050405020304" pitchFamily="18" charset="0"/>
                        </a:rPr>
                        <a:t> (Pretrial)</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6. Loss </a:t>
                      </a:r>
                      <a:r>
                        <a:rPr lang="en-US" sz="1600" b="0" kern="100" dirty="0">
                          <a:effectLst/>
                          <a:latin typeface="Times New Roman" panose="02020603050405020304" pitchFamily="18" charset="0"/>
                          <a:ea typeface="等线" panose="02010600030101010101" pitchFamily="2" charset="-122"/>
                          <a:cs typeface="Times New Roman" panose="02020603050405020304" pitchFamily="18" charset="0"/>
                        </a:rPr>
                        <a:t>of earning </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capacity (</a:t>
                      </a:r>
                      <a:r>
                        <a:rPr lang="en-US" sz="1600" b="0" kern="100" dirty="0" err="1" smtClean="0">
                          <a:effectLst/>
                          <a:latin typeface="Times New Roman" panose="02020603050405020304" pitchFamily="18" charset="0"/>
                          <a:ea typeface="等线" panose="02010600030101010101" pitchFamily="2" charset="-122"/>
                          <a:cs typeface="Times New Roman" panose="02020603050405020304" pitchFamily="18" charset="0"/>
                        </a:rPr>
                        <a:t>LossofEC</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431380252"/>
                  </a:ext>
                </a:extLst>
              </a:tr>
              <a:tr h="454874">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7. Special damage (SD)</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8. Future treatment  (FT)</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221783611"/>
                  </a:ext>
                </a:extLst>
              </a:tr>
              <a:tr h="454874">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9. Death </a:t>
                      </a:r>
                      <a:r>
                        <a:rPr lang="en-US" sz="1600" b="0" kern="100" dirty="0">
                          <a:effectLst/>
                          <a:latin typeface="Times New Roman" panose="02020603050405020304" pitchFamily="18" charset="0"/>
                          <a:ea typeface="等线" panose="02010600030101010101" pitchFamily="2" charset="-122"/>
                          <a:cs typeface="Times New Roman" panose="02020603050405020304" pitchFamily="18" charset="0"/>
                        </a:rPr>
                        <a:t>of </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plaintiff (Death)</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10. Duration </a:t>
                      </a:r>
                      <a:r>
                        <a:rPr lang="en-US" sz="1600" b="0" kern="100" dirty="0">
                          <a:effectLst/>
                          <a:latin typeface="Times New Roman" panose="02020603050405020304" pitchFamily="18" charset="0"/>
                          <a:ea typeface="等线" panose="02010600030101010101" pitchFamily="2" charset="-122"/>
                          <a:cs typeface="Times New Roman" panose="02020603050405020304" pitchFamily="18" charset="0"/>
                        </a:rPr>
                        <a:t>of </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judgment (Duration)</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605124856"/>
                  </a:ext>
                </a:extLst>
              </a:tr>
              <a:tr h="454874">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11. Level </a:t>
                      </a:r>
                      <a:r>
                        <a:rPr lang="en-US" sz="1600" b="0" kern="100" dirty="0">
                          <a:effectLst/>
                          <a:latin typeface="Times New Roman" panose="02020603050405020304" pitchFamily="18" charset="0"/>
                          <a:ea typeface="等线" panose="02010600030101010101" pitchFamily="2" charset="-122"/>
                          <a:cs typeface="Times New Roman" panose="02020603050405020304" pitchFamily="18" charset="0"/>
                        </a:rPr>
                        <a:t>of </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court (LC)</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tc>
                  <a:txBody>
                    <a:bodyPr/>
                    <a:lstStyle/>
                    <a:p>
                      <a:pPr marL="0" lvl="0" indent="0" algn="l">
                        <a:spcAft>
                          <a:spcPts val="0"/>
                        </a:spcAft>
                        <a:buFont typeface="+mj-lt"/>
                        <a:buNone/>
                      </a:pP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12.</a:t>
                      </a:r>
                      <a:r>
                        <a:rPr lang="en-US" sz="1600" b="0" kern="100" baseline="0" dirty="0" smtClean="0">
                          <a:effectLst/>
                          <a:latin typeface="Times New Roman" panose="02020603050405020304" pitchFamily="18" charset="0"/>
                          <a:ea typeface="等线" panose="02010600030101010101" pitchFamily="2" charset="-122"/>
                          <a:cs typeface="Times New Roman" panose="02020603050405020304" pitchFamily="18" charset="0"/>
                        </a:rPr>
                        <a:t> </a:t>
                      </a:r>
                      <a:r>
                        <a:rPr lang="en-US" sz="1600" b="0" kern="100" dirty="0" smtClean="0">
                          <a:effectLst/>
                          <a:latin typeface="Times New Roman" panose="02020603050405020304" pitchFamily="18" charset="0"/>
                          <a:ea typeface="等线" panose="02010600030101010101" pitchFamily="2" charset="-122"/>
                          <a:cs typeface="Times New Roman" panose="02020603050405020304" pitchFamily="18" charset="0"/>
                        </a:rPr>
                        <a:t>Contributory negligence (CL)</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839004429"/>
                  </a:ext>
                </a:extLst>
              </a:tr>
              <a:tr h="454874">
                <a:tc>
                  <a:txBody>
                    <a:bodyPr/>
                    <a:lstStyle/>
                    <a:p>
                      <a:pPr marL="0" lvl="0" indent="0" algn="l">
                        <a:spcAft>
                          <a:spcPts val="0"/>
                        </a:spcAft>
                        <a:buFont typeface="+mj-lt"/>
                        <a:buNone/>
                      </a:pPr>
                      <a:r>
                        <a:rPr lang="en-US" sz="1600" b="0" kern="100" dirty="0" smtClean="0">
                          <a:effectLst/>
                          <a:latin typeface="Calibri" panose="020F0502020204030204" pitchFamily="34" charset="0"/>
                          <a:ea typeface="等线" panose="02010600030101010101" pitchFamily="2" charset="-122"/>
                          <a:cs typeface="Times New Roman" panose="02020603050405020304" pitchFamily="18" charset="0"/>
                        </a:rPr>
                        <a:t>13. Pain, suffering and loss of amenities (PSLA)</a:t>
                      </a:r>
                    </a:p>
                  </a:txBody>
                  <a:tcPr marL="68580" marR="68580" marT="0" marB="0" anchor="ctr"/>
                </a:tc>
                <a:tc>
                  <a:txBody>
                    <a:bodyPr/>
                    <a:lstStyle/>
                    <a:p>
                      <a:pPr marL="0" lvl="0" indent="0" algn="l">
                        <a:spcAft>
                          <a:spcPts val="0"/>
                        </a:spcAft>
                        <a:buFont typeface="+mj-lt"/>
                        <a:buNone/>
                      </a:pPr>
                      <a:r>
                        <a:rPr lang="en-US" sz="1600" b="0" kern="100" dirty="0" smtClean="0">
                          <a:effectLst/>
                          <a:latin typeface="Calibri" panose="020F0502020204030204" pitchFamily="34" charset="0"/>
                          <a:ea typeface="等线" panose="02010600030101010101" pitchFamily="2" charset="-122"/>
                          <a:cs typeface="Times New Roman" panose="02020603050405020304" pitchFamily="18" charset="0"/>
                        </a:rPr>
                        <a:t>14. Level of injuries (</a:t>
                      </a:r>
                      <a:r>
                        <a:rPr lang="en-US" sz="1600" b="0" kern="100" dirty="0" err="1" smtClean="0">
                          <a:effectLst/>
                          <a:latin typeface="Calibri" panose="020F0502020204030204" pitchFamily="34" charset="0"/>
                          <a:ea typeface="等线" panose="02010600030101010101" pitchFamily="2" charset="-122"/>
                          <a:cs typeface="Times New Roman" panose="02020603050405020304" pitchFamily="18" charset="0"/>
                        </a:rPr>
                        <a:t>Inj</a:t>
                      </a:r>
                      <a:r>
                        <a:rPr lang="en-US" sz="1600" b="0" kern="100" dirty="0" smtClean="0">
                          <a:effectLst/>
                          <a:latin typeface="Calibri" panose="020F0502020204030204" pitchFamily="34" charset="0"/>
                          <a:ea typeface="等线" panose="02010600030101010101" pitchFamily="2" charset="-122"/>
                          <a:cs typeface="Times New Roman" panose="02020603050405020304" pitchFamily="18" charset="0"/>
                        </a:rPr>
                        <a:t>)</a:t>
                      </a:r>
                      <a:endParaRPr lang="zh-CN" sz="1600" b="0" kern="100" dirty="0">
                        <a:effectLst/>
                        <a:latin typeface="Calibri" panose="020F0502020204030204" pitchFamily="34" charset="0"/>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347278915"/>
                  </a:ext>
                </a:extLst>
              </a:tr>
            </a:tbl>
          </a:graphicData>
        </a:graphic>
      </p:graphicFrame>
    </p:spTree>
    <p:extLst>
      <p:ext uri="{BB962C8B-B14F-4D97-AF65-F5344CB8AC3E}">
        <p14:creationId xmlns:p14="http://schemas.microsoft.com/office/powerpoint/2010/main" val="2750890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3"/>
            </a:pPr>
            <a:r>
              <a:rPr lang="en-US" altLang="zh-CN" dirty="0" smtClean="0"/>
              <a:t>Data collection and data analysis</a:t>
            </a:r>
            <a:endParaRPr lang="zh-CN" altLang="en-US" dirty="0"/>
          </a:p>
        </p:txBody>
      </p:sp>
      <p:sp>
        <p:nvSpPr>
          <p:cNvPr id="3" name="内容占位符 2"/>
          <p:cNvSpPr>
            <a:spLocks noGrp="1"/>
          </p:cNvSpPr>
          <p:nvPr>
            <p:ph idx="1"/>
          </p:nvPr>
        </p:nvSpPr>
        <p:spPr>
          <a:xfrm>
            <a:off x="838200" y="1825624"/>
            <a:ext cx="10515600" cy="4486275"/>
          </a:xfrm>
        </p:spPr>
        <p:txBody>
          <a:bodyPr/>
          <a:lstStyle/>
          <a:p>
            <a:r>
              <a:rPr lang="en-US" altLang="zh-CN" dirty="0" smtClean="0"/>
              <a:t>Detail of some variables</a:t>
            </a:r>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7</a:t>
            </a:fld>
            <a:endParaRPr lang="zh-CN" altLang="en-US"/>
          </a:p>
        </p:txBody>
      </p:sp>
      <p:graphicFrame>
        <p:nvGraphicFramePr>
          <p:cNvPr id="6" name="表格 5"/>
          <p:cNvGraphicFramePr>
            <a:graphicFrameLocks noGrp="1"/>
          </p:cNvGraphicFramePr>
          <p:nvPr>
            <p:extLst>
              <p:ext uri="{D42A27DB-BD31-4B8C-83A1-F6EECF244321}">
                <p14:modId xmlns:p14="http://schemas.microsoft.com/office/powerpoint/2010/main" val="3014824325"/>
              </p:ext>
            </p:extLst>
          </p:nvPr>
        </p:nvGraphicFramePr>
        <p:xfrm>
          <a:off x="1216073" y="2332672"/>
          <a:ext cx="9466581" cy="3979228"/>
        </p:xfrm>
        <a:graphic>
          <a:graphicData uri="http://schemas.openxmlformats.org/drawingml/2006/table">
            <a:tbl>
              <a:tblPr firstRow="1" firstCol="1" bandRow="1">
                <a:tableStyleId>{5C22544A-7EE6-4342-B048-85BDC9FD1C3A}</a:tableStyleId>
              </a:tblPr>
              <a:tblGrid>
                <a:gridCol w="2123884">
                  <a:extLst>
                    <a:ext uri="{9D8B030D-6E8A-4147-A177-3AD203B41FA5}">
                      <a16:colId xmlns:a16="http://schemas.microsoft.com/office/drawing/2014/main" val="1003416639"/>
                    </a:ext>
                  </a:extLst>
                </a:gridCol>
                <a:gridCol w="7342697">
                  <a:extLst>
                    <a:ext uri="{9D8B030D-6E8A-4147-A177-3AD203B41FA5}">
                      <a16:colId xmlns:a16="http://schemas.microsoft.com/office/drawing/2014/main" val="2755195409"/>
                    </a:ext>
                  </a:extLst>
                </a:gridCol>
              </a:tblGrid>
              <a:tr h="284918">
                <a:tc>
                  <a:txBody>
                    <a:bodyPr/>
                    <a:lstStyle/>
                    <a:p>
                      <a:pPr algn="ctr">
                        <a:spcAft>
                          <a:spcPts val="0"/>
                        </a:spcAft>
                      </a:pPr>
                      <a:r>
                        <a:rPr lang="en-GB" sz="1400" kern="100" dirty="0">
                          <a:effectLst/>
                        </a:rPr>
                        <a:t>Name of the variables</a:t>
                      </a:r>
                      <a:endParaRPr lang="zh-CN" sz="1400" kern="100" dirty="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400" kern="100">
                          <a:effectLst/>
                        </a:rPr>
                        <a:t>Details</a:t>
                      </a:r>
                      <a:endParaRPr lang="zh-CN" sz="1400" kern="100">
                        <a:effectLst/>
                        <a:latin typeface="Calibri" panose="020F0502020204030204" pitchFamily="34"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1105395187"/>
                  </a:ext>
                </a:extLst>
              </a:tr>
              <a:tr h="284918">
                <a:tc>
                  <a:txBody>
                    <a:bodyPr/>
                    <a:lstStyle/>
                    <a:p>
                      <a:pPr algn="ctr">
                        <a:spcAft>
                          <a:spcPts val="0"/>
                        </a:spcAft>
                      </a:pPr>
                      <a:r>
                        <a:rPr lang="en-GB" sz="1400" kern="100" dirty="0">
                          <a:effectLst/>
                        </a:rPr>
                        <a:t>Pre-trial loss of earning</a:t>
                      </a:r>
                      <a:endParaRPr lang="zh-CN" sz="1400" kern="100" dirty="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just">
                        <a:spcAft>
                          <a:spcPts val="0"/>
                        </a:spcAft>
                      </a:pPr>
                      <a:r>
                        <a:rPr lang="en-GB" sz="1400" kern="100" dirty="0">
                          <a:effectLst/>
                        </a:rPr>
                        <a:t>Financial losses incurred in accident such as medical expenses for cueing and loss of income. </a:t>
                      </a:r>
                      <a:endParaRPr lang="zh-CN" sz="1400" kern="100" dirty="0">
                        <a:effectLst/>
                        <a:latin typeface="Calibri" panose="020F0502020204030204" pitchFamily="34"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2313092860"/>
                  </a:ext>
                </a:extLst>
              </a:tr>
              <a:tr h="569836">
                <a:tc>
                  <a:txBody>
                    <a:bodyPr/>
                    <a:lstStyle/>
                    <a:p>
                      <a:pPr algn="ctr">
                        <a:spcAft>
                          <a:spcPts val="0"/>
                        </a:spcAft>
                      </a:pPr>
                      <a:r>
                        <a:rPr lang="en-GB" sz="1400" kern="100">
                          <a:effectLst/>
                        </a:rPr>
                        <a:t>Special damage</a:t>
                      </a:r>
                      <a:endParaRPr lang="zh-CN" sz="14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just">
                        <a:spcAft>
                          <a:spcPts val="0"/>
                        </a:spcAft>
                      </a:pPr>
                      <a:r>
                        <a:rPr lang="en-GB" sz="1400" kern="100" dirty="0">
                          <a:effectLst/>
                        </a:rPr>
                        <a:t>A kind of pre-trial loss compensation award related to financial loss such as expenses for wheelchair and crutches or compensation for family member as carer for the plaintiff. </a:t>
                      </a:r>
                      <a:endParaRPr lang="zh-CN" sz="1400" kern="100" dirty="0">
                        <a:effectLst/>
                        <a:latin typeface="Calibri" panose="020F0502020204030204" pitchFamily="34"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3570280417"/>
                  </a:ext>
                </a:extLst>
              </a:tr>
              <a:tr h="678029">
                <a:tc>
                  <a:txBody>
                    <a:bodyPr/>
                    <a:lstStyle/>
                    <a:p>
                      <a:pPr algn="ctr">
                        <a:spcAft>
                          <a:spcPts val="0"/>
                        </a:spcAft>
                      </a:pPr>
                      <a:r>
                        <a:rPr lang="en-GB" sz="1400" kern="100">
                          <a:effectLst/>
                        </a:rPr>
                        <a:t>Future loss of earning</a:t>
                      </a:r>
                      <a:endParaRPr lang="zh-CN" sz="14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just">
                        <a:spcAft>
                          <a:spcPts val="0"/>
                        </a:spcAft>
                      </a:pPr>
                      <a:r>
                        <a:rPr lang="en-GB" sz="1400" kern="100" dirty="0">
                          <a:effectLst/>
                        </a:rPr>
                        <a:t>A part of injury reward which is calculated according to the income of plaintiff prior to the accident. The calculation takes the expected future disability and the extent of disability due to the accident into account. </a:t>
                      </a:r>
                      <a:endParaRPr lang="zh-CN" sz="1400" kern="100" dirty="0">
                        <a:effectLst/>
                        <a:latin typeface="Calibri" panose="020F0502020204030204" pitchFamily="34"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3090187709"/>
                  </a:ext>
                </a:extLst>
              </a:tr>
              <a:tr h="569836">
                <a:tc>
                  <a:txBody>
                    <a:bodyPr/>
                    <a:lstStyle/>
                    <a:p>
                      <a:pPr algn="ctr">
                        <a:spcAft>
                          <a:spcPts val="0"/>
                        </a:spcAft>
                      </a:pPr>
                      <a:r>
                        <a:rPr lang="en-GB" sz="1400" kern="100">
                          <a:effectLst/>
                        </a:rPr>
                        <a:t>Loss of earning capacity</a:t>
                      </a:r>
                      <a:endParaRPr lang="zh-CN" sz="14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just">
                        <a:spcAft>
                          <a:spcPts val="0"/>
                        </a:spcAft>
                      </a:pPr>
                      <a:r>
                        <a:rPr lang="en-GB" sz="1400" kern="100" dirty="0">
                          <a:effectLst/>
                        </a:rPr>
                        <a:t>Another compensation award given to the plaintiff based on the probability of losing their job at some time in the future because of the injury suffered. </a:t>
                      </a:r>
                      <a:endParaRPr lang="zh-CN" sz="1400" kern="100" dirty="0">
                        <a:effectLst/>
                        <a:latin typeface="Calibri" panose="020F0502020204030204" pitchFamily="34"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1127953631"/>
                  </a:ext>
                </a:extLst>
              </a:tr>
              <a:tr h="1139672">
                <a:tc>
                  <a:txBody>
                    <a:bodyPr/>
                    <a:lstStyle/>
                    <a:p>
                      <a:pPr algn="ctr">
                        <a:spcAft>
                          <a:spcPts val="0"/>
                        </a:spcAft>
                      </a:pPr>
                      <a:r>
                        <a:rPr lang="en-GB" sz="1400" kern="100">
                          <a:effectLst/>
                        </a:rPr>
                        <a:t>Pain, Suffering, Loss of Amenities (PSLA)</a:t>
                      </a:r>
                      <a:endParaRPr lang="zh-CN" sz="14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just">
                        <a:spcAft>
                          <a:spcPts val="0"/>
                        </a:spcAft>
                      </a:pPr>
                      <a:r>
                        <a:rPr lang="en-GB" sz="1400" kern="100" dirty="0">
                          <a:effectLst/>
                        </a:rPr>
                        <a:t>A kind of compensation award due to non-financial damage. It considers the physical pain and dispassionate to life due to injury. If plaintiffs’ ability to enjoy their life was diminished because of the accident, then it refers to loss of amenities, which can be compensated by the award of PSLA. The pre-accident life of the plaintiff will be examined in order to formulate the compensation amount.</a:t>
                      </a:r>
                      <a:endParaRPr lang="zh-CN" sz="1400" kern="100" dirty="0">
                        <a:effectLst/>
                        <a:latin typeface="Calibri" panose="020F0502020204030204" pitchFamily="34"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2127518442"/>
                  </a:ext>
                </a:extLst>
              </a:tr>
              <a:tr h="452019">
                <a:tc>
                  <a:txBody>
                    <a:bodyPr/>
                    <a:lstStyle/>
                    <a:p>
                      <a:pPr algn="ctr">
                        <a:spcAft>
                          <a:spcPts val="0"/>
                        </a:spcAft>
                      </a:pPr>
                      <a:r>
                        <a:rPr lang="en-GB" sz="1400" kern="100">
                          <a:effectLst/>
                        </a:rPr>
                        <a:t>Future treatment</a:t>
                      </a:r>
                      <a:endParaRPr lang="zh-CN" sz="14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just">
                        <a:spcAft>
                          <a:spcPts val="0"/>
                        </a:spcAft>
                      </a:pPr>
                      <a:r>
                        <a:rPr lang="en-GB" sz="1400" kern="100" dirty="0">
                          <a:effectLst/>
                        </a:rPr>
                        <a:t>Future treatment refers to the medical expenses expected to be used for recovery in the future. </a:t>
                      </a:r>
                      <a:endParaRPr lang="zh-CN" sz="1400" kern="100" dirty="0">
                        <a:effectLst/>
                        <a:latin typeface="Calibri" panose="020F0502020204030204" pitchFamily="34"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1484220472"/>
                  </a:ext>
                </a:extLst>
              </a:tr>
            </a:tbl>
          </a:graphicData>
        </a:graphic>
      </p:graphicFrame>
    </p:spTree>
    <p:extLst>
      <p:ext uri="{BB962C8B-B14F-4D97-AF65-F5344CB8AC3E}">
        <p14:creationId xmlns:p14="http://schemas.microsoft.com/office/powerpoint/2010/main" val="1322929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3"/>
            </a:pPr>
            <a:r>
              <a:rPr lang="en-US" altLang="zh-CN" dirty="0" smtClean="0"/>
              <a:t>Data collection and data analysis</a:t>
            </a:r>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8</a:t>
            </a:fld>
            <a:endParaRPr lang="zh-CN" altLang="en-US"/>
          </a:p>
        </p:txBody>
      </p:sp>
      <p:pic>
        <p:nvPicPr>
          <p:cNvPr id="5" name="圖片 4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5487" y="2026142"/>
            <a:ext cx="5635460" cy="4512770"/>
          </a:xfrm>
          <a:prstGeom prst="rect">
            <a:avLst/>
          </a:prstGeom>
          <a:noFill/>
          <a:ln>
            <a:noFill/>
          </a:ln>
        </p:spPr>
      </p:pic>
      <p:sp>
        <p:nvSpPr>
          <p:cNvPr id="6" name="文本框 5"/>
          <p:cNvSpPr txBox="1"/>
          <p:nvPr/>
        </p:nvSpPr>
        <p:spPr>
          <a:xfrm>
            <a:off x="838200" y="1520894"/>
            <a:ext cx="8033238" cy="400110"/>
          </a:xfrm>
          <a:prstGeom prst="rect">
            <a:avLst/>
          </a:prstGeom>
          <a:noFill/>
        </p:spPr>
        <p:txBody>
          <a:bodyPr wrap="square" rtlCol="0">
            <a:spAutoFit/>
          </a:bodyPr>
          <a:lstStyle/>
          <a:p>
            <a:pPr marL="285750" indent="-285750">
              <a:buFont typeface="Arial" panose="020B0604020202020204" pitchFamily="34" charset="0"/>
              <a:buChar char="•"/>
            </a:pPr>
            <a:r>
              <a:rPr lang="en-US" altLang="zh-CN" sz="2000" dirty="0" smtClean="0"/>
              <a:t>SEM with </a:t>
            </a:r>
            <a:r>
              <a:rPr lang="en-US" altLang="zh-CN" sz="2000" dirty="0"/>
              <a:t>logical path distribution between 14 </a:t>
            </a:r>
            <a:r>
              <a:rPr lang="en-US" altLang="zh-CN" sz="2000" dirty="0" smtClean="0"/>
              <a:t>variables</a:t>
            </a:r>
            <a:endParaRPr lang="zh-CN" altLang="en-US" sz="2000" dirty="0"/>
          </a:p>
        </p:txBody>
      </p:sp>
    </p:spTree>
    <p:extLst>
      <p:ext uri="{BB962C8B-B14F-4D97-AF65-F5344CB8AC3E}">
        <p14:creationId xmlns:p14="http://schemas.microsoft.com/office/powerpoint/2010/main" val="4243805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742950" indent="-742950">
              <a:buFont typeface="+mj-lt"/>
              <a:buAutoNum type="arabicPeriod" startAt="3"/>
            </a:pPr>
            <a:r>
              <a:rPr lang="en-US" altLang="zh-CN" dirty="0" smtClean="0"/>
              <a:t>Data collection and data analysis</a:t>
            </a:r>
            <a:endParaRPr lang="zh-CN" altLang="en-US" dirty="0"/>
          </a:p>
        </p:txBody>
      </p:sp>
      <p:sp>
        <p:nvSpPr>
          <p:cNvPr id="4" name="灯片编号占位符 3"/>
          <p:cNvSpPr>
            <a:spLocks noGrp="1"/>
          </p:cNvSpPr>
          <p:nvPr>
            <p:ph type="sldNum" sz="quarter" idx="12"/>
          </p:nvPr>
        </p:nvSpPr>
        <p:spPr/>
        <p:txBody>
          <a:bodyPr/>
          <a:lstStyle/>
          <a:p>
            <a:fld id="{B75B8AAB-AF77-4F38-93F0-DDBB7E93925C}" type="slidenum">
              <a:rPr lang="zh-CN" altLang="en-US" smtClean="0"/>
              <a:t>9</a:t>
            </a:fld>
            <a:endParaRPr lang="zh-CN" altLang="en-US"/>
          </a:p>
        </p:txBody>
      </p:sp>
      <p:graphicFrame>
        <p:nvGraphicFramePr>
          <p:cNvPr id="7" name="内容占位符 6"/>
          <p:cNvGraphicFramePr>
            <a:graphicFrameLocks noGrp="1"/>
          </p:cNvGraphicFramePr>
          <p:nvPr>
            <p:ph idx="1"/>
            <p:extLst>
              <p:ext uri="{D42A27DB-BD31-4B8C-83A1-F6EECF244321}">
                <p14:modId xmlns:p14="http://schemas.microsoft.com/office/powerpoint/2010/main" val="3836554805"/>
              </p:ext>
            </p:extLst>
          </p:nvPr>
        </p:nvGraphicFramePr>
        <p:xfrm>
          <a:off x="1011115" y="2145326"/>
          <a:ext cx="9258300" cy="4063411"/>
        </p:xfrm>
        <a:graphic>
          <a:graphicData uri="http://schemas.openxmlformats.org/drawingml/2006/table">
            <a:tbl>
              <a:tblPr firstRow="1" firstCol="1" bandRow="1">
                <a:tableStyleId>{5C22544A-7EE6-4342-B048-85BDC9FD1C3A}</a:tableStyleId>
              </a:tblPr>
              <a:tblGrid>
                <a:gridCol w="3134401">
                  <a:extLst>
                    <a:ext uri="{9D8B030D-6E8A-4147-A177-3AD203B41FA5}">
                      <a16:colId xmlns:a16="http://schemas.microsoft.com/office/drawing/2014/main" val="1680538106"/>
                    </a:ext>
                  </a:extLst>
                </a:gridCol>
                <a:gridCol w="1606213">
                  <a:extLst>
                    <a:ext uri="{9D8B030D-6E8A-4147-A177-3AD203B41FA5}">
                      <a16:colId xmlns:a16="http://schemas.microsoft.com/office/drawing/2014/main" val="1921110293"/>
                    </a:ext>
                  </a:extLst>
                </a:gridCol>
                <a:gridCol w="2003086">
                  <a:extLst>
                    <a:ext uri="{9D8B030D-6E8A-4147-A177-3AD203B41FA5}">
                      <a16:colId xmlns:a16="http://schemas.microsoft.com/office/drawing/2014/main" val="1460913053"/>
                    </a:ext>
                  </a:extLst>
                </a:gridCol>
                <a:gridCol w="2514600">
                  <a:extLst>
                    <a:ext uri="{9D8B030D-6E8A-4147-A177-3AD203B41FA5}">
                      <a16:colId xmlns:a16="http://schemas.microsoft.com/office/drawing/2014/main" val="455941184"/>
                    </a:ext>
                  </a:extLst>
                </a:gridCol>
              </a:tblGrid>
              <a:tr h="210038">
                <a:tc>
                  <a:txBody>
                    <a:bodyPr/>
                    <a:lstStyle/>
                    <a:p>
                      <a:pPr algn="ctr">
                        <a:spcAft>
                          <a:spcPts val="0"/>
                        </a:spcAft>
                      </a:pPr>
                      <a:r>
                        <a:rPr lang="en-GB" sz="1600" kern="100" dirty="0">
                          <a:effectLst/>
                        </a:rPr>
                        <a:t>Variables</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Mean</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gridSpan="2">
                  <a:txBody>
                    <a:bodyPr/>
                    <a:lstStyle/>
                    <a:p>
                      <a:pPr algn="ctr">
                        <a:spcAft>
                          <a:spcPts val="0"/>
                        </a:spcAft>
                      </a:pPr>
                      <a:r>
                        <a:rPr lang="en-GB" sz="1600" kern="100" dirty="0" smtClean="0">
                          <a:effectLst/>
                        </a:rPr>
                        <a:t>Range</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nchor="ctr"/>
                </a:tc>
                <a:tc hMerge="1">
                  <a:txBody>
                    <a:bodyPr/>
                    <a:lstStyle/>
                    <a:p>
                      <a:pPr algn="ctr">
                        <a:spcAft>
                          <a:spcPts val="0"/>
                        </a:spcAft>
                      </a:pP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2085098650"/>
                  </a:ext>
                </a:extLst>
              </a:tr>
              <a:tr h="210038">
                <a:tc>
                  <a:txBody>
                    <a:bodyPr/>
                    <a:lstStyle/>
                    <a:p>
                      <a:pPr algn="ctr">
                        <a:spcAft>
                          <a:spcPts val="0"/>
                        </a:spcAft>
                      </a:pPr>
                      <a:r>
                        <a:rPr lang="en-GB" sz="1600" kern="100" dirty="0">
                          <a:effectLst/>
                        </a:rPr>
                        <a:t>Gender </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N/A</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0(Female)</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1 (Male)</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107318084"/>
                  </a:ext>
                </a:extLst>
              </a:tr>
              <a:tr h="210038">
                <a:tc>
                  <a:txBody>
                    <a:bodyPr/>
                    <a:lstStyle/>
                    <a:p>
                      <a:pPr algn="ctr">
                        <a:spcAft>
                          <a:spcPts val="0"/>
                        </a:spcAft>
                      </a:pPr>
                      <a:r>
                        <a:rPr lang="en-GB" sz="1600" kern="100" dirty="0">
                          <a:effectLst/>
                        </a:rPr>
                        <a:t>Death </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N/A</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0(Alive)</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1 (Death)</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3106153550"/>
                  </a:ext>
                </a:extLst>
              </a:tr>
              <a:tr h="297177">
                <a:tc>
                  <a:txBody>
                    <a:bodyPr/>
                    <a:lstStyle/>
                    <a:p>
                      <a:pPr algn="ctr">
                        <a:spcAft>
                          <a:spcPts val="0"/>
                        </a:spcAft>
                      </a:pPr>
                      <a:r>
                        <a:rPr lang="en-GB" sz="1600" kern="100" dirty="0">
                          <a:effectLst/>
                        </a:rPr>
                        <a:t>Contributory Negligence</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N/A</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1 (Yes)</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0 (No)</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1337746058"/>
                  </a:ext>
                </a:extLst>
              </a:tr>
              <a:tr h="210038">
                <a:tc>
                  <a:txBody>
                    <a:bodyPr/>
                    <a:lstStyle/>
                    <a:p>
                      <a:pPr algn="ctr">
                        <a:spcAft>
                          <a:spcPts val="0"/>
                        </a:spcAft>
                      </a:pPr>
                      <a:r>
                        <a:rPr lang="en-GB" sz="1600" kern="100" dirty="0">
                          <a:effectLst/>
                        </a:rPr>
                        <a:t>Level of Court </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N/A</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1 (CFA)</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3 (DC)</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3713648485"/>
                  </a:ext>
                </a:extLst>
              </a:tr>
              <a:tr h="210038">
                <a:tc>
                  <a:txBody>
                    <a:bodyPr/>
                    <a:lstStyle/>
                    <a:p>
                      <a:pPr algn="ctr">
                        <a:spcAft>
                          <a:spcPts val="0"/>
                        </a:spcAft>
                      </a:pPr>
                      <a:r>
                        <a:rPr lang="en-GB" sz="1600" kern="100" dirty="0">
                          <a:effectLst/>
                        </a:rPr>
                        <a:t>Age</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40.8</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19</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65</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883204747"/>
                  </a:ext>
                </a:extLst>
              </a:tr>
              <a:tr h="420077">
                <a:tc>
                  <a:txBody>
                    <a:bodyPr/>
                    <a:lstStyle/>
                    <a:p>
                      <a:pPr algn="ctr">
                        <a:spcAft>
                          <a:spcPts val="0"/>
                        </a:spcAft>
                      </a:pPr>
                      <a:r>
                        <a:rPr lang="en-GB" sz="1600" kern="100" dirty="0">
                          <a:effectLst/>
                        </a:rPr>
                        <a:t>Monthly Earning Before Accident </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$14,273</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$4,400</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$58,575</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3011632038"/>
                  </a:ext>
                </a:extLst>
              </a:tr>
              <a:tr h="210038">
                <a:tc>
                  <a:txBody>
                    <a:bodyPr/>
                    <a:lstStyle/>
                    <a:p>
                      <a:pPr algn="ctr">
                        <a:spcAft>
                          <a:spcPts val="0"/>
                        </a:spcAft>
                      </a:pPr>
                      <a:r>
                        <a:rPr lang="en-GB" sz="1600" kern="100" dirty="0">
                          <a:effectLst/>
                        </a:rPr>
                        <a:t>Future Loss of Earning </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$496,619</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$47,040</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$3,990,060</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964241781"/>
                  </a:ext>
                </a:extLst>
              </a:tr>
              <a:tr h="420077">
                <a:tc>
                  <a:txBody>
                    <a:bodyPr/>
                    <a:lstStyle/>
                    <a:p>
                      <a:pPr algn="ctr">
                        <a:spcAft>
                          <a:spcPts val="0"/>
                        </a:spcAft>
                      </a:pPr>
                      <a:r>
                        <a:rPr lang="en-GB" sz="1600" kern="100" dirty="0">
                          <a:effectLst/>
                        </a:rPr>
                        <a:t>Loss of Earning Capacity</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$42,510.96</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$0</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$1,659,168</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186174974"/>
                  </a:ext>
                </a:extLst>
              </a:tr>
              <a:tr h="210038">
                <a:tc>
                  <a:txBody>
                    <a:bodyPr/>
                    <a:lstStyle/>
                    <a:p>
                      <a:pPr algn="ctr">
                        <a:spcAft>
                          <a:spcPts val="0"/>
                        </a:spcAft>
                      </a:pPr>
                      <a:r>
                        <a:rPr lang="en-GB" sz="1600" kern="100" dirty="0">
                          <a:effectLst/>
                        </a:rPr>
                        <a:t>PSLA</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$247,921.6</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$0</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$2,250,000</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3108400072"/>
                  </a:ext>
                </a:extLst>
              </a:tr>
              <a:tr h="420077">
                <a:tc>
                  <a:txBody>
                    <a:bodyPr/>
                    <a:lstStyle/>
                    <a:p>
                      <a:pPr algn="ctr">
                        <a:spcAft>
                          <a:spcPts val="0"/>
                        </a:spcAft>
                      </a:pPr>
                      <a:r>
                        <a:rPr lang="en-GB" sz="1600" kern="100" dirty="0">
                          <a:effectLst/>
                        </a:rPr>
                        <a:t>Pre-Trial loss of Earning </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$382,583.2</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$5,460</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$2.335.904</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4227132585"/>
                  </a:ext>
                </a:extLst>
              </a:tr>
              <a:tr h="210038">
                <a:tc>
                  <a:txBody>
                    <a:bodyPr/>
                    <a:lstStyle/>
                    <a:p>
                      <a:pPr algn="ctr">
                        <a:spcAft>
                          <a:spcPts val="0"/>
                        </a:spcAft>
                      </a:pPr>
                      <a:r>
                        <a:rPr lang="en-GB" sz="1600" kern="100" dirty="0">
                          <a:effectLst/>
                        </a:rPr>
                        <a:t>Special Damage </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$26,723.7</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$0</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$1,036,439</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1457917343"/>
                  </a:ext>
                </a:extLst>
              </a:tr>
              <a:tr h="210038">
                <a:tc>
                  <a:txBody>
                    <a:bodyPr/>
                    <a:lstStyle/>
                    <a:p>
                      <a:pPr algn="ctr">
                        <a:spcAft>
                          <a:spcPts val="0"/>
                        </a:spcAft>
                      </a:pPr>
                      <a:r>
                        <a:rPr lang="en-GB" sz="1600" kern="100" dirty="0">
                          <a:effectLst/>
                        </a:rPr>
                        <a:t>Future Treatment</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$35,535,7</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$0</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$2,319,040</a:t>
                      </a:r>
                      <a:endParaRPr lang="zh-CN" sz="1600" kern="100">
                        <a:effectLst/>
                        <a:latin typeface="Calibri" panose="020F0502020204030204" pitchFamily="34" charset="0"/>
                        <a:ea typeface="PMingLiU"/>
                        <a:cs typeface="Times New Roman" panose="02020603050405020304" pitchFamily="18" charset="0"/>
                      </a:endParaRPr>
                    </a:p>
                  </a:txBody>
                  <a:tcPr marL="0" marR="0" marT="0" marB="0" anchor="ctr"/>
                </a:tc>
                <a:extLst>
                  <a:ext uri="{0D108BD9-81ED-4DB2-BD59-A6C34878D82A}">
                    <a16:rowId xmlns:a16="http://schemas.microsoft.com/office/drawing/2014/main" val="2218026301"/>
                  </a:ext>
                </a:extLst>
              </a:tr>
              <a:tr h="210038">
                <a:tc>
                  <a:txBody>
                    <a:bodyPr/>
                    <a:lstStyle/>
                    <a:p>
                      <a:pPr algn="ctr">
                        <a:spcAft>
                          <a:spcPts val="0"/>
                        </a:spcAft>
                      </a:pPr>
                      <a:r>
                        <a:rPr lang="en-GB" sz="1600" kern="100" dirty="0">
                          <a:effectLst/>
                        </a:rPr>
                        <a:t>Duration of Judgment </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tc>
                <a:tc>
                  <a:txBody>
                    <a:bodyPr/>
                    <a:lstStyle/>
                    <a:p>
                      <a:pPr algn="ctr">
                        <a:spcAft>
                          <a:spcPts val="0"/>
                        </a:spcAft>
                      </a:pPr>
                      <a:r>
                        <a:rPr lang="en-GB" sz="1600" kern="100">
                          <a:effectLst/>
                        </a:rPr>
                        <a:t>4.42 years</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a:effectLst/>
                        </a:rPr>
                        <a:t>2 years</a:t>
                      </a:r>
                      <a:endParaRPr lang="zh-CN" sz="1600" kern="100">
                        <a:effectLst/>
                        <a:latin typeface="Calibri" panose="020F0502020204030204" pitchFamily="34" charset="0"/>
                        <a:ea typeface="PMingLiU"/>
                        <a:cs typeface="Times New Roman" panose="02020603050405020304" pitchFamily="18" charset="0"/>
                      </a:endParaRPr>
                    </a:p>
                  </a:txBody>
                  <a:tcPr marL="68580" marR="68580" marT="0" marB="0" anchor="ctr"/>
                </a:tc>
                <a:tc>
                  <a:txBody>
                    <a:bodyPr/>
                    <a:lstStyle/>
                    <a:p>
                      <a:pPr algn="ctr">
                        <a:spcAft>
                          <a:spcPts val="0"/>
                        </a:spcAft>
                      </a:pPr>
                      <a:r>
                        <a:rPr lang="en-GB" sz="1600" kern="100" dirty="0">
                          <a:effectLst/>
                        </a:rPr>
                        <a:t>10 years</a:t>
                      </a:r>
                      <a:endParaRPr lang="zh-CN" sz="1600" kern="100" dirty="0">
                        <a:effectLst/>
                        <a:latin typeface="Calibri" panose="020F0502020204030204" pitchFamily="34"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1354041837"/>
                  </a:ext>
                </a:extLst>
              </a:tr>
            </a:tbl>
          </a:graphicData>
        </a:graphic>
      </p:graphicFrame>
      <p:sp>
        <p:nvSpPr>
          <p:cNvPr id="8" name="文本框 7"/>
          <p:cNvSpPr txBox="1"/>
          <p:nvPr/>
        </p:nvSpPr>
        <p:spPr>
          <a:xfrm>
            <a:off x="1011115" y="1579829"/>
            <a:ext cx="5407269" cy="369332"/>
          </a:xfrm>
          <a:prstGeom prst="rect">
            <a:avLst/>
          </a:prstGeom>
          <a:noFill/>
        </p:spPr>
        <p:txBody>
          <a:bodyPr wrap="square" rtlCol="0">
            <a:spAutoFit/>
          </a:bodyPr>
          <a:lstStyle/>
          <a:p>
            <a:pPr marL="285750" indent="-285750">
              <a:buFont typeface="Arial" panose="020B0604020202020204" pitchFamily="34" charset="0"/>
              <a:buChar char="•"/>
            </a:pPr>
            <a:r>
              <a:rPr lang="en-GB" altLang="zh-CN" dirty="0"/>
              <a:t>Descriptive Statistic for variables in Base Model</a:t>
            </a:r>
            <a:endParaRPr lang="zh-CN" altLang="en-US" dirty="0"/>
          </a:p>
        </p:txBody>
      </p:sp>
    </p:spTree>
    <p:extLst>
      <p:ext uri="{BB962C8B-B14F-4D97-AF65-F5344CB8AC3E}">
        <p14:creationId xmlns:p14="http://schemas.microsoft.com/office/powerpoint/2010/main" val="2398410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1133</TotalTime>
  <Words>1360</Words>
  <Application>Microsoft Office PowerPoint</Application>
  <PresentationFormat>宽屏</PresentationFormat>
  <Paragraphs>369</Paragraphs>
  <Slides>18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AdvGulliv-R</vt:lpstr>
      <vt:lpstr>Microsoft JhengHei</vt:lpstr>
      <vt:lpstr>新細明體</vt:lpstr>
      <vt:lpstr>新細明體</vt:lpstr>
      <vt:lpstr>等线</vt:lpstr>
      <vt:lpstr>等线 Light</vt:lpstr>
      <vt:lpstr>宋体</vt:lpstr>
      <vt:lpstr>Arial</vt:lpstr>
      <vt:lpstr>Calibri</vt:lpstr>
      <vt:lpstr>Times New Roman</vt:lpstr>
      <vt:lpstr>Office 主题​​</vt:lpstr>
      <vt:lpstr>Construction accident compensation: a structural equation model approach</vt:lpstr>
      <vt:lpstr>1. Introduction</vt:lpstr>
      <vt:lpstr>1. Introduction</vt:lpstr>
      <vt:lpstr>Structural Equation Modelling (SEM) approach</vt:lpstr>
      <vt:lpstr>Data collection and data analysis</vt:lpstr>
      <vt:lpstr>Data collection and data analysis</vt:lpstr>
      <vt:lpstr>Data collection and data analysis</vt:lpstr>
      <vt:lpstr>Data collection and data analysis</vt:lpstr>
      <vt:lpstr>Data collection and data analysis</vt:lpstr>
      <vt:lpstr>Data collection and data analysis</vt:lpstr>
      <vt:lpstr>Data collection and data analysis</vt:lpstr>
      <vt:lpstr>Data collection and data analysis</vt:lpstr>
      <vt:lpstr>Data collection and data analysis</vt:lpstr>
      <vt:lpstr>Data collection and data analysis</vt:lpstr>
      <vt:lpstr>Data collection and data analysis</vt:lpstr>
      <vt:lpstr>Contribution of the Model </vt:lpstr>
      <vt:lpstr>Limitation of constructing SEM</vt:lpstr>
      <vt:lpstr>End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accident compensation: a structural equation model approach</dc:title>
  <dc:creator>NUVA T</dc:creator>
  <cp:lastModifiedBy>NUVA T</cp:lastModifiedBy>
  <cp:revision>48</cp:revision>
  <dcterms:created xsi:type="dcterms:W3CDTF">2017-06-24T15:51:25Z</dcterms:created>
  <dcterms:modified xsi:type="dcterms:W3CDTF">2017-06-27T13:11:45Z</dcterms:modified>
</cp:coreProperties>
</file>