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4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88" r:id="rId12"/>
    <p:sldId id="381" r:id="rId13"/>
    <p:sldId id="397" r:id="rId14"/>
    <p:sldId id="384" r:id="rId15"/>
    <p:sldId id="385" r:id="rId16"/>
    <p:sldId id="386" r:id="rId17"/>
    <p:sldId id="387" r:id="rId18"/>
    <p:sldId id="379" r:id="rId1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  <a:srgbClr val="808080"/>
    <a:srgbClr val="777777"/>
    <a:srgbClr val="FFFF00"/>
    <a:srgbClr val="FFFF66"/>
    <a:srgbClr val="008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4" autoAdjust="0"/>
    <p:restoredTop sz="81568" autoAdjust="0"/>
  </p:normalViewPr>
  <p:slideViewPr>
    <p:cSldViewPr>
      <p:cViewPr varScale="1">
        <p:scale>
          <a:sx n="56" d="100"/>
          <a:sy n="56" d="100"/>
        </p:scale>
        <p:origin x="1824" y="48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-1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"/>
    </p:cViewPr>
  </p:sorterViewPr>
  <p:notesViewPr>
    <p:cSldViewPr>
      <p:cViewPr varScale="1">
        <p:scale>
          <a:sx n="40" d="100"/>
          <a:sy n="40" d="100"/>
        </p:scale>
        <p:origin x="-1164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4" y="0"/>
            <a:ext cx="2890837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B09C0152-9411-4CC4-995F-CB82A0619650}" type="datetimeFigureOut">
              <a:rPr lang="en-US"/>
              <a:pPr>
                <a:defRPr/>
              </a:pPr>
              <a:t>6/28/2017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90838" cy="49688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4" y="9428165"/>
            <a:ext cx="2890837" cy="49688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6558651D-E2CB-4FA9-A426-5A0C624F0B6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39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5"/>
            <a:ext cx="48910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07E99D45-E42C-41CD-8C28-4D8F2EFCEE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080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804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45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fld id="{616A8A2B-47EA-4DAC-B9A5-056140553BDB}" type="slidenum">
              <a:rPr lang="it-IT" sz="1200" i="0" smtClean="0">
                <a:latin typeface="Times New Roman" pitchFamily="18" charset="0"/>
              </a:rPr>
              <a:pPr>
                <a:defRPr/>
              </a:pPr>
              <a:t>2</a:t>
            </a:fld>
            <a:endParaRPr lang="it-IT" sz="1200" i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5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Load Fees </a:t>
            </a:r>
            <a:r>
              <a:rPr lang="en-GB" dirty="0" smtClean="0">
                <a:sym typeface="Wingdings" panose="05000000000000000000" pitchFamily="2" charset="2"/>
              </a:rPr>
              <a:t> subscription</a:t>
            </a:r>
            <a:r>
              <a:rPr lang="en-GB" baseline="0" dirty="0" smtClean="0">
                <a:sym typeface="Wingdings" panose="05000000000000000000" pitchFamily="2" charset="2"/>
              </a:rPr>
              <a:t> costs</a:t>
            </a:r>
            <a:endParaRPr lang="en-GB" dirty="0" smtClean="0"/>
          </a:p>
          <a:p>
            <a:r>
              <a:rPr lang="en-GB" dirty="0" smtClean="0"/>
              <a:t>Marketing Fees </a:t>
            </a:r>
            <a:r>
              <a:rPr lang="en-GB" dirty="0" smtClean="0">
                <a:sym typeface="Wingdings" panose="05000000000000000000" pitchFamily="2" charset="2"/>
              </a:rPr>
              <a:t> intermediaries costs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035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54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 intercept model is appropriate:</a:t>
            </a:r>
          </a:p>
          <a:p>
            <a:pPr lvl="1"/>
            <a:r>
              <a:rPr lang="en-US" dirty="0" smtClean="0"/>
              <a:t>Wald test  </a:t>
            </a:r>
          </a:p>
          <a:p>
            <a:pPr lvl="1"/>
            <a:r>
              <a:rPr lang="en-US" dirty="0" smtClean="0"/>
              <a:t>Hausman’s test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normality check on the level-1 and level-2 residuals show that hypothesis of normal distribution are respected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[Wald test to test the hypothesis that the coefficients of the cluster means are all zero]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392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616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454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45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99D45-E42C-41CD-8C28-4D8F2EFCEEC3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72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 bwMode="auto">
          <a:xfrm>
            <a:off x="0" y="2852936"/>
            <a:ext cx="9144000" cy="360040"/>
          </a:xfrm>
          <a:prstGeom prst="rect">
            <a:avLst/>
          </a:prstGeom>
          <a:solidFill>
            <a:srgbClr val="000066"/>
          </a:solidFill>
          <a:ln w="9525" algn="ctr">
            <a:noFill/>
            <a:round/>
            <a:headEnd/>
            <a:tailEnd/>
          </a:ln>
        </p:spPr>
        <p:txBody>
          <a:bodyPr lIns="36000" tIns="36000" rIns="36000" bIns="36000" rtlCol="0" anchor="ctr">
            <a:normAutofit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3622723"/>
            <a:ext cx="7715304" cy="454349"/>
          </a:xfrm>
        </p:spPr>
        <p:txBody>
          <a:bodyPr>
            <a:normAutofit/>
          </a:bodyPr>
          <a:lstStyle>
            <a:lvl1pPr algn="r">
              <a:defRPr smtClean="0">
                <a:solidFill>
                  <a:srgbClr val="003399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4725144"/>
            <a:ext cx="7715304" cy="360040"/>
          </a:xfrm>
        </p:spPr>
        <p:txBody>
          <a:bodyPr>
            <a:normAutofit/>
          </a:bodyPr>
          <a:lstStyle>
            <a:lvl1pPr marL="0" indent="0" algn="r">
              <a:buNone/>
              <a:defRPr sz="1800" smtClean="0">
                <a:solidFill>
                  <a:srgbClr val="003399"/>
                </a:solidFill>
                <a:latin typeface="Verdana" pitchFamily="34" charset="0"/>
              </a:defRPr>
            </a:lvl1pPr>
          </a:lstStyle>
          <a:p>
            <a:r>
              <a:rPr lang="it-IT" dirty="0" smtClean="0"/>
              <a:t>Fare clic per modificare lo stile del sottotitolo dello schema</a:t>
            </a:r>
          </a:p>
        </p:txBody>
      </p:sp>
      <p:sp>
        <p:nvSpPr>
          <p:cNvPr id="9" name="Segnaposto testo 11"/>
          <p:cNvSpPr>
            <a:spLocks noGrp="1"/>
          </p:cNvSpPr>
          <p:nvPr>
            <p:ph type="body" sz="quarter" idx="11"/>
          </p:nvPr>
        </p:nvSpPr>
        <p:spPr>
          <a:xfrm>
            <a:off x="1087378" y="4077072"/>
            <a:ext cx="7632700" cy="360362"/>
          </a:xfrm>
        </p:spPr>
        <p:txBody>
          <a:bodyPr/>
          <a:lstStyle>
            <a:lvl1pPr algn="r">
              <a:buNone/>
              <a:def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10" name="Segnaposto testo 13"/>
          <p:cNvSpPr>
            <a:spLocks noGrp="1"/>
          </p:cNvSpPr>
          <p:nvPr>
            <p:ph type="body" sz="quarter" idx="12"/>
          </p:nvPr>
        </p:nvSpPr>
        <p:spPr>
          <a:xfrm>
            <a:off x="971600" y="5085184"/>
            <a:ext cx="7759109" cy="360040"/>
          </a:xfrm>
        </p:spPr>
        <p:txBody>
          <a:bodyPr/>
          <a:lstStyle>
            <a:lvl1pPr algn="r">
              <a:buNone/>
              <a:defRPr>
                <a:latin typeface="Verdana" pitchFamily="34" charset="0"/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pic>
        <p:nvPicPr>
          <p:cNvPr id="11" name="Picture 2" descr="C:\Documents and Settings\Motta\Desktop\Copia di NUOVE SLIDE\istituzionale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98283"/>
            <a:ext cx="4727452" cy="11505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274638"/>
            <a:ext cx="8143931" cy="9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it-IT" smtClean="0"/>
              <a:t>Fare clic per modificare lo stile del titolo</a:t>
            </a:r>
            <a:endParaRPr lang="it-IT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785813" y="1285860"/>
            <a:ext cx="8143875" cy="507207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C337-FF08-40B5-9A91-325D179CCE2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3932" cy="9397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85787" y="1285860"/>
            <a:ext cx="4000528" cy="50720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3399"/>
                </a:solidFill>
              </a:defRPr>
            </a:lvl1pPr>
            <a:lvl2pPr>
              <a:defRPr sz="1600">
                <a:solidFill>
                  <a:srgbClr val="003399"/>
                </a:solidFill>
              </a:defRPr>
            </a:lvl2pPr>
            <a:lvl3pPr>
              <a:defRPr sz="1400">
                <a:solidFill>
                  <a:srgbClr val="003399"/>
                </a:solidFill>
              </a:defRPr>
            </a:lvl3pPr>
            <a:lvl4pPr>
              <a:defRPr sz="1400">
                <a:solidFill>
                  <a:srgbClr val="003399"/>
                </a:solidFill>
              </a:defRPr>
            </a:lvl4pPr>
            <a:lvl5pPr>
              <a:defRPr sz="1400">
                <a:solidFill>
                  <a:srgbClr val="0033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57752" y="1285860"/>
            <a:ext cx="4071966" cy="50720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3399"/>
                </a:solidFill>
              </a:defRPr>
            </a:lvl1pPr>
            <a:lvl2pPr>
              <a:defRPr sz="1600">
                <a:solidFill>
                  <a:srgbClr val="003399"/>
                </a:solidFill>
              </a:defRPr>
            </a:lvl2pPr>
            <a:lvl3pPr>
              <a:defRPr sz="1400">
                <a:solidFill>
                  <a:srgbClr val="003399"/>
                </a:solidFill>
              </a:defRPr>
            </a:lvl3pPr>
            <a:lvl4pPr>
              <a:defRPr sz="1400">
                <a:solidFill>
                  <a:srgbClr val="003399"/>
                </a:solidFill>
              </a:defRPr>
            </a:lvl4pPr>
            <a:lvl5pPr>
              <a:defRPr sz="1400">
                <a:solidFill>
                  <a:srgbClr val="0033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62D7D-0293-4D86-908E-2ACE2B30478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F087-5B99-4FFA-8119-7F10545BE46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3932" cy="9397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5786" y="1285860"/>
            <a:ext cx="4000528" cy="64294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33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85787" y="1928802"/>
            <a:ext cx="4000528" cy="442915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3399"/>
                </a:solidFill>
              </a:defRPr>
            </a:lvl1pPr>
            <a:lvl2pPr>
              <a:defRPr sz="1800">
                <a:solidFill>
                  <a:srgbClr val="003399"/>
                </a:solidFill>
              </a:defRPr>
            </a:lvl2pPr>
            <a:lvl3pPr>
              <a:defRPr sz="1600">
                <a:solidFill>
                  <a:srgbClr val="003399"/>
                </a:solidFill>
              </a:defRPr>
            </a:lvl3pPr>
            <a:lvl4pPr>
              <a:defRPr sz="1400">
                <a:solidFill>
                  <a:srgbClr val="003399"/>
                </a:solidFill>
              </a:defRPr>
            </a:lvl4pPr>
            <a:lvl5pPr>
              <a:defRPr sz="1400">
                <a:solidFill>
                  <a:srgbClr val="0033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57752" y="1285860"/>
            <a:ext cx="4071966" cy="64294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033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57752" y="1928802"/>
            <a:ext cx="4071966" cy="442915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3399"/>
                </a:solidFill>
              </a:defRPr>
            </a:lvl1pPr>
            <a:lvl2pPr>
              <a:defRPr sz="1800">
                <a:solidFill>
                  <a:srgbClr val="003399"/>
                </a:solidFill>
              </a:defRPr>
            </a:lvl2pPr>
            <a:lvl3pPr>
              <a:defRPr sz="1600">
                <a:solidFill>
                  <a:srgbClr val="003399"/>
                </a:solidFill>
              </a:defRPr>
            </a:lvl3pPr>
            <a:lvl4pPr>
              <a:defRPr sz="1400">
                <a:solidFill>
                  <a:srgbClr val="003399"/>
                </a:solidFill>
              </a:defRPr>
            </a:lvl4pPr>
            <a:lvl5pPr>
              <a:defRPr sz="1400">
                <a:solidFill>
                  <a:srgbClr val="0033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047C-06D0-4096-B895-79D6027CA50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785786" y="274638"/>
            <a:ext cx="8143932" cy="6083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lvl2pPr>
              <a:defRPr>
                <a:solidFill>
                  <a:srgbClr val="003399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rgbClr val="003399"/>
                </a:solidFill>
              </a:defRPr>
            </a:lvl4pPr>
            <a:lvl5pPr>
              <a:defRPr>
                <a:solidFill>
                  <a:srgbClr val="003399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i="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1A715C-E5FB-4AEF-B72A-743852E21E0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3932" cy="9397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85786" y="1285860"/>
            <a:ext cx="8143932" cy="50720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 smtClean="0"/>
              <a:t>Fare clic sull'icona per inserire una tabella</a:t>
            </a:r>
            <a:endParaRPr lang="it-IT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 i="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23339E-B2C1-4E38-8DFB-B9507D7CA4F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285860"/>
            <a:ext cx="7786687" cy="4929222"/>
          </a:xfrm>
        </p:spPr>
        <p:txBody>
          <a:bodyPr/>
          <a:lstStyle>
            <a:lvl1pPr>
              <a:lnSpc>
                <a:spcPct val="100000"/>
              </a:lnSpc>
              <a:defRPr b="0"/>
            </a:lvl1pPr>
            <a:lvl2pPr>
              <a:lnSpc>
                <a:spcPct val="100000"/>
              </a:lnSpc>
              <a:defRPr sz="1600">
                <a:latin typeface="+mj-lt"/>
              </a:defRPr>
            </a:lvl2pPr>
            <a:lvl3pPr>
              <a:lnSpc>
                <a:spcPct val="100000"/>
              </a:lnSpc>
              <a:defRPr sz="1400">
                <a:latin typeface="+mj-lt"/>
              </a:defRPr>
            </a:lvl3pPr>
            <a:lvl4pPr>
              <a:lnSpc>
                <a:spcPct val="100000"/>
              </a:lnSpc>
              <a:defRPr sz="1300">
                <a:latin typeface="+mj-lt"/>
              </a:defRPr>
            </a:lvl4pPr>
            <a:lvl5pPr>
              <a:lnSpc>
                <a:spcPct val="100000"/>
              </a:lnSpc>
              <a:defRPr sz="1200">
                <a:latin typeface="+mj-lt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1000100" y="244463"/>
            <a:ext cx="7786742" cy="82708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05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274638"/>
            <a:ext cx="81438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it-IT" dirty="0" smtClean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285875"/>
            <a:ext cx="8143875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79512" y="6500813"/>
            <a:ext cx="500062" cy="357187"/>
          </a:xfrm>
          <a:prstGeom prst="rect">
            <a:avLst/>
          </a:prstGeom>
          <a:ln/>
        </p:spPr>
        <p:txBody>
          <a:bodyPr/>
          <a:lstStyle>
            <a:lvl1pPr algn="r">
              <a:defRPr sz="1100" i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C5BBBA-513A-4AF9-B060-990E04E42D3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3995936" y="6502400"/>
            <a:ext cx="4936207" cy="355600"/>
          </a:xfrm>
          <a:prstGeom prst="rect">
            <a:avLst/>
          </a:prstGeom>
          <a:ln/>
        </p:spPr>
        <p:txBody>
          <a:bodyPr/>
          <a:lstStyle>
            <a:lvl1pPr>
              <a:defRPr i="0"/>
            </a:lvl1pPr>
          </a:lstStyle>
          <a:p>
            <a:pPr algn="r">
              <a:defRPr/>
            </a:pPr>
            <a:r>
              <a:rPr lang="it-IT" sz="11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Copyright SDA Bocconi</a:t>
            </a:r>
            <a:endParaRPr lang="it-IT" sz="11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 userDrawn="1"/>
        </p:nvSpPr>
        <p:spPr>
          <a:xfrm>
            <a:off x="3962143" y="6502400"/>
            <a:ext cx="12153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100" b="1" i="0" kern="1200" dirty="0" smtClean="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rPr>
              <a:t>Giacomo Morri </a:t>
            </a:r>
            <a:endParaRPr lang="it-IT" sz="1100" b="1" i="0" kern="1200" dirty="0">
              <a:solidFill>
                <a:srgbClr val="0033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6" r:id="rId6"/>
    <p:sldLayoutId id="2147483747" r:id="rId7"/>
    <p:sldLayoutId id="2147483748" r:id="rId8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9588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Verdana" pitchFamily="34" charset="0"/>
          <a:ea typeface="+mj-ea"/>
          <a:cs typeface="+mj-cs"/>
        </a:defRPr>
      </a:lvl1pPr>
      <a:lvl2pPr algn="l" defTabSz="9588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Verdana" pitchFamily="34" charset="0"/>
        </a:defRPr>
      </a:lvl2pPr>
      <a:lvl3pPr algn="l" defTabSz="9588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Verdana" pitchFamily="34" charset="0"/>
        </a:defRPr>
      </a:lvl3pPr>
      <a:lvl4pPr algn="l" defTabSz="9588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Verdana" pitchFamily="34" charset="0"/>
        </a:defRPr>
      </a:lvl4pPr>
      <a:lvl5pPr algn="l" defTabSz="9588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Verdana" pitchFamily="34" charset="0"/>
        </a:defRPr>
      </a:lvl5pPr>
      <a:lvl6pPr marL="457200" algn="ctr" defTabSz="958850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" pitchFamily="18" charset="0"/>
        </a:defRPr>
      </a:lvl6pPr>
      <a:lvl7pPr marL="914400" algn="ctr" defTabSz="958850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" pitchFamily="18" charset="0"/>
        </a:defRPr>
      </a:lvl7pPr>
      <a:lvl8pPr marL="1371600" algn="ctr" defTabSz="958850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" pitchFamily="18" charset="0"/>
        </a:defRPr>
      </a:lvl8pPr>
      <a:lvl9pPr marL="1828800" algn="ctr" defTabSz="958850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" pitchFamily="18" charset="0"/>
        </a:defRPr>
      </a:lvl9pPr>
    </p:titleStyle>
    <p:bodyStyle>
      <a:lvl1pPr marL="360363" indent="-360363" algn="l" defTabSz="9588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rgbClr val="003399"/>
          </a:solidFill>
          <a:latin typeface="Arial" charset="0"/>
          <a:ea typeface="+mn-ea"/>
          <a:cs typeface="+mn-cs"/>
        </a:defRPr>
      </a:lvl1pPr>
      <a:lvl2pPr marL="777875" indent="-298450" algn="l" defTabSz="958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rgbClr val="003399"/>
          </a:solidFill>
          <a:latin typeface="Arial" charset="0"/>
        </a:defRPr>
      </a:lvl2pPr>
      <a:lvl3pPr marL="1198563" indent="-239713" algn="l" defTabSz="958850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1400">
          <a:solidFill>
            <a:srgbClr val="003399"/>
          </a:solidFill>
          <a:latin typeface="Arial" charset="0"/>
        </a:defRPr>
      </a:lvl3pPr>
      <a:lvl4pPr marL="1674813" indent="-238125" algn="l" defTabSz="958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rgbClr val="003399"/>
          </a:solidFill>
          <a:latin typeface="Arial" charset="0"/>
        </a:defRPr>
      </a:lvl4pPr>
      <a:lvl5pPr marL="2155825" indent="-241300" algn="l" defTabSz="958850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1400">
          <a:solidFill>
            <a:srgbClr val="003399"/>
          </a:solidFill>
          <a:latin typeface="Arial" charset="0"/>
        </a:defRPr>
      </a:lvl5pPr>
      <a:lvl6pPr marL="2613025" indent="-241300" algn="l" defTabSz="95885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70225" indent="-241300" algn="l" defTabSz="95885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7425" indent="-241300" algn="l" defTabSz="95885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4625" indent="-241300" algn="l" defTabSz="95885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abocconi.it/mre" TargetMode="External"/><Relationship Id="rId7" Type="http://schemas.openxmlformats.org/officeDocument/2006/relationships/image" Target="../media/image12.png"/><Relationship Id="rId2" Type="http://schemas.openxmlformats.org/officeDocument/2006/relationships/hyperlink" Target="mailto:giacomo.morri@sdabocconi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url?sa=i&amp;rct=j&amp;q=any+questions&amp;source=images&amp;cd=&amp;cad=rja&amp;docid=d37qBd7a4NuieM&amp;tbnid=jrkjPVxvaHuYkM:&amp;ved=0CAUQjRw&amp;url=http://www.okmgma.com/contactus.cfm&amp;ei=GAozUtb9FPGZ0QWwsYCgCg&amp;bvm=bv.52164340,d.ZGU&amp;psig=AFQjCNGRJfreUVr4SsI8gqlYS2CGbBzZLw&amp;ust=1379163010636489" TargetMode="External"/><Relationship Id="rId4" Type="http://schemas.openxmlformats.org/officeDocument/2006/relationships/hyperlink" Target="http://www.propertyfinance.it/it/e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467544" y="3622723"/>
            <a:ext cx="8247860" cy="454349"/>
          </a:xfrm>
        </p:spPr>
        <p:txBody>
          <a:bodyPr>
            <a:noAutofit/>
          </a:bodyPr>
          <a:lstStyle/>
          <a:p>
            <a:r>
              <a:rPr lang="en-US" altLang="it-IT" dirty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The determinants of </a:t>
            </a:r>
            <a:r>
              <a:rPr lang="en-US" altLang="it-IT" dirty="0" smtClean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European </a:t>
            </a:r>
            <a:r>
              <a:rPr lang="en-US" altLang="it-IT" dirty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non-listed </a:t>
            </a:r>
            <a:br>
              <a:rPr lang="en-US" altLang="it-IT" dirty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</a:br>
            <a:r>
              <a:rPr lang="en-US" altLang="it-IT" dirty="0">
                <a:solidFill>
                  <a:srgbClr val="000066"/>
                </a:solidFill>
                <a:ea typeface="Verdana" pitchFamily="34" charset="0"/>
                <a:cs typeface="Verdana" pitchFamily="34" charset="0"/>
              </a:rPr>
              <a:t>real estate funds’ performance</a:t>
            </a:r>
          </a:p>
        </p:txBody>
      </p:sp>
      <p:sp>
        <p:nvSpPr>
          <p:cNvPr id="13" name="Sottotitolo 1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b="1" dirty="0"/>
              <a:t>Giacomo </a:t>
            </a:r>
            <a:r>
              <a:rPr lang="it-IT" b="1" dirty="0" smtClean="0"/>
              <a:t>Morri</a:t>
            </a:r>
          </a:p>
          <a:p>
            <a:r>
              <a:rPr lang="it-IT" b="1" dirty="0" smtClean="0"/>
              <a:t>Ugo Perini</a:t>
            </a:r>
            <a:endParaRPr lang="it-IT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4344"/>
            <a:ext cx="9144000" cy="99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</a:t>
            </a:r>
            <a:r>
              <a:rPr lang="en-GB" dirty="0"/>
              <a:t>of the </a:t>
            </a:r>
            <a:r>
              <a:rPr lang="en-GB" dirty="0" smtClean="0"/>
              <a:t>studies </a:t>
            </a:r>
            <a:r>
              <a:rPr lang="en-GB" dirty="0"/>
              <a:t>reported that the relationship between the size and the performance of a fund is </a:t>
            </a:r>
            <a:r>
              <a:rPr lang="en-GB" u="sng" dirty="0" smtClean="0"/>
              <a:t>positive</a:t>
            </a:r>
          </a:p>
          <a:p>
            <a:pPr lvl="1"/>
            <a:r>
              <a:rPr lang="en-GB" dirty="0"/>
              <a:t>Kaushik and </a:t>
            </a:r>
            <a:r>
              <a:rPr lang="en-GB" dirty="0" err="1"/>
              <a:t>Pennathur</a:t>
            </a:r>
            <a:r>
              <a:rPr lang="en-GB" dirty="0"/>
              <a:t> (2012), </a:t>
            </a:r>
            <a:r>
              <a:rPr lang="en-GB" dirty="0" smtClean="0"/>
              <a:t>during the period 1990–2008, found that larger </a:t>
            </a:r>
            <a:r>
              <a:rPr lang="en-GB" dirty="0"/>
              <a:t>funds earned a greater return than smaller </a:t>
            </a:r>
            <a:r>
              <a:rPr lang="en-GB" dirty="0" smtClean="0"/>
              <a:t>vehicles</a:t>
            </a:r>
          </a:p>
          <a:p>
            <a:pPr lvl="1"/>
            <a:r>
              <a:rPr lang="en-GB" dirty="0" err="1"/>
              <a:t>Chous</a:t>
            </a:r>
            <a:r>
              <a:rPr lang="en-GB" dirty="0"/>
              <a:t> and Hardin III (2013</a:t>
            </a:r>
            <a:r>
              <a:rPr lang="en-GB" dirty="0" smtClean="0"/>
              <a:t>) explained </a:t>
            </a:r>
            <a:r>
              <a:rPr lang="en-GB" dirty="0"/>
              <a:t>the existence of the extra performance generated by larger funds with the presence of </a:t>
            </a:r>
            <a:r>
              <a:rPr lang="en-GB" u="sng" dirty="0"/>
              <a:t>economies of scale</a:t>
            </a:r>
            <a:r>
              <a:rPr lang="en-GB" dirty="0"/>
              <a:t>, allowing to reduce the costs per unit and, as a consequence, enhancing the return of the </a:t>
            </a:r>
            <a:r>
              <a:rPr lang="en-GB" dirty="0" smtClean="0"/>
              <a:t>fund</a:t>
            </a:r>
          </a:p>
          <a:p>
            <a:pPr lvl="1"/>
            <a:r>
              <a:rPr lang="en-GB" dirty="0"/>
              <a:t>Lin and Yung (2004) found that larger dimensions are associated with better fund returns by the presence of </a:t>
            </a:r>
            <a:r>
              <a:rPr lang="en-GB" u="sng" dirty="0"/>
              <a:t>economies of scale </a:t>
            </a:r>
            <a:r>
              <a:rPr lang="en-GB" dirty="0"/>
              <a:t>and also by the evidence that the larger founds have greater financial resources enabling them to </a:t>
            </a:r>
            <a:r>
              <a:rPr lang="en-GB" dirty="0" smtClean="0"/>
              <a:t>afford </a:t>
            </a:r>
            <a:r>
              <a:rPr lang="en-GB" u="sng" dirty="0"/>
              <a:t>better </a:t>
            </a:r>
            <a:r>
              <a:rPr lang="en-GB" u="sng" dirty="0" smtClean="0"/>
              <a:t>portfolio </a:t>
            </a:r>
            <a:r>
              <a:rPr lang="en-GB" u="sng" dirty="0"/>
              <a:t>managers </a:t>
            </a:r>
            <a:r>
              <a:rPr lang="en-GB" dirty="0"/>
              <a:t>and enable </a:t>
            </a:r>
            <a:r>
              <a:rPr lang="en-GB" u="sng" dirty="0"/>
              <a:t>better </a:t>
            </a:r>
            <a:r>
              <a:rPr lang="en-GB" u="sng" dirty="0" smtClean="0"/>
              <a:t>research </a:t>
            </a:r>
            <a:endParaRPr lang="it-IT" u="sng" dirty="0"/>
          </a:p>
          <a:p>
            <a:pPr lvl="1"/>
            <a:endParaRPr lang="en-GB" dirty="0" smtClean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review: size in Real </a:t>
            </a:r>
            <a:r>
              <a:rPr lang="en-GB" dirty="0"/>
              <a:t>Estate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2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Blind data at fund level provided </a:t>
            </a:r>
            <a:r>
              <a:rPr lang="en-US" dirty="0"/>
              <a:t>by Inrev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363 funds (Core and Value Added) </a:t>
            </a:r>
          </a:p>
          <a:p>
            <a:pPr lvl="1"/>
            <a:r>
              <a:rPr lang="en-GB" dirty="0"/>
              <a:t>around</a:t>
            </a:r>
            <a:r>
              <a:rPr lang="en-US" dirty="0"/>
              <a:t> 83% of the European non-listed vehicles active in the period</a:t>
            </a:r>
            <a:endParaRPr lang="it-IT" dirty="0"/>
          </a:p>
          <a:p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/>
              <a:t>2001 and </a:t>
            </a:r>
            <a:r>
              <a:rPr lang="en-US" dirty="0" smtClean="0"/>
              <a:t>2014</a:t>
            </a:r>
          </a:p>
          <a:p>
            <a:pPr lvl="1"/>
            <a:r>
              <a:rPr lang="it-IT" dirty="0" smtClean="0"/>
              <a:t>t</a:t>
            </a:r>
            <a:r>
              <a:rPr lang="en-GB" dirty="0" smtClean="0"/>
              <a:t>he </a:t>
            </a:r>
            <a:r>
              <a:rPr lang="en-GB" dirty="0"/>
              <a:t>large time extension allows to avoid any potential survivorship </a:t>
            </a:r>
            <a:r>
              <a:rPr lang="en-GB" dirty="0" smtClean="0"/>
              <a:t>bias</a:t>
            </a:r>
            <a:endParaRPr lang="en-US" dirty="0" smtClean="0"/>
          </a:p>
          <a:p>
            <a:pPr lvl="1"/>
            <a:r>
              <a:rPr lang="en-GB" dirty="0" smtClean="0"/>
              <a:t>funds </a:t>
            </a:r>
            <a:r>
              <a:rPr lang="en-GB" dirty="0"/>
              <a:t>that changed their </a:t>
            </a:r>
            <a:r>
              <a:rPr lang="en-GB" dirty="0" smtClean="0"/>
              <a:t>fee policy </a:t>
            </a:r>
            <a:r>
              <a:rPr lang="en-GB" dirty="0"/>
              <a:t>during the time interval are </a:t>
            </a:r>
            <a:r>
              <a:rPr lang="en-GB" dirty="0" smtClean="0"/>
              <a:t>excluded</a:t>
            </a:r>
          </a:p>
          <a:p>
            <a:pPr lvl="1"/>
            <a:endParaRPr lang="en-GB" dirty="0"/>
          </a:p>
          <a:p>
            <a:r>
              <a:rPr lang="en-GB" dirty="0" smtClean="0"/>
              <a:t>unbalanced </a:t>
            </a:r>
            <a:r>
              <a:rPr lang="en-GB" dirty="0"/>
              <a:t>panel of data consisting of 2,540 individual </a:t>
            </a:r>
            <a:r>
              <a:rPr lang="en-GB" dirty="0" smtClean="0"/>
              <a:t>observations</a:t>
            </a:r>
          </a:p>
          <a:p>
            <a:pPr lvl="1"/>
            <a:r>
              <a:rPr lang="en-GB" dirty="0" smtClean="0"/>
              <a:t>the number of observations collected for each fund is based on its duration that varies from one vehicle to another</a:t>
            </a:r>
            <a:r>
              <a:rPr lang="it-IT" dirty="0" smtClean="0"/>
              <a:t> </a:t>
            </a:r>
            <a:endParaRPr lang="en-US" dirty="0" smtClean="0"/>
          </a:p>
          <a:p>
            <a:pPr lvl="1"/>
            <a:endParaRPr lang="it-IT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Sample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5612468" cy="23276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Ovale 5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27784" y="1398390"/>
            <a:ext cx="3720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ea typeface="PMingLiU"/>
                <a:cs typeface="Arial" panose="020B0604020202020204" pitchFamily="34" charset="0"/>
              </a:rPr>
              <a:t>Y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ij = </a:t>
            </a:r>
            <a:r>
              <a:rPr lang="en-GB" dirty="0">
                <a:ea typeface="PMingLiU"/>
                <a:cs typeface="Arial" panose="020B0604020202020204" pitchFamily="34" charset="0"/>
              </a:rPr>
              <a:t>B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1 </a:t>
            </a:r>
            <a:r>
              <a:rPr lang="en-GB" dirty="0">
                <a:ea typeface="PMingLiU"/>
                <a:cs typeface="Arial" panose="020B0604020202020204" pitchFamily="34" charset="0"/>
              </a:rPr>
              <a:t>+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 </a:t>
            </a:r>
            <a:r>
              <a:rPr lang="en-GB" dirty="0">
                <a:ea typeface="PMingLiU"/>
                <a:cs typeface="Arial" panose="020B0604020202020204" pitchFamily="34" charset="0"/>
              </a:rPr>
              <a:t>B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2</a:t>
            </a:r>
            <a:r>
              <a:rPr lang="en-GB" dirty="0">
                <a:ea typeface="PMingLiU"/>
                <a:cs typeface="Arial" panose="020B0604020202020204" pitchFamily="34" charset="0"/>
              </a:rPr>
              <a:t>X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2ij </a:t>
            </a:r>
            <a:r>
              <a:rPr lang="en-GB" dirty="0">
                <a:ea typeface="PMingLiU"/>
                <a:cs typeface="Arial" panose="020B0604020202020204" pitchFamily="34" charset="0"/>
              </a:rPr>
              <a:t>+ … + </a:t>
            </a:r>
            <a:r>
              <a:rPr lang="en-GB" dirty="0" err="1">
                <a:ea typeface="PMingLiU"/>
                <a:cs typeface="Arial" panose="020B0604020202020204" pitchFamily="34" charset="0"/>
              </a:rPr>
              <a:t>B</a:t>
            </a:r>
            <a:r>
              <a:rPr lang="en-GB" baseline="-25000" dirty="0" err="1">
                <a:ea typeface="PMingLiU"/>
                <a:cs typeface="Arial" panose="020B0604020202020204" pitchFamily="34" charset="0"/>
              </a:rPr>
              <a:t>p</a:t>
            </a:r>
            <a:r>
              <a:rPr lang="en-GB" dirty="0" err="1">
                <a:ea typeface="PMingLiU"/>
                <a:cs typeface="Arial" panose="020B0604020202020204" pitchFamily="34" charset="0"/>
              </a:rPr>
              <a:t>X</a:t>
            </a:r>
            <a:r>
              <a:rPr lang="en-GB" baseline="-25000" dirty="0" err="1">
                <a:ea typeface="PMingLiU"/>
                <a:cs typeface="Arial" panose="020B0604020202020204" pitchFamily="34" charset="0"/>
              </a:rPr>
              <a:t>pij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 </a:t>
            </a:r>
            <a:r>
              <a:rPr lang="en-GB" dirty="0">
                <a:ea typeface="PMingLiU"/>
                <a:cs typeface="Arial" panose="020B0604020202020204" pitchFamily="34" charset="0"/>
              </a:rPr>
              <a:t>+</a:t>
            </a:r>
            <a:r>
              <a:rPr lang="en-GB" dirty="0" err="1">
                <a:ea typeface="PMingLiU"/>
                <a:cs typeface="Arial" panose="020B0604020202020204" pitchFamily="34" charset="0"/>
              </a:rPr>
              <a:t>e</a:t>
            </a:r>
            <a:r>
              <a:rPr lang="en-GB" baseline="-25000" dirty="0" err="1">
                <a:ea typeface="PMingLiU"/>
                <a:cs typeface="Arial" panose="020B0604020202020204" pitchFamily="34" charset="0"/>
              </a:rPr>
              <a:t>ij</a:t>
            </a:r>
            <a:r>
              <a:rPr lang="en-GB" baseline="-25000" dirty="0">
                <a:ea typeface="PMingLiU"/>
                <a:cs typeface="Arial" panose="020B060402020202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PMingLiU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Variables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64051"/>
            <a:ext cx="4535909" cy="52594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e 5"/>
          <p:cNvSpPr/>
          <p:nvPr/>
        </p:nvSpPr>
        <p:spPr bwMode="auto">
          <a:xfrm>
            <a:off x="3707904" y="2204864"/>
            <a:ext cx="587218" cy="36004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77500" lnSpcReduction="20000"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3712380" y="3693762"/>
            <a:ext cx="587218" cy="36004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77500" lnSpcReduction="20000"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4893470" y="5229200"/>
            <a:ext cx="1190697" cy="36004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77500" lnSpcReduction="20000"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3707904" y="5220808"/>
            <a:ext cx="587218" cy="36004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77500" lnSpcReduction="20000"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0" name="Ovale 9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946704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9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it-IT" dirty="0"/>
          </a:p>
        </p:txBody>
      </p:sp>
      <p:pic>
        <p:nvPicPr>
          <p:cNvPr id="4" name="Immagine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61777"/>
            <a:ext cx="5824800" cy="5389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6516217" y="1805446"/>
            <a:ext cx="2448272" cy="1089529"/>
          </a:xfrm>
          <a:prstGeom prst="rect">
            <a:avLst/>
          </a:prstGeom>
          <a:ln w="28575" cmpd="sng"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800" dirty="0" smtClean="0"/>
              <a:t>Marketing fee</a:t>
            </a:r>
          </a:p>
          <a:p>
            <a:pPr marL="285750" indent="-28575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800" i="0" dirty="0" smtClean="0"/>
              <a:t>Duration </a:t>
            </a:r>
          </a:p>
          <a:p>
            <a:pPr marL="285750" indent="-285750">
              <a:lnSpc>
                <a:spcPct val="12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800" i="0" dirty="0" smtClean="0"/>
              <a:t>Size</a:t>
            </a:r>
          </a:p>
        </p:txBody>
      </p:sp>
      <p:sp>
        <p:nvSpPr>
          <p:cNvPr id="9" name="Rettangolo 8"/>
          <p:cNvSpPr/>
          <p:nvPr/>
        </p:nvSpPr>
        <p:spPr>
          <a:xfrm>
            <a:off x="6516217" y="4103180"/>
            <a:ext cx="2448272" cy="1754326"/>
          </a:xfrm>
          <a:prstGeom prst="rect">
            <a:avLst/>
          </a:prstGeom>
          <a:ln w="28575" cmpd="sng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FF0000"/>
              </a:buClr>
              <a:buSzPct val="80000"/>
              <a:buFont typeface="Calibri" panose="020F0502020204030204" pitchFamily="34" charset="0"/>
              <a:buChar char="X"/>
            </a:pPr>
            <a:r>
              <a:rPr lang="en-US" sz="1800" dirty="0" smtClean="0"/>
              <a:t>Performance fee</a:t>
            </a:r>
          </a:p>
          <a:p>
            <a:pPr marL="285750" indent="-285750">
              <a:lnSpc>
                <a:spcPct val="120000"/>
              </a:lnSpc>
              <a:buClr>
                <a:srgbClr val="FF0000"/>
              </a:buClr>
              <a:buSzPct val="80000"/>
              <a:buFont typeface="Calibri" panose="020F0502020204030204" pitchFamily="34" charset="0"/>
              <a:buChar char="X"/>
            </a:pPr>
            <a:r>
              <a:rPr lang="en-US" sz="1800" dirty="0" smtClean="0"/>
              <a:t>Management fee</a:t>
            </a:r>
          </a:p>
          <a:p>
            <a:pPr marL="285750" indent="-285750">
              <a:lnSpc>
                <a:spcPct val="120000"/>
              </a:lnSpc>
              <a:buClr>
                <a:srgbClr val="FF0000"/>
              </a:buClr>
              <a:buSzPct val="80000"/>
              <a:buFont typeface="Calibri" panose="020F0502020204030204" pitchFamily="34" charset="0"/>
              <a:buChar char="X"/>
            </a:pPr>
            <a:r>
              <a:rPr lang="en-US" sz="1800" dirty="0" smtClean="0"/>
              <a:t>Redemption fee </a:t>
            </a:r>
          </a:p>
          <a:p>
            <a:pPr marL="285750" indent="-285750">
              <a:lnSpc>
                <a:spcPct val="120000"/>
              </a:lnSpc>
              <a:buClr>
                <a:srgbClr val="FF0000"/>
              </a:buClr>
              <a:buSzPct val="80000"/>
              <a:buFont typeface="Calibri" panose="020F0502020204030204" pitchFamily="34" charset="0"/>
              <a:buChar char="X"/>
            </a:pPr>
            <a:r>
              <a:rPr lang="en-US" sz="1800" i="0" dirty="0" smtClean="0"/>
              <a:t>Leverage </a:t>
            </a:r>
          </a:p>
          <a:p>
            <a:pPr marL="285750" indent="-285750">
              <a:lnSpc>
                <a:spcPct val="120000"/>
              </a:lnSpc>
              <a:buClr>
                <a:srgbClr val="FF0000"/>
              </a:buClr>
              <a:buSzPct val="80000"/>
              <a:buFont typeface="Calibri" panose="020F0502020204030204" pitchFamily="34" charset="0"/>
              <a:buChar char="X"/>
            </a:pPr>
            <a:r>
              <a:rPr lang="en-US" sz="1800" i="0" dirty="0" smtClean="0"/>
              <a:t>Macro</a:t>
            </a:r>
          </a:p>
        </p:txBody>
      </p:sp>
      <p:sp>
        <p:nvSpPr>
          <p:cNvPr id="6" name="Ovale 5"/>
          <p:cNvSpPr/>
          <p:nvPr/>
        </p:nvSpPr>
        <p:spPr bwMode="auto">
          <a:xfrm>
            <a:off x="8946704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by </a:t>
            </a:r>
            <a:r>
              <a:rPr lang="en-US" u="sng" dirty="0" smtClean="0"/>
              <a:t>investment style</a:t>
            </a:r>
            <a:endParaRPr lang="it-IT" u="sng" dirty="0"/>
          </a:p>
        </p:txBody>
      </p:sp>
      <p:pic>
        <p:nvPicPr>
          <p:cNvPr id="4" name="Immagine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96752"/>
            <a:ext cx="7033543" cy="55611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Ovale 4"/>
          <p:cNvSpPr/>
          <p:nvPr/>
        </p:nvSpPr>
        <p:spPr>
          <a:xfrm>
            <a:off x="2201879" y="4378040"/>
            <a:ext cx="756186" cy="19431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359137" y="4378040"/>
            <a:ext cx="756186" cy="19431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783264" y="3674976"/>
            <a:ext cx="1240844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proper </a:t>
            </a:r>
            <a:r>
              <a:rPr lang="en-US" sz="1400" dirty="0"/>
              <a:t>amount of leverage is </a:t>
            </a:r>
            <a:r>
              <a:rPr lang="en-US" sz="1400" dirty="0" smtClean="0"/>
              <a:t>crucial to enhance </a:t>
            </a:r>
            <a:r>
              <a:rPr lang="en-US" sz="1400" dirty="0"/>
              <a:t>the performance of a fund</a:t>
            </a:r>
            <a:endParaRPr lang="it-IT" sz="1400" dirty="0"/>
          </a:p>
        </p:txBody>
      </p:sp>
      <p:sp>
        <p:nvSpPr>
          <p:cNvPr id="8" name="Ovale 7"/>
          <p:cNvSpPr/>
          <p:nvPr/>
        </p:nvSpPr>
        <p:spPr bwMode="auto">
          <a:xfrm>
            <a:off x="8946704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by </a:t>
            </a:r>
            <a:r>
              <a:rPr lang="en-US" u="sng" dirty="0" smtClean="0"/>
              <a:t>period</a:t>
            </a:r>
            <a:endParaRPr lang="it-IT" u="sng" dirty="0"/>
          </a:p>
        </p:txBody>
      </p:sp>
      <p:pic>
        <p:nvPicPr>
          <p:cNvPr id="8" name="Immagine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96752"/>
            <a:ext cx="7034400" cy="5562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Ovale 10"/>
          <p:cNvSpPr/>
          <p:nvPr/>
        </p:nvSpPr>
        <p:spPr>
          <a:xfrm>
            <a:off x="2526328" y="5053604"/>
            <a:ext cx="756186" cy="19431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795428" y="5043213"/>
            <a:ext cx="756186" cy="19431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 bwMode="auto">
          <a:xfrm>
            <a:off x="8946704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dirty="0" smtClean="0"/>
              <a:t>All </a:t>
            </a:r>
            <a:r>
              <a:rPr lang="en-GB" dirty="0"/>
              <a:t>the </a:t>
            </a:r>
            <a:r>
              <a:rPr lang="en-GB" dirty="0" smtClean="0"/>
              <a:t>variables</a:t>
            </a:r>
            <a:r>
              <a:rPr lang="en-GB" dirty="0"/>
              <a:t>, with the exception of the load fee, included in the analysis have a statistically significant effect on the returns of the </a:t>
            </a:r>
            <a:r>
              <a:rPr lang="en-GB" dirty="0" smtClean="0"/>
              <a:t>funds. </a:t>
            </a:r>
            <a:r>
              <a:rPr lang="en-GB" u="sng" dirty="0" smtClean="0"/>
              <a:t>Fees have a negative impact on the performance.</a:t>
            </a:r>
            <a:endParaRPr lang="it-IT" u="sng" dirty="0" smtClean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it-IT" dirty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effects of </a:t>
            </a:r>
            <a:r>
              <a:rPr lang="en-GB" b="1" u="sng" dirty="0"/>
              <a:t>leverage</a:t>
            </a:r>
            <a:r>
              <a:rPr lang="en-GB" dirty="0"/>
              <a:t> on the performance of a fund vary according to the investment style of the </a:t>
            </a:r>
            <a:r>
              <a:rPr lang="en-GB" dirty="0" smtClean="0"/>
              <a:t>fund</a:t>
            </a:r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u="sng" dirty="0"/>
              <a:t>GFC</a:t>
            </a:r>
            <a:r>
              <a:rPr lang="en-GB" dirty="0"/>
              <a:t> did not affect the relationship between the return of a fund and the independent variables that have been included in the model. </a:t>
            </a:r>
            <a:endParaRPr lang="en-GB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Ovale 3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5" name="Ovale 4"/>
          <p:cNvSpPr/>
          <p:nvPr/>
        </p:nvSpPr>
        <p:spPr bwMode="auto">
          <a:xfrm>
            <a:off x="8946704" y="72008"/>
            <a:ext cx="72008" cy="11663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785813" y="1285875"/>
            <a:ext cx="8143875" cy="507206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dirty="0" smtClean="0">
                <a:latin typeface="+mj-lt"/>
              </a:rPr>
              <a:t>Giacomo Morri, </a:t>
            </a:r>
            <a:r>
              <a:rPr lang="en-GB" sz="1400" i="1" dirty="0" smtClean="0">
                <a:latin typeface="+mj-lt"/>
              </a:rPr>
              <a:t>PhD</a:t>
            </a:r>
            <a:r>
              <a:rPr lang="en-GB" sz="2400" dirty="0" smtClean="0">
                <a:latin typeface="+mj-lt"/>
              </a:rPr>
              <a:t/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+mj-lt"/>
              </a:rPr>
              <a:t>SDA Professor of Corporate Finance &amp; Real Estate</a:t>
            </a:r>
          </a:p>
          <a:p>
            <a:pPr marL="0" indent="0">
              <a:buNone/>
              <a:defRPr/>
            </a:pPr>
            <a:r>
              <a:rPr lang="en-GB" dirty="0" smtClean="0"/>
              <a:t>Professor of Real Estate Finance, Finance Department, Bocconi University</a:t>
            </a:r>
            <a:endParaRPr lang="en-GB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endParaRPr lang="en-GB" sz="2000" b="1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smtClean="0">
                <a:latin typeface="+mj-lt"/>
              </a:rPr>
              <a:t>SDA Bocconi School of Management</a:t>
            </a:r>
            <a:br>
              <a:rPr lang="en-GB" sz="2000" b="1" dirty="0" smtClean="0">
                <a:latin typeface="+mj-lt"/>
              </a:rPr>
            </a:br>
            <a:r>
              <a:rPr lang="en-GB" sz="2000" b="1" dirty="0" smtClean="0">
                <a:latin typeface="+mj-lt"/>
              </a:rPr>
              <a:t>Bocconi University </a:t>
            </a:r>
          </a:p>
          <a:p>
            <a:pPr marL="0" indent="0">
              <a:buFont typeface="Arial" charset="0"/>
              <a:buNone/>
              <a:defRPr/>
            </a:pPr>
            <a:endParaRPr lang="en-GB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+mj-lt"/>
              </a:rPr>
              <a:t>Milano – Italy</a:t>
            </a: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GB" dirty="0" smtClean="0">
                <a:solidFill>
                  <a:srgbClr val="0033CC"/>
                </a:solidFill>
                <a:latin typeface="Times New Roman" pitchFamily="18" charset="0"/>
                <a:hlinkClick r:id="rId2"/>
              </a:rPr>
              <a:t>giacomo.morri@sdabocconi.it</a:t>
            </a:r>
            <a:endParaRPr lang="en-GB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0033CC"/>
                </a:solidFill>
                <a:latin typeface="Times New Roman" pitchFamily="18" charset="0"/>
                <a:hlinkClick r:id="rId3"/>
              </a:rPr>
              <a:t>www.sdabocconi.it/realestate</a:t>
            </a:r>
            <a:r>
              <a:rPr lang="en-GB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0033CC"/>
                </a:solidFill>
                <a:latin typeface="Times New Roman" pitchFamily="18" charset="0"/>
                <a:hlinkClick r:id="rId4"/>
              </a:rPr>
              <a:t>www.propertyfinance.it/it/en</a:t>
            </a:r>
            <a:r>
              <a:rPr lang="en-GB" dirty="0" smtClean="0">
                <a:solidFill>
                  <a:srgbClr val="0033CC"/>
                </a:solidFill>
                <a:latin typeface="Times New Roman" pitchFamily="18" charset="0"/>
              </a:rPr>
              <a:t> 		</a:t>
            </a:r>
            <a:r>
              <a:rPr lang="en-GB" dirty="0" smtClean="0">
                <a:sym typeface="Wingdings" panose="05000000000000000000" pitchFamily="2" charset="2"/>
              </a:rPr>
              <a:t> Real Estate Resources and Links</a:t>
            </a:r>
            <a:endParaRPr lang="en-GB" dirty="0"/>
          </a:p>
        </p:txBody>
      </p:sp>
      <p:sp>
        <p:nvSpPr>
          <p:cNvPr id="60419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08D4ACC-3C8B-4E8D-A98E-ABEE45C626C6}" type="slidenum">
              <a:rPr lang="it-IT" altLang="it-IT" sz="1100" i="0" smtClean="0">
                <a:solidFill>
                  <a:srgbClr val="003399"/>
                </a:solidFill>
                <a:latin typeface="Arial" panose="020B0604020202020204" pitchFamily="34" charset="0"/>
              </a:rPr>
              <a:pPr/>
              <a:t>18</a:t>
            </a:fld>
            <a:endParaRPr lang="it-IT" altLang="it-IT" sz="1100" i="0" smtClean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8" descr="http://okmgma.com/CPC_CMS/documents/Contact/Any%20Questions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350"/>
            <a:ext cx="4105275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Immagin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068638"/>
            <a:ext cx="695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6"/>
          <p:cNvSpPr/>
          <p:nvPr/>
        </p:nvSpPr>
        <p:spPr bwMode="auto">
          <a:xfrm>
            <a:off x="8912288" y="44624"/>
            <a:ext cx="124208" cy="1440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29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000125" y="1285875"/>
            <a:ext cx="7786688" cy="4929188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the amount of </a:t>
            </a:r>
            <a:r>
              <a:rPr lang="en-US" u="sng" dirty="0"/>
              <a:t>fees</a:t>
            </a:r>
            <a:r>
              <a:rPr lang="en-US" dirty="0"/>
              <a:t> charged by a non-listed real estate </a:t>
            </a:r>
            <a:r>
              <a:rPr lang="en-US" dirty="0" smtClean="0"/>
              <a:t>fund, </a:t>
            </a:r>
            <a:r>
              <a:rPr lang="en-US" dirty="0"/>
              <a:t>together with its </a:t>
            </a:r>
            <a:r>
              <a:rPr lang="en-US" u="sng" dirty="0" smtClean="0"/>
              <a:t>duration, </a:t>
            </a:r>
            <a:r>
              <a:rPr lang="en-US" u="sng" dirty="0"/>
              <a:t>size and </a:t>
            </a:r>
            <a:r>
              <a:rPr lang="en-US" u="sng" dirty="0" smtClean="0"/>
              <a:t>leverage</a:t>
            </a:r>
            <a:r>
              <a:rPr lang="en-US" dirty="0" smtClean="0"/>
              <a:t>, affects </a:t>
            </a:r>
            <a:r>
              <a:rPr lang="en-US" dirty="0"/>
              <a:t>the performance of the fund?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the </a:t>
            </a:r>
            <a:r>
              <a:rPr lang="en-US" dirty="0" smtClean="0"/>
              <a:t>findings hold </a:t>
            </a:r>
            <a:r>
              <a:rPr lang="en-US" dirty="0"/>
              <a:t>when conducting the research separately for </a:t>
            </a:r>
            <a:r>
              <a:rPr lang="en-US" u="sng" dirty="0" smtClean="0"/>
              <a:t>core </a:t>
            </a:r>
            <a:r>
              <a:rPr lang="en-US" dirty="0" smtClean="0"/>
              <a:t>and </a:t>
            </a:r>
            <a:r>
              <a:rPr lang="en-US" u="sng" dirty="0"/>
              <a:t>value-added </a:t>
            </a:r>
            <a:r>
              <a:rPr lang="en-US" dirty="0"/>
              <a:t>funds </a:t>
            </a:r>
            <a:r>
              <a:rPr lang="en-US" dirty="0" smtClean="0"/>
              <a:t>?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Has </a:t>
            </a:r>
            <a:r>
              <a:rPr lang="en-US" dirty="0"/>
              <a:t>the relationship between the independent variables </a:t>
            </a:r>
            <a:r>
              <a:rPr lang="en-US" dirty="0" smtClean="0"/>
              <a:t>and </a:t>
            </a:r>
            <a:r>
              <a:rPr lang="en-US" dirty="0"/>
              <a:t>performance </a:t>
            </a:r>
            <a:r>
              <a:rPr lang="en-US" dirty="0" smtClean="0"/>
              <a:t>been </a:t>
            </a:r>
            <a:r>
              <a:rPr lang="en-US" dirty="0"/>
              <a:t>affected by </a:t>
            </a:r>
            <a:r>
              <a:rPr lang="en-US" dirty="0" smtClean="0"/>
              <a:t>the </a:t>
            </a:r>
            <a:r>
              <a:rPr lang="en-US" u="sng" dirty="0" smtClean="0"/>
              <a:t>Global Financial Crisis</a:t>
            </a:r>
            <a:r>
              <a:rPr lang="en-US" dirty="0"/>
              <a:t>?</a:t>
            </a:r>
            <a:endParaRPr lang="it-IT" dirty="0"/>
          </a:p>
          <a:p>
            <a:pPr algn="just">
              <a:lnSpc>
                <a:spcPct val="150000"/>
              </a:lnSpc>
              <a:defRPr/>
            </a:pPr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it-IT" sz="1500" dirty="0" smtClean="0"/>
          </a:p>
        </p:txBody>
      </p:sp>
      <p:sp>
        <p:nvSpPr>
          <p:cNvPr id="31747" name="Titolo 2"/>
          <p:cNvSpPr>
            <a:spLocks noGrp="1"/>
          </p:cNvSpPr>
          <p:nvPr>
            <p:ph type="ctrTitle"/>
          </p:nvPr>
        </p:nvSpPr>
        <p:spPr>
          <a:xfrm>
            <a:off x="784225" y="273050"/>
            <a:ext cx="8143875" cy="939800"/>
          </a:xfrm>
        </p:spPr>
        <p:txBody>
          <a:bodyPr/>
          <a:lstStyle/>
          <a:p>
            <a:r>
              <a:rPr lang="en-GB" altLang="it-IT" dirty="0" smtClean="0"/>
              <a:t>Research Questions</a:t>
            </a:r>
          </a:p>
        </p:txBody>
      </p:sp>
      <p:sp>
        <p:nvSpPr>
          <p:cNvPr id="2" name="Ovale 1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7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Distribution </a:t>
            </a:r>
            <a:r>
              <a:rPr lang="en-GB" dirty="0" smtClean="0"/>
              <a:t>charges</a:t>
            </a:r>
          </a:p>
          <a:p>
            <a:r>
              <a:rPr lang="en-GB" dirty="0"/>
              <a:t>Securities transaction fees </a:t>
            </a:r>
            <a:endParaRPr lang="en-GB" dirty="0" smtClean="0"/>
          </a:p>
          <a:p>
            <a:r>
              <a:rPr lang="en-GB" dirty="0"/>
              <a:t>Shareholder transaction </a:t>
            </a:r>
            <a:r>
              <a:rPr lang="en-GB" dirty="0" smtClean="0"/>
              <a:t>fees</a:t>
            </a:r>
          </a:p>
          <a:p>
            <a:r>
              <a:rPr lang="en-GB" dirty="0"/>
              <a:t>Fund service </a:t>
            </a:r>
            <a:r>
              <a:rPr lang="en-GB" dirty="0" smtClean="0"/>
              <a:t>charges</a:t>
            </a:r>
          </a:p>
          <a:p>
            <a:pPr lvl="1"/>
            <a:r>
              <a:rPr lang="en-GB" sz="1500" dirty="0">
                <a:latin typeface="+mj-lt"/>
              </a:rPr>
              <a:t>Shareholder communication expenses, connected to the costs of disclosure of prospectus, reports, or any documents relevant to the investors</a:t>
            </a:r>
            <a:endParaRPr lang="it-IT" sz="1500" dirty="0">
              <a:latin typeface="+mj-lt"/>
            </a:endParaRPr>
          </a:p>
          <a:p>
            <a:pPr lvl="1"/>
            <a:r>
              <a:rPr lang="en-GB" sz="1500" dirty="0">
                <a:latin typeface="+mj-lt"/>
              </a:rPr>
              <a:t>Administrative expenses </a:t>
            </a:r>
            <a:endParaRPr lang="it-IT" sz="1500" dirty="0">
              <a:latin typeface="+mj-lt"/>
            </a:endParaRPr>
          </a:p>
          <a:p>
            <a:pPr lvl="1"/>
            <a:r>
              <a:rPr lang="en-GB" sz="1500" dirty="0">
                <a:latin typeface="+mj-lt"/>
              </a:rPr>
              <a:t>Registration fees</a:t>
            </a:r>
            <a:endParaRPr lang="it-IT" sz="1500" dirty="0">
              <a:latin typeface="+mj-lt"/>
            </a:endParaRPr>
          </a:p>
          <a:p>
            <a:pPr lvl="1"/>
            <a:r>
              <a:rPr lang="en-GB" sz="1500" dirty="0">
                <a:latin typeface="+mj-lt"/>
              </a:rPr>
              <a:t>Fees paid to external professionals, such as auditors and lawyers</a:t>
            </a:r>
            <a:endParaRPr lang="it-IT" sz="1500" dirty="0">
              <a:latin typeface="+mj-lt"/>
            </a:endParaRPr>
          </a:p>
          <a:p>
            <a:pPr lvl="1"/>
            <a:r>
              <a:rPr lang="en-GB" sz="1500" dirty="0">
                <a:latin typeface="+mj-lt"/>
              </a:rPr>
              <a:t>Board of directors’ costs</a:t>
            </a:r>
            <a:endParaRPr lang="it-IT" sz="1500" dirty="0">
              <a:latin typeface="+mj-lt"/>
            </a:endParaRPr>
          </a:p>
          <a:p>
            <a:r>
              <a:rPr lang="en-GB" dirty="0"/>
              <a:t>Management fee</a:t>
            </a:r>
            <a:endParaRPr lang="en-GB" dirty="0" smtClean="0"/>
          </a:p>
          <a:p>
            <a:r>
              <a:rPr lang="en-GB" dirty="0"/>
              <a:t>Performance fee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marL="0" indent="0" algn="r">
              <a:buNone/>
            </a:pPr>
            <a:r>
              <a:rPr lang="en-GB" i="1" dirty="0" smtClean="0"/>
              <a:t>(</a:t>
            </a:r>
            <a:r>
              <a:rPr lang="en-GB" i="1" dirty="0" err="1"/>
              <a:t>Pozen</a:t>
            </a:r>
            <a:r>
              <a:rPr lang="en-GB" i="1" dirty="0"/>
              <a:t> and </a:t>
            </a:r>
            <a:r>
              <a:rPr lang="en-GB" i="1" dirty="0" err="1"/>
              <a:t>Hamacher</a:t>
            </a:r>
            <a:r>
              <a:rPr lang="en-GB" i="1" dirty="0"/>
              <a:t>, 2011</a:t>
            </a:r>
            <a:r>
              <a:rPr lang="en-GB" i="1" dirty="0" smtClean="0"/>
              <a:t>)</a:t>
            </a:r>
            <a:endParaRPr lang="it-IT" i="1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Fee structure in fund management industry</a:t>
            </a:r>
            <a:endParaRPr lang="en-GB" dirty="0"/>
          </a:p>
        </p:txBody>
      </p:sp>
      <p:sp>
        <p:nvSpPr>
          <p:cNvPr id="4" name="Ovale 3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1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Fee </a:t>
            </a:r>
            <a:r>
              <a:rPr lang="en-US" dirty="0" smtClean="0"/>
              <a:t>characterizing </a:t>
            </a:r>
            <a:r>
              <a:rPr lang="en-US" dirty="0"/>
              <a:t>a real estate fund</a:t>
            </a: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7" y="1643316"/>
            <a:ext cx="492442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e 5"/>
          <p:cNvSpPr/>
          <p:nvPr/>
        </p:nvSpPr>
        <p:spPr bwMode="auto">
          <a:xfrm>
            <a:off x="3059832" y="1331869"/>
            <a:ext cx="1368152" cy="3168352"/>
          </a:xfrm>
          <a:prstGeom prst="ellips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4416830" y="1331869"/>
            <a:ext cx="2891474" cy="316835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/>
          </a:bodyPr>
          <a:lstStyle/>
          <a:p>
            <a:pPr algn="ctr" defTabSz="958850" eaLnBrk="0" hangingPunct="0"/>
            <a:endParaRPr lang="it-IT" sz="1800" i="0" dirty="0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 bwMode="auto">
          <a:xfrm>
            <a:off x="2856485" y="4627002"/>
            <a:ext cx="17748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800" i="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Load</a:t>
            </a:r>
            <a:r>
              <a:rPr lang="it-IT" sz="1800" i="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 Fees</a:t>
            </a:r>
          </a:p>
          <a:p>
            <a:pPr algn="ctr"/>
            <a:r>
              <a:rPr lang="it-IT" sz="1800" i="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Marketing Fees</a:t>
            </a:r>
            <a:endParaRPr lang="it-IT" sz="1800" i="0" dirty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 bwMode="auto">
          <a:xfrm>
            <a:off x="4859731" y="4627002"/>
            <a:ext cx="36007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Management Fees</a:t>
            </a:r>
          </a:p>
          <a:p>
            <a:pPr algn="ctr"/>
            <a:r>
              <a:rPr lang="it-IT" sz="1800" i="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Redemption</a:t>
            </a:r>
            <a:r>
              <a:rPr lang="it-IT" sz="18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Fees</a:t>
            </a:r>
          </a:p>
          <a:p>
            <a:pPr algn="ctr"/>
            <a:r>
              <a:rPr lang="it-IT" sz="18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Performance Fees</a:t>
            </a:r>
            <a:endParaRPr lang="it-IT" sz="1800" i="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endParaRPr lang="it-IT" sz="1800" i="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616531" y="6047710"/>
            <a:ext cx="19159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rgbClr val="003399"/>
                </a:solidFill>
                <a:latin typeface="Arial" charset="0"/>
              </a:rPr>
              <a:t>adapted from Pagliari, </a:t>
            </a:r>
            <a:r>
              <a:rPr lang="en-GB" sz="1100" dirty="0" smtClean="0">
                <a:solidFill>
                  <a:srgbClr val="003399"/>
                </a:solidFill>
                <a:latin typeface="Arial" charset="0"/>
              </a:rPr>
              <a:t>2013</a:t>
            </a:r>
            <a:endParaRPr lang="en-GB" sz="11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0" name="Ovale 9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4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studies on mutual funds….</a:t>
            </a:r>
          </a:p>
          <a:p>
            <a:pPr marL="0" indent="0">
              <a:buNone/>
            </a:pPr>
            <a:r>
              <a:rPr lang="en-GB" dirty="0" smtClean="0"/>
              <a:t>			…but only a few on real estate funds</a:t>
            </a:r>
          </a:p>
          <a:p>
            <a:endParaRPr lang="en-GB" dirty="0" smtClean="0"/>
          </a:p>
          <a:p>
            <a:r>
              <a:rPr lang="en-GB" dirty="0" smtClean="0"/>
              <a:t>Different characteristics of real estate funds:</a:t>
            </a:r>
          </a:p>
          <a:p>
            <a:pPr lvl="1"/>
            <a:r>
              <a:rPr lang="en-GB" sz="1500" dirty="0">
                <a:latin typeface="+mj-lt"/>
              </a:rPr>
              <a:t>marketed only to institutional investors</a:t>
            </a:r>
          </a:p>
          <a:p>
            <a:pPr lvl="1"/>
            <a:r>
              <a:rPr lang="en-GB" sz="1500" dirty="0" smtClean="0">
                <a:latin typeface="+mj-lt"/>
              </a:rPr>
              <a:t>investors’ </a:t>
            </a:r>
            <a:r>
              <a:rPr lang="en-GB" sz="1500" dirty="0">
                <a:latin typeface="+mj-lt"/>
              </a:rPr>
              <a:t>decision is often preceded by a direct contact with the management company</a:t>
            </a:r>
          </a:p>
          <a:p>
            <a:pPr lvl="1"/>
            <a:r>
              <a:rPr lang="en-GB" sz="1500" dirty="0">
                <a:latin typeface="+mj-lt"/>
              </a:rPr>
              <a:t>real estate assets are less liquid than other financial </a:t>
            </a:r>
            <a:r>
              <a:rPr lang="en-GB" sz="1500" dirty="0" smtClean="0">
                <a:latin typeface="+mj-lt"/>
              </a:rPr>
              <a:t>assets </a:t>
            </a:r>
          </a:p>
          <a:p>
            <a:pPr lvl="1"/>
            <a:r>
              <a:rPr lang="en-GB" sz="1500" dirty="0"/>
              <a:t>real estate assets </a:t>
            </a:r>
            <a:r>
              <a:rPr lang="en-GB" sz="1500" dirty="0" smtClean="0"/>
              <a:t>require active management  </a:t>
            </a:r>
            <a:endParaRPr lang="en-GB" sz="1500" dirty="0">
              <a:latin typeface="+mj-lt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 bwMode="auto">
          <a:xfrm>
            <a:off x="9036496" y="72008"/>
            <a:ext cx="72008" cy="1166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lIns="36000" tIns="36000" rIns="36000" bIns="36000" rtlCol="0" anchor="ctr">
            <a:normAutofit fontScale="25000" lnSpcReduction="20000"/>
          </a:bodyPr>
          <a:lstStyle/>
          <a:p>
            <a:pPr algn="ctr" defTabSz="958850" eaLnBrk="0" hangingPunct="0"/>
            <a:endParaRPr lang="en-GB" sz="1800" i="0" dirty="0" smtClean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The majority of the studies provide evidences about the existence of a </a:t>
            </a:r>
            <a:r>
              <a:rPr lang="en-GB" sz="1600" u="sng" dirty="0"/>
              <a:t>negative relationship </a:t>
            </a:r>
            <a:r>
              <a:rPr lang="en-GB" sz="1600" dirty="0"/>
              <a:t>between the </a:t>
            </a:r>
            <a:r>
              <a:rPr lang="en-GB" sz="1600" b="1" dirty="0"/>
              <a:t>fees</a:t>
            </a:r>
            <a:r>
              <a:rPr lang="en-GB" sz="1600" dirty="0"/>
              <a:t> charged by a fund and its </a:t>
            </a:r>
            <a:r>
              <a:rPr lang="en-GB" sz="1600" b="1" dirty="0" smtClean="0"/>
              <a:t>performance</a:t>
            </a:r>
            <a:r>
              <a:rPr lang="en-GB" sz="1600" dirty="0" smtClean="0"/>
              <a:t>:</a:t>
            </a:r>
          </a:p>
          <a:p>
            <a:pPr lvl="1"/>
            <a:r>
              <a:rPr lang="en-GB" sz="1400" i="1" dirty="0" smtClean="0"/>
              <a:t>Gruber </a:t>
            </a:r>
            <a:r>
              <a:rPr lang="en-GB" sz="1400" i="1" dirty="0"/>
              <a:t>(1996) revealed that the expense ratio for the best performing mutual funds increases more slowly than that of the worst performing </a:t>
            </a:r>
            <a:r>
              <a:rPr lang="en-GB" sz="1400" i="1" dirty="0" smtClean="0"/>
              <a:t>ones</a:t>
            </a:r>
            <a:endParaRPr lang="it-IT" sz="1200" i="1" dirty="0"/>
          </a:p>
          <a:p>
            <a:pPr lvl="1"/>
            <a:r>
              <a:rPr lang="en-GB" sz="1400" i="1" dirty="0" smtClean="0"/>
              <a:t>Carhart (1997) confirms the existence of a negative relationship between fee and performance</a:t>
            </a:r>
          </a:p>
          <a:p>
            <a:pPr lvl="1"/>
            <a:r>
              <a:rPr lang="en-US" sz="1400" i="1" dirty="0" smtClean="0"/>
              <a:t>Elton </a:t>
            </a:r>
            <a:r>
              <a:rPr lang="en-US" sz="1400" i="1" dirty="0"/>
              <a:t>et al. (1993</a:t>
            </a:r>
            <a:r>
              <a:rPr lang="en-US" sz="1400" i="1" dirty="0" smtClean="0"/>
              <a:t>) found that rationale </a:t>
            </a:r>
            <a:r>
              <a:rPr lang="en-US" sz="1400" i="1" dirty="0"/>
              <a:t>investors should avoid picking those charging the higher fees since these will systematically underperform other funds by an amount proportional to the difference between </a:t>
            </a:r>
            <a:r>
              <a:rPr lang="en-US" sz="1400" i="1" dirty="0" smtClean="0"/>
              <a:t>the fees</a:t>
            </a:r>
            <a:endParaRPr lang="en-US" sz="1400" i="1" dirty="0"/>
          </a:p>
          <a:p>
            <a:pPr lvl="1"/>
            <a:r>
              <a:rPr lang="en-US" sz="1400" i="1" dirty="0" smtClean="0"/>
              <a:t>Morningstar </a:t>
            </a:r>
            <a:r>
              <a:rPr lang="en-US" sz="1400" i="1" dirty="0"/>
              <a:t>(2015) confirmed the existence of a negative relationship between fees and return </a:t>
            </a:r>
            <a:r>
              <a:rPr lang="it-IT" sz="1400" i="1" dirty="0" smtClean="0"/>
              <a:t> </a:t>
            </a:r>
            <a:endParaRPr lang="it-IT" sz="1600" dirty="0" smtClean="0"/>
          </a:p>
          <a:p>
            <a:endParaRPr lang="it-IT" sz="1600" i="1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review: fees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58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Other </a:t>
            </a:r>
            <a:r>
              <a:rPr lang="en-GB" sz="1600" dirty="0"/>
              <a:t>studies showed that the relationship between the fees applied by a mutual fund and its performance may </a:t>
            </a:r>
            <a:r>
              <a:rPr lang="en-GB" sz="1600" u="sng" dirty="0"/>
              <a:t>vary based on the geographical location </a:t>
            </a:r>
            <a:r>
              <a:rPr lang="en-GB" sz="1600" dirty="0"/>
              <a:t>of a </a:t>
            </a:r>
            <a:r>
              <a:rPr lang="en-GB" sz="1600" dirty="0" smtClean="0"/>
              <a:t>fund (Ferreira </a:t>
            </a:r>
            <a:r>
              <a:rPr lang="en-GB" sz="1600" i="1" dirty="0"/>
              <a:t>et al</a:t>
            </a:r>
            <a:r>
              <a:rPr lang="en-GB" sz="1600" i="1" dirty="0" smtClean="0"/>
              <a:t>., </a:t>
            </a:r>
            <a:r>
              <a:rPr lang="en-GB" sz="1600" dirty="0" smtClean="0"/>
              <a:t>2012, Otten </a:t>
            </a:r>
            <a:r>
              <a:rPr lang="en-GB" sz="1600" dirty="0"/>
              <a:t>and </a:t>
            </a:r>
            <a:r>
              <a:rPr lang="en-GB" sz="1600" dirty="0" smtClean="0"/>
              <a:t>Barms, 2002)</a:t>
            </a:r>
          </a:p>
          <a:p>
            <a:endParaRPr lang="en-GB" sz="1600" dirty="0" smtClean="0"/>
          </a:p>
          <a:p>
            <a:r>
              <a:rPr lang="en-GB" sz="1600" dirty="0" smtClean="0"/>
              <a:t>The relationship between fees and performance may be affected by some </a:t>
            </a:r>
            <a:r>
              <a:rPr lang="en-GB" sz="1600" u="sng" dirty="0" smtClean="0"/>
              <a:t>specific characteristics of a fund</a:t>
            </a:r>
            <a:r>
              <a:rPr lang="en-GB" sz="1600" dirty="0" smtClean="0"/>
              <a:t>, such as investment style or its size (</a:t>
            </a:r>
            <a:r>
              <a:rPr lang="en-GB" sz="1600" dirty="0" err="1" smtClean="0"/>
              <a:t>Garyn</a:t>
            </a:r>
            <a:r>
              <a:rPr lang="en-GB" sz="1600" dirty="0" smtClean="0"/>
              <a:t>-Tal, </a:t>
            </a:r>
            <a:r>
              <a:rPr lang="en-GB" sz="1600" dirty="0"/>
              <a:t>2015, Khorana et al</a:t>
            </a:r>
            <a:r>
              <a:rPr lang="en-GB" sz="1600" dirty="0" smtClean="0"/>
              <a:t>., 2008</a:t>
            </a:r>
            <a:r>
              <a:rPr lang="en-GB" sz="1600" dirty="0"/>
              <a:t>) </a:t>
            </a:r>
            <a:endParaRPr lang="it-IT" sz="1600" dirty="0" smtClean="0"/>
          </a:p>
          <a:p>
            <a:endParaRPr lang="it-IT" sz="1600" dirty="0" smtClean="0"/>
          </a:p>
          <a:p>
            <a:endParaRPr lang="it-IT" sz="1600" i="1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review: </a:t>
            </a:r>
            <a:r>
              <a:rPr lang="en-GB" dirty="0"/>
              <a:t>fees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0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00100" y="1268760"/>
            <a:ext cx="7786687" cy="4929222"/>
          </a:xfrm>
        </p:spPr>
        <p:txBody>
          <a:bodyPr>
            <a:normAutofit/>
          </a:bodyPr>
          <a:lstStyle/>
          <a:p>
            <a:r>
              <a:rPr lang="en-US" sz="1600" dirty="0"/>
              <a:t>Even if the majority of the studies discovered that there exists a negative correlation between the two elements, </a:t>
            </a:r>
            <a:r>
              <a:rPr lang="en-US" sz="1600" u="sng" dirty="0"/>
              <a:t>some studies produced slightly different </a:t>
            </a:r>
            <a:r>
              <a:rPr lang="en-US" sz="1600" u="sng" dirty="0" smtClean="0"/>
              <a:t>evidences:</a:t>
            </a:r>
          </a:p>
          <a:p>
            <a:pPr lvl="1"/>
            <a:r>
              <a:rPr lang="en-GB" dirty="0" err="1"/>
              <a:t>Ippolito</a:t>
            </a:r>
            <a:r>
              <a:rPr lang="en-GB" dirty="0"/>
              <a:t> </a:t>
            </a:r>
            <a:r>
              <a:rPr lang="en-GB" dirty="0" smtClean="0"/>
              <a:t>(1989</a:t>
            </a:r>
            <a:r>
              <a:rPr lang="en-GB" dirty="0"/>
              <a:t>) </a:t>
            </a:r>
            <a:r>
              <a:rPr lang="en-GB" dirty="0" smtClean="0"/>
              <a:t>established </a:t>
            </a:r>
            <a:r>
              <a:rPr lang="en-GB" dirty="0"/>
              <a:t>that funds charging higher costs are the ones that generate higher </a:t>
            </a:r>
            <a:r>
              <a:rPr lang="en-GB" dirty="0" smtClean="0"/>
              <a:t>returns</a:t>
            </a:r>
          </a:p>
          <a:p>
            <a:pPr lvl="1"/>
            <a:r>
              <a:rPr lang="en-GB" dirty="0"/>
              <a:t>Zheng (1999) suggests the existence of a positive relation between the charges of a fund and its return</a:t>
            </a:r>
          </a:p>
          <a:p>
            <a:pPr lvl="1"/>
            <a:r>
              <a:rPr lang="en-GB" dirty="0" err="1" smtClean="0"/>
              <a:t>Grinblatt</a:t>
            </a:r>
            <a:r>
              <a:rPr lang="en-GB" dirty="0" smtClean="0"/>
              <a:t> </a:t>
            </a:r>
            <a:r>
              <a:rPr lang="en-GB" dirty="0"/>
              <a:t>and Titman (1994), </a:t>
            </a:r>
            <a:r>
              <a:rPr lang="en-GB" dirty="0" smtClean="0"/>
              <a:t>found no </a:t>
            </a:r>
            <a:r>
              <a:rPr lang="en-GB" dirty="0"/>
              <a:t>significant correlation between fees and </a:t>
            </a:r>
            <a:r>
              <a:rPr lang="en-GB" dirty="0" smtClean="0"/>
              <a:t>performance</a:t>
            </a:r>
          </a:p>
          <a:p>
            <a:pPr lvl="1"/>
            <a:r>
              <a:rPr lang="en-GB" dirty="0" smtClean="0"/>
              <a:t>Berk </a:t>
            </a:r>
            <a:r>
              <a:rPr lang="en-GB" dirty="0"/>
              <a:t>(2005) claims that the fees charged by a fund appear to be proportional to the extra value generated by an active portfolio manager</a:t>
            </a:r>
            <a:endParaRPr lang="it-IT" sz="1400" dirty="0" smtClean="0"/>
          </a:p>
          <a:p>
            <a:endParaRPr lang="it-IT" sz="1600" i="1" dirty="0" smtClean="0"/>
          </a:p>
          <a:p>
            <a:endParaRPr lang="it-IT" sz="1600" i="1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review: </a:t>
            </a:r>
            <a:r>
              <a:rPr lang="en-GB" dirty="0"/>
              <a:t>fees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12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use of leverage for listed real estate investments such as </a:t>
            </a:r>
            <a:r>
              <a:rPr lang="en-GB" u="sng" dirty="0"/>
              <a:t>REITs </a:t>
            </a:r>
            <a:r>
              <a:rPr lang="en-GB" dirty="0"/>
              <a:t>is not truly </a:t>
            </a:r>
            <a:r>
              <a:rPr lang="en-GB" dirty="0" smtClean="0"/>
              <a:t>beneficial </a:t>
            </a:r>
          </a:p>
          <a:p>
            <a:pPr lvl="1"/>
            <a:r>
              <a:rPr lang="en-GB" dirty="0"/>
              <a:t>Howe and Shilling (1998), </a:t>
            </a:r>
            <a:r>
              <a:rPr lang="en-GB" dirty="0" smtClean="0"/>
              <a:t>the </a:t>
            </a:r>
            <a:r>
              <a:rPr lang="en-GB" u="sng" dirty="0"/>
              <a:t>absence of specific tax benefits </a:t>
            </a:r>
            <a:r>
              <a:rPr lang="en-GB" dirty="0"/>
              <a:t>makes difficult for REITs to compete for debt, and so they tend to favour </a:t>
            </a:r>
            <a:r>
              <a:rPr lang="en-GB" dirty="0" smtClean="0"/>
              <a:t>equity</a:t>
            </a:r>
          </a:p>
          <a:p>
            <a:pPr lvl="1"/>
            <a:r>
              <a:rPr lang="en-GB" dirty="0" err="1"/>
              <a:t>Alcock</a:t>
            </a:r>
            <a:r>
              <a:rPr lang="en-GB" dirty="0"/>
              <a:t> </a:t>
            </a:r>
            <a:r>
              <a:rPr lang="en-GB" i="1" dirty="0"/>
              <a:t>et al. </a:t>
            </a:r>
            <a:r>
              <a:rPr lang="en-GB" dirty="0"/>
              <a:t>(2013), leverage is </a:t>
            </a:r>
            <a:r>
              <a:rPr lang="en-GB" u="sng" dirty="0"/>
              <a:t>not an effective long-term strategy </a:t>
            </a:r>
            <a:r>
              <a:rPr lang="en-GB" dirty="0"/>
              <a:t>to enhance the return a REIT is able to deliver, while it can bring marginal benefits in the short term</a:t>
            </a:r>
            <a:endParaRPr lang="it-IT" sz="1400" i="1" dirty="0"/>
          </a:p>
          <a:p>
            <a:r>
              <a:rPr lang="en-GB" dirty="0" smtClean="0"/>
              <a:t>Baum </a:t>
            </a:r>
            <a:r>
              <a:rPr lang="en-GB" i="1" dirty="0"/>
              <a:t>et al. </a:t>
            </a:r>
            <a:r>
              <a:rPr lang="en-GB" dirty="0"/>
              <a:t>(2011), the use of leverage has a negative impact on the performance of </a:t>
            </a:r>
            <a:r>
              <a:rPr lang="en-GB" u="sng" dirty="0"/>
              <a:t>listed real estate </a:t>
            </a:r>
            <a:r>
              <a:rPr lang="en-GB" u="sng" dirty="0" smtClean="0"/>
              <a:t>funds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effect of leverage on the performance seems to vary based on the </a:t>
            </a:r>
            <a:r>
              <a:rPr lang="en-GB" u="sng" dirty="0"/>
              <a:t>investment style </a:t>
            </a:r>
            <a:r>
              <a:rPr lang="en-GB" dirty="0"/>
              <a:t>adopted by a </a:t>
            </a:r>
            <a:r>
              <a:rPr lang="en-GB" dirty="0" smtClean="0"/>
              <a:t>fund</a:t>
            </a:r>
          </a:p>
          <a:p>
            <a:pPr lvl="1"/>
            <a:r>
              <a:rPr lang="en-GB" dirty="0" smtClean="0"/>
              <a:t>Shilling </a:t>
            </a:r>
            <a:r>
              <a:rPr lang="en-GB" dirty="0"/>
              <a:t>and </a:t>
            </a:r>
            <a:r>
              <a:rPr lang="en-GB" dirty="0" err="1"/>
              <a:t>Wurtzebach</a:t>
            </a:r>
            <a:r>
              <a:rPr lang="en-GB" dirty="0"/>
              <a:t> (2010), the performance of core and value-added funds is boosted by the use of </a:t>
            </a:r>
            <a:r>
              <a:rPr lang="en-GB" dirty="0" smtClean="0"/>
              <a:t>leverage</a:t>
            </a:r>
          </a:p>
          <a:p>
            <a:pPr lvl="1"/>
            <a:r>
              <a:rPr lang="en-GB" dirty="0" err="1" smtClean="0"/>
              <a:t>Fuerst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Marcato</a:t>
            </a:r>
            <a:r>
              <a:rPr lang="en-GB" dirty="0"/>
              <a:t> (2009) discovered that leverage is particularly effective in improving the performance of core open-ended </a:t>
            </a:r>
            <a:r>
              <a:rPr lang="en-GB" dirty="0" smtClean="0"/>
              <a:t>funds</a:t>
            </a:r>
            <a:endParaRPr lang="it-IT" dirty="0"/>
          </a:p>
          <a:p>
            <a:endParaRPr lang="it-IT" sz="1600" i="1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Literature </a:t>
            </a:r>
            <a:r>
              <a:rPr lang="en-GB" dirty="0" smtClean="0"/>
              <a:t>review: </a:t>
            </a:r>
            <a:r>
              <a:rPr lang="en-GB" dirty="0"/>
              <a:t>leverage </a:t>
            </a:r>
            <a:r>
              <a:rPr lang="en-GB" dirty="0" smtClean="0"/>
              <a:t>in Real Estate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69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_format_presentazioni_aula_office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40000"/>
            <a:lumOff val="60000"/>
          </a:schemeClr>
        </a:solidFill>
        <a:ln w="9525" algn="ctr">
          <a:solidFill>
            <a:srgbClr val="000066"/>
          </a:solidFill>
          <a:round/>
          <a:headEnd/>
          <a:tailEnd/>
        </a:ln>
      </a:spPr>
      <a:bodyPr lIns="36000" tIns="36000" rIns="36000" bIns="36000" anchor="ctr">
        <a:normAutofit/>
      </a:bodyPr>
      <a:lstStyle>
        <a:defPPr algn="ctr" defTabSz="958850" eaLnBrk="0" hangingPunct="0">
          <a:defRPr sz="1800" i="0" dirty="0" smtClean="0">
            <a:solidFill>
              <a:srgbClr val="003399"/>
            </a:solidFill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58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65 Helvetica Medium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 algn="ctr">
          <a:defRPr sz="1800" i="0" dirty="0" err="1">
            <a:solidFill>
              <a:srgbClr val="003399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2010_format_presentazioni_aula_office2007</Template>
  <TotalTime>671</TotalTime>
  <Words>1071</Words>
  <Application>Microsoft Office PowerPoint</Application>
  <PresentationFormat>Presentazione su schermo (4:3)</PresentationFormat>
  <Paragraphs>145</Paragraphs>
  <Slides>18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PMingLiU</vt:lpstr>
      <vt:lpstr>Tahoma</vt:lpstr>
      <vt:lpstr>Times</vt:lpstr>
      <vt:lpstr>Times New Roman</vt:lpstr>
      <vt:lpstr>Verdana</vt:lpstr>
      <vt:lpstr>Wingdings</vt:lpstr>
      <vt:lpstr>2010_format_presentazioni_aula_office2007</vt:lpstr>
      <vt:lpstr>The determinants of European non-listed  real estate funds’ performance</vt:lpstr>
      <vt:lpstr>Research Questions</vt:lpstr>
      <vt:lpstr>Fee structure in fund management industry</vt:lpstr>
      <vt:lpstr>Fee characterizing a real estate fund</vt:lpstr>
      <vt:lpstr>Literature review</vt:lpstr>
      <vt:lpstr>Literature review: fees</vt:lpstr>
      <vt:lpstr>Literature review: fees</vt:lpstr>
      <vt:lpstr>Literature review: fees</vt:lpstr>
      <vt:lpstr>Literature review: leverage in Real Estate</vt:lpstr>
      <vt:lpstr>Literature review: size in Real Estate</vt:lpstr>
      <vt:lpstr>Sample</vt:lpstr>
      <vt:lpstr>Methodology</vt:lpstr>
      <vt:lpstr>Variables statistics</vt:lpstr>
      <vt:lpstr>Results</vt:lpstr>
      <vt:lpstr>Results by investment style</vt:lpstr>
      <vt:lpstr>Results by period</vt:lpstr>
      <vt:lpstr>Conclusions</vt:lpstr>
      <vt:lpstr>Presentazione standard di PowerPoint</vt:lpstr>
    </vt:vector>
  </TitlesOfParts>
  <Company>Universita' Luigi Bocconi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1 Titolo 2</dc:title>
  <dc:creator>Universita' Luigi Bocconi</dc:creator>
  <cp:lastModifiedBy>Giacomo Morri</cp:lastModifiedBy>
  <cp:revision>100</cp:revision>
  <cp:lastPrinted>2017-06-27T19:14:35Z</cp:lastPrinted>
  <dcterms:created xsi:type="dcterms:W3CDTF">2013-06-28T11:05:33Z</dcterms:created>
  <dcterms:modified xsi:type="dcterms:W3CDTF">2017-06-28T21:16:45Z</dcterms:modified>
</cp:coreProperties>
</file>