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ritten%20English\Dropbox\Farhad\Older%20docs%20and%20drafts\farhad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ritten%20English\Dropbox\Farhad\Final%20Stages\farhadgraphs_ne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No. of </a:t>
            </a:r>
            <a:r>
              <a:rPr lang="en-US"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BTL</a:t>
            </a:r>
            <a:r>
              <a:rPr lang="en-US">
                <a:solidFill>
                  <a:sysClr val="windowText" lastClr="000000"/>
                </a:solidFill>
              </a:rPr>
              <a:t> Repossessions in the UK </a:t>
            </a:r>
          </a:p>
          <a:p>
            <a:pPr>
              <a:defRPr/>
            </a:pPr>
            <a:r>
              <a:rPr lang="en-US">
                <a:solidFill>
                  <a:sysClr val="windowText" lastClr="000000"/>
                </a:solidFill>
              </a:rPr>
              <a:t>-2008 to 2015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Sheet4!$D$5</c:f>
              <c:strCache>
                <c:ptCount val="1"/>
                <c:pt idx="0">
                  <c:v>No. of Repossessions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Sheet4!$E$4:$L$4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Sheet4!$E$5:$L$5</c:f>
              <c:numCache>
                <c:formatCode>#,##0</c:formatCode>
                <c:ptCount val="8"/>
                <c:pt idx="0">
                  <c:v>3000</c:v>
                </c:pt>
                <c:pt idx="1">
                  <c:v>4800</c:v>
                </c:pt>
                <c:pt idx="2" formatCode="General">
                  <c:v>4600</c:v>
                </c:pt>
                <c:pt idx="3" formatCode="0">
                  <c:v>6100</c:v>
                </c:pt>
                <c:pt idx="4" formatCode="General">
                  <c:v>6900</c:v>
                </c:pt>
                <c:pt idx="5" formatCode="General">
                  <c:v>5600</c:v>
                </c:pt>
                <c:pt idx="6" formatCode="General">
                  <c:v>4900</c:v>
                </c:pt>
                <c:pt idx="7" formatCode="General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3A-4678-A405-0C747CACFF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92768"/>
        <c:axId val="485943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Sheet4!$D$4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Sheet4!$E$4:$L$4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Sheet4!$E$4:$L$4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003A-4678-A405-0C747CACFF98}"/>
                  </c:ext>
                </c:extLst>
              </c15:ser>
            </c15:filteredBarSeries>
          </c:ext>
        </c:extLst>
      </c:barChart>
      <c:catAx>
        <c:axId val="4859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94304"/>
        <c:crosses val="autoZero"/>
        <c:auto val="1"/>
        <c:lblAlgn val="ctr"/>
        <c:lblOffset val="100"/>
        <c:noMultiLvlLbl val="0"/>
      </c:catAx>
      <c:valAx>
        <c:axId val="4859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9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>
                <a:solidFill>
                  <a:sysClr val="windowText" lastClr="000000"/>
                </a:solidFill>
              </a:rPr>
              <a:t>Tenure</a:t>
            </a:r>
            <a:r>
              <a:rPr lang="en-GB" baseline="0">
                <a:solidFill>
                  <a:sysClr val="windowText" lastClr="000000"/>
                </a:solidFill>
              </a:rPr>
              <a:t> Shares Scotland 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en-GB" baseline="0">
                <a:solidFill>
                  <a:sysClr val="windowText" lastClr="000000"/>
                </a:solidFill>
              </a:rPr>
              <a:t>1993 to 2014</a:t>
            </a:r>
            <a:endParaRPr lang="en-GB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1"/>
          <c:order val="1"/>
          <c:tx>
            <c:v>Owner Occupied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Sheet5!$Q$5:$Q$26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Sheet5!$R$5:$R$26</c:f>
              <c:numCache>
                <c:formatCode>_-* #,##0.0_-;\-* #,##0.0_-;_-* "-"??_-;_-@_-</c:formatCode>
                <c:ptCount val="22"/>
                <c:pt idx="0">
                  <c:v>55.494756041951668</c:v>
                </c:pt>
                <c:pt idx="1">
                  <c:v>56.92307692307692</c:v>
                </c:pt>
                <c:pt idx="2">
                  <c:v>57.982062780269061</c:v>
                </c:pt>
                <c:pt idx="3">
                  <c:v>59.030249110320284</c:v>
                </c:pt>
                <c:pt idx="4">
                  <c:v>60.282436010591354</c:v>
                </c:pt>
                <c:pt idx="5">
                  <c:v>61.322820849759083</c:v>
                </c:pt>
                <c:pt idx="6">
                  <c:v>62.310030395136771</c:v>
                </c:pt>
                <c:pt idx="7">
                  <c:v>63.393626184323857</c:v>
                </c:pt>
                <c:pt idx="8">
                  <c:v>59.269751662256034</c:v>
                </c:pt>
                <c:pt idx="9">
                  <c:v>60.337517486617372</c:v>
                </c:pt>
                <c:pt idx="10">
                  <c:v>61.087310767272882</c:v>
                </c:pt>
                <c:pt idx="11">
                  <c:v>61.154098070299888</c:v>
                </c:pt>
                <c:pt idx="12">
                  <c:v>61.521392895119135</c:v>
                </c:pt>
                <c:pt idx="13">
                  <c:v>62.039820819595313</c:v>
                </c:pt>
                <c:pt idx="14">
                  <c:v>61.531361335343824</c:v>
                </c:pt>
                <c:pt idx="15">
                  <c:v>62.122500472929353</c:v>
                </c:pt>
                <c:pt idx="16">
                  <c:v>61.438709477399634</c:v>
                </c:pt>
                <c:pt idx="17">
                  <c:v>60.654820392424071</c:v>
                </c:pt>
                <c:pt idx="18">
                  <c:v>60.122117738901593</c:v>
                </c:pt>
                <c:pt idx="19">
                  <c:v>58.405436947696046</c:v>
                </c:pt>
                <c:pt idx="20">
                  <c:v>57.823343010627518</c:v>
                </c:pt>
                <c:pt idx="21">
                  <c:v>57.950676219007022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64-4DAF-9C36-9CEE2932D39D}"/>
            </c:ext>
          </c:extLst>
        </c:ser>
        <c:ser>
          <c:idx val="2"/>
          <c:order val="2"/>
          <c:tx>
            <c:v>Privately Rented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Sheet5!$Q$5:$Q$26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Sheet5!$S$5:$S$26</c:f>
              <c:numCache>
                <c:formatCode>_-* #,##0.0_-;\-* #,##0.0_-;_-* "-"??_-;_-@_-</c:formatCode>
                <c:ptCount val="22"/>
                <c:pt idx="0">
                  <c:v>7.0223438212494296</c:v>
                </c:pt>
                <c:pt idx="1">
                  <c:v>7.0135746606334841</c:v>
                </c:pt>
                <c:pt idx="2">
                  <c:v>6.9506726457399113</c:v>
                </c:pt>
                <c:pt idx="3">
                  <c:v>6.8505338078291818</c:v>
                </c:pt>
                <c:pt idx="4">
                  <c:v>6.7961165048543686</c:v>
                </c:pt>
                <c:pt idx="5">
                  <c:v>6.7455102934735001</c:v>
                </c:pt>
                <c:pt idx="6">
                  <c:v>6.7303517151541463</c:v>
                </c:pt>
                <c:pt idx="7">
                  <c:v>6.6752799310938844</c:v>
                </c:pt>
                <c:pt idx="8">
                  <c:v>7.4648874095671465</c:v>
                </c:pt>
                <c:pt idx="9">
                  <c:v>7.3196407755377821</c:v>
                </c:pt>
                <c:pt idx="10">
                  <c:v>7.6341292156858849</c:v>
                </c:pt>
                <c:pt idx="11">
                  <c:v>8.5968110079324997</c:v>
                </c:pt>
                <c:pt idx="12">
                  <c:v>9.0165779899202878</c:v>
                </c:pt>
                <c:pt idx="13">
                  <c:v>9.3200565753718685</c:v>
                </c:pt>
                <c:pt idx="14">
                  <c:v>10.187020839098023</c:v>
                </c:pt>
                <c:pt idx="15">
                  <c:v>10.120143023044006</c:v>
                </c:pt>
                <c:pt idx="16">
                  <c:v>11.017114255039246</c:v>
                </c:pt>
                <c:pt idx="17">
                  <c:v>11.603442168927135</c:v>
                </c:pt>
                <c:pt idx="18">
                  <c:v>12.166108471152025</c:v>
                </c:pt>
                <c:pt idx="19">
                  <c:v>13.849442594144096</c:v>
                </c:pt>
                <c:pt idx="20">
                  <c:v>14.617290622010257</c:v>
                </c:pt>
                <c:pt idx="21">
                  <c:v>14.795099697823415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64-4DAF-9C36-9CEE2932D39D}"/>
            </c:ext>
          </c:extLst>
        </c:ser>
        <c:ser>
          <c:idx val="3"/>
          <c:order val="3"/>
          <c:tx>
            <c:v>Socially Rented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Sheet5!$Q$5:$Q$26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Sheet5!$T$5:$T$26</c:f>
              <c:numCache>
                <c:formatCode>_-* #,##0.0_-;\-* #,##0.0_-;_-* "-"??_-;_-@_-</c:formatCode>
                <c:ptCount val="22"/>
                <c:pt idx="0">
                  <c:v>34.427724578203375</c:v>
                </c:pt>
                <c:pt idx="1">
                  <c:v>32.624434389140269</c:v>
                </c:pt>
                <c:pt idx="2">
                  <c:v>31.031390134529147</c:v>
                </c:pt>
                <c:pt idx="3">
                  <c:v>29.715302491103202</c:v>
                </c:pt>
                <c:pt idx="4">
                  <c:v>27.802294792586054</c:v>
                </c:pt>
                <c:pt idx="5">
                  <c:v>26.631625054752519</c:v>
                </c:pt>
                <c:pt idx="6">
                  <c:v>25.314806773773341</c:v>
                </c:pt>
                <c:pt idx="7">
                  <c:v>23.987941429801896</c:v>
                </c:pt>
                <c:pt idx="8">
                  <c:v>23.912050120772431</c:v>
                </c:pt>
                <c:pt idx="9">
                  <c:v>22.778917038673384</c:v>
                </c:pt>
                <c:pt idx="10">
                  <c:v>17.73385877090212</c:v>
                </c:pt>
                <c:pt idx="11">
                  <c:v>16.450898577694787</c:v>
                </c:pt>
                <c:pt idx="12">
                  <c:v>15.6705798461863</c:v>
                </c:pt>
                <c:pt idx="13">
                  <c:v>15.03789955770517</c:v>
                </c:pt>
                <c:pt idx="14">
                  <c:v>14.237912543725976</c:v>
                </c:pt>
                <c:pt idx="15">
                  <c:v>13.44590071690606</c:v>
                </c:pt>
                <c:pt idx="16">
                  <c:v>13.188185633496992</c:v>
                </c:pt>
                <c:pt idx="17">
                  <c:v>13.017546241398945</c:v>
                </c:pt>
                <c:pt idx="18">
                  <c:v>12.822444629505474</c:v>
                </c:pt>
                <c:pt idx="19">
                  <c:v>12.734885985361327</c:v>
                </c:pt>
                <c:pt idx="20">
                  <c:v>12.620609007059228</c:v>
                </c:pt>
                <c:pt idx="21">
                  <c:v>12.533846045461697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64-4DAF-9C36-9CEE2932D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679488"/>
        <c:axId val="886746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Sheet5!$Q$5:$Q$26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1993</c:v>
                      </c:pt>
                      <c:pt idx="1">
                        <c:v>1994</c:v>
                      </c:pt>
                      <c:pt idx="2">
                        <c:v>1995</c:v>
                      </c:pt>
                      <c:pt idx="3">
                        <c:v>1996</c:v>
                      </c:pt>
                      <c:pt idx="4">
                        <c:v>1997</c:v>
                      </c:pt>
                      <c:pt idx="5">
                        <c:v>1998</c:v>
                      </c:pt>
                      <c:pt idx="6">
                        <c:v>1999</c:v>
                      </c:pt>
                      <c:pt idx="7">
                        <c:v>2000</c:v>
                      </c:pt>
                      <c:pt idx="8">
                        <c:v>2001</c:v>
                      </c:pt>
                      <c:pt idx="9">
                        <c:v>2002</c:v>
                      </c:pt>
                      <c:pt idx="10">
                        <c:v>2003</c:v>
                      </c:pt>
                      <c:pt idx="11">
                        <c:v>2004</c:v>
                      </c:pt>
                      <c:pt idx="12">
                        <c:v>2005</c:v>
                      </c:pt>
                      <c:pt idx="13">
                        <c:v>2006</c:v>
                      </c:pt>
                      <c:pt idx="14">
                        <c:v>2007</c:v>
                      </c:pt>
                      <c:pt idx="15">
                        <c:v>2008</c:v>
                      </c:pt>
                      <c:pt idx="16">
                        <c:v>2009</c:v>
                      </c:pt>
                      <c:pt idx="17">
                        <c:v>2010</c:v>
                      </c:pt>
                      <c:pt idx="18">
                        <c:v>2011</c:v>
                      </c:pt>
                      <c:pt idx="19">
                        <c:v>2012</c:v>
                      </c:pt>
                      <c:pt idx="20">
                        <c:v>2013</c:v>
                      </c:pt>
                      <c:pt idx="21">
                        <c:v>2014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Sheet5!$Q$5:$Q$26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1993</c:v>
                      </c:pt>
                      <c:pt idx="1">
                        <c:v>1994</c:v>
                      </c:pt>
                      <c:pt idx="2">
                        <c:v>1995</c:v>
                      </c:pt>
                      <c:pt idx="3">
                        <c:v>1996</c:v>
                      </c:pt>
                      <c:pt idx="4">
                        <c:v>1997</c:v>
                      </c:pt>
                      <c:pt idx="5">
                        <c:v>1998</c:v>
                      </c:pt>
                      <c:pt idx="6">
                        <c:v>1999</c:v>
                      </c:pt>
                      <c:pt idx="7">
                        <c:v>2000</c:v>
                      </c:pt>
                      <c:pt idx="8">
                        <c:v>2001</c:v>
                      </c:pt>
                      <c:pt idx="9">
                        <c:v>2002</c:v>
                      </c:pt>
                      <c:pt idx="10">
                        <c:v>2003</c:v>
                      </c:pt>
                      <c:pt idx="11">
                        <c:v>2004</c:v>
                      </c:pt>
                      <c:pt idx="12">
                        <c:v>2005</c:v>
                      </c:pt>
                      <c:pt idx="13">
                        <c:v>2006</c:v>
                      </c:pt>
                      <c:pt idx="14">
                        <c:v>2007</c:v>
                      </c:pt>
                      <c:pt idx="15">
                        <c:v>2008</c:v>
                      </c:pt>
                      <c:pt idx="16">
                        <c:v>2009</c:v>
                      </c:pt>
                      <c:pt idx="17">
                        <c:v>2010</c:v>
                      </c:pt>
                      <c:pt idx="18">
                        <c:v>2011</c:v>
                      </c:pt>
                      <c:pt idx="19">
                        <c:v>2012</c:v>
                      </c:pt>
                      <c:pt idx="20">
                        <c:v>2013</c:v>
                      </c:pt>
                      <c:pt idx="21">
                        <c:v>2014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3764-4DAF-9C36-9CEE2932D39D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Sheet5!$Q$5:$Q$26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1993</c:v>
                      </c:pt>
                      <c:pt idx="1">
                        <c:v>1994</c:v>
                      </c:pt>
                      <c:pt idx="2">
                        <c:v>1995</c:v>
                      </c:pt>
                      <c:pt idx="3">
                        <c:v>1996</c:v>
                      </c:pt>
                      <c:pt idx="4">
                        <c:v>1997</c:v>
                      </c:pt>
                      <c:pt idx="5">
                        <c:v>1998</c:v>
                      </c:pt>
                      <c:pt idx="6">
                        <c:v>1999</c:v>
                      </c:pt>
                      <c:pt idx="7">
                        <c:v>2000</c:v>
                      </c:pt>
                      <c:pt idx="8">
                        <c:v>2001</c:v>
                      </c:pt>
                      <c:pt idx="9">
                        <c:v>2002</c:v>
                      </c:pt>
                      <c:pt idx="10">
                        <c:v>2003</c:v>
                      </c:pt>
                      <c:pt idx="11">
                        <c:v>2004</c:v>
                      </c:pt>
                      <c:pt idx="12">
                        <c:v>2005</c:v>
                      </c:pt>
                      <c:pt idx="13">
                        <c:v>2006</c:v>
                      </c:pt>
                      <c:pt idx="14">
                        <c:v>2007</c:v>
                      </c:pt>
                      <c:pt idx="15">
                        <c:v>2008</c:v>
                      </c:pt>
                      <c:pt idx="16">
                        <c:v>2009</c:v>
                      </c:pt>
                      <c:pt idx="17">
                        <c:v>2010</c:v>
                      </c:pt>
                      <c:pt idx="18">
                        <c:v>2011</c:v>
                      </c:pt>
                      <c:pt idx="19">
                        <c:v>2012</c:v>
                      </c:pt>
                      <c:pt idx="20">
                        <c:v>2013</c:v>
                      </c:pt>
                      <c:pt idx="21">
                        <c:v>2014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Sheet5!$T$5:$T$26</c15:sqref>
                        </c15:formulaRef>
                      </c:ext>
                    </c:extLst>
                    <c:numCache>
                      <c:formatCode>_-* #,##0.0_-;\-* #,##0.0_-;_-* "-"??_-;_-@_-</c:formatCode>
                      <c:ptCount val="22"/>
                      <c:pt idx="0">
                        <c:v>34.427724578203375</c:v>
                      </c:pt>
                      <c:pt idx="1">
                        <c:v>32.624434389140269</c:v>
                      </c:pt>
                      <c:pt idx="2">
                        <c:v>31.031390134529147</c:v>
                      </c:pt>
                      <c:pt idx="3">
                        <c:v>29.715302491103202</c:v>
                      </c:pt>
                      <c:pt idx="4">
                        <c:v>27.802294792586054</c:v>
                      </c:pt>
                      <c:pt idx="5">
                        <c:v>26.631625054752519</c:v>
                      </c:pt>
                      <c:pt idx="6">
                        <c:v>25.314806773773341</c:v>
                      </c:pt>
                      <c:pt idx="7">
                        <c:v>23.987941429801896</c:v>
                      </c:pt>
                      <c:pt idx="8">
                        <c:v>23.912050120772431</c:v>
                      </c:pt>
                      <c:pt idx="9">
                        <c:v>22.778917038673384</c:v>
                      </c:pt>
                      <c:pt idx="10">
                        <c:v>17.73385877090212</c:v>
                      </c:pt>
                      <c:pt idx="11">
                        <c:v>16.450898577694787</c:v>
                      </c:pt>
                      <c:pt idx="12">
                        <c:v>15.6705798461863</c:v>
                      </c:pt>
                      <c:pt idx="13">
                        <c:v>15.03789955770517</c:v>
                      </c:pt>
                      <c:pt idx="14">
                        <c:v>14.237912543725976</c:v>
                      </c:pt>
                      <c:pt idx="15">
                        <c:v>13.44590071690606</c:v>
                      </c:pt>
                      <c:pt idx="16">
                        <c:v>13.188185633496992</c:v>
                      </c:pt>
                      <c:pt idx="17">
                        <c:v>13.017546241398945</c:v>
                      </c:pt>
                      <c:pt idx="18">
                        <c:v>12.822444629505474</c:v>
                      </c:pt>
                      <c:pt idx="19">
                        <c:v>12.734885985361327</c:v>
                      </c:pt>
                      <c:pt idx="20">
                        <c:v>12.620609007059228</c:v>
                      </c:pt>
                      <c:pt idx="21">
                        <c:v>12.533846045461697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3764-4DAF-9C36-9CEE2932D39D}"/>
                  </c:ext>
                </c:extLst>
              </c15:ser>
            </c15:filteredBarSeries>
          </c:ext>
        </c:extLst>
      </c:barChart>
      <c:catAx>
        <c:axId val="83679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674688"/>
        <c:crosses val="autoZero"/>
        <c:auto val="1"/>
        <c:lblAlgn val="ctr"/>
        <c:lblOffset val="100"/>
        <c:noMultiLvlLbl val="0"/>
      </c:catAx>
      <c:valAx>
        <c:axId val="8867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>
                    <a:solidFill>
                      <a:sysClr val="windowText" lastClr="000000"/>
                    </a:solidFill>
                  </a:rPr>
                  <a:t>Percentage</a:t>
                </a:r>
                <a:r>
                  <a:rPr lang="en-GB" baseline="0">
                    <a:solidFill>
                      <a:sysClr val="windowText" lastClr="000000"/>
                    </a:solidFill>
                  </a:rPr>
                  <a:t> </a:t>
                </a:r>
                <a:endParaRPr lang="en-GB">
                  <a:solidFill>
                    <a:sysClr val="windowText" lastClr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67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D05-F441-4859-9858-E115BE0D94B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35E-5EF5-4A9C-834A-1C704DBC54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58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D05-F441-4859-9858-E115BE0D94B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35E-5EF5-4A9C-834A-1C704DBC54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D05-F441-4859-9858-E115BE0D94B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35E-5EF5-4A9C-834A-1C704DBC54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0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D05-F441-4859-9858-E115BE0D94B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35E-5EF5-4A9C-834A-1C704DBC54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2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D05-F441-4859-9858-E115BE0D94B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35E-5EF5-4A9C-834A-1C704DBC54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01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D05-F441-4859-9858-E115BE0D94B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35E-5EF5-4A9C-834A-1C704DBC54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D05-F441-4859-9858-E115BE0D94B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35E-5EF5-4A9C-834A-1C704DBC54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31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D05-F441-4859-9858-E115BE0D94B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35E-5EF5-4A9C-834A-1C704DBC54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55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D05-F441-4859-9858-E115BE0D94B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35E-5EF5-4A9C-834A-1C704DBC54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15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D05-F441-4859-9858-E115BE0D94B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35E-5EF5-4A9C-834A-1C704DBC54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0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D05-F441-4859-9858-E115BE0D94B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535E-5EF5-4A9C-834A-1C704DBC54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8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ED05-F441-4859-9858-E115BE0D94B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A535E-5EF5-4A9C-834A-1C704DBC54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6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33259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The party’s over: How private </a:t>
            </a:r>
            <a:r>
              <a:rPr lang="en-GB" b="1" dirty="0" smtClean="0">
                <a:solidFill>
                  <a:srgbClr val="FF0000"/>
                </a:solidFill>
              </a:rPr>
              <a:t>residential </a:t>
            </a:r>
            <a:r>
              <a:rPr lang="en-GB" b="1" dirty="0">
                <a:solidFill>
                  <a:srgbClr val="FF0000"/>
                </a:solidFill>
              </a:rPr>
              <a:t>landlords are experiencing </a:t>
            </a:r>
            <a:r>
              <a:rPr lang="en-GB" b="1" dirty="0" smtClean="0">
                <a:solidFill>
                  <a:srgbClr val="FF0000"/>
                </a:solidFill>
              </a:rPr>
              <a:t>a </a:t>
            </a:r>
            <a:r>
              <a:rPr lang="en-GB" b="1" dirty="0">
                <a:solidFill>
                  <a:srgbClr val="FF0000"/>
                </a:solidFill>
              </a:rPr>
              <a:t>changing </a:t>
            </a:r>
            <a:r>
              <a:rPr lang="en-GB" b="1" dirty="0" smtClean="0">
                <a:solidFill>
                  <a:srgbClr val="FF0000"/>
                </a:solidFill>
              </a:rPr>
              <a:t>policy and financial </a:t>
            </a:r>
            <a:r>
              <a:rPr lang="en-GB" b="1" dirty="0">
                <a:solidFill>
                  <a:srgbClr val="FF0000"/>
                </a:solidFill>
              </a:rPr>
              <a:t>environment in Scotland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685800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err="1" smtClean="0">
                <a:solidFill>
                  <a:srgbClr val="0070C0"/>
                </a:solidFill>
              </a:rPr>
              <a:t>Farhad</a:t>
            </a:r>
            <a:r>
              <a:rPr lang="en-GB" b="1" dirty="0" smtClean="0">
                <a:solidFill>
                  <a:srgbClr val="0070C0"/>
                </a:solidFill>
              </a:rPr>
              <a:t> Farnood and Colin Jones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Heriot-Watt University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0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Post GFC </a:t>
            </a:r>
            <a:r>
              <a:rPr lang="en-GB" b="1" dirty="0">
                <a:solidFill>
                  <a:srgbClr val="FF0000"/>
                </a:solidFill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arket Characteristics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dirty="0">
                <a:solidFill>
                  <a:srgbClr val="0070C0"/>
                </a:solidFill>
              </a:rPr>
              <a:t>Tightened lending criteria</a:t>
            </a:r>
          </a:p>
          <a:p>
            <a:pPr lvl="0"/>
            <a:r>
              <a:rPr lang="en-GB" sz="3200" dirty="0">
                <a:solidFill>
                  <a:srgbClr val="0070C0"/>
                </a:solidFill>
              </a:rPr>
              <a:t>Lack of growth in property asset values</a:t>
            </a:r>
          </a:p>
          <a:p>
            <a:pPr lvl="0"/>
            <a:r>
              <a:rPr lang="en-GB" sz="3200" dirty="0">
                <a:solidFill>
                  <a:srgbClr val="0070C0"/>
                </a:solidFill>
              </a:rPr>
              <a:t>Very low interest rates</a:t>
            </a:r>
          </a:p>
          <a:p>
            <a:pPr lvl="0"/>
            <a:r>
              <a:rPr lang="en-GB" sz="3200" dirty="0">
                <a:solidFill>
                  <a:srgbClr val="0070C0"/>
                </a:solidFill>
              </a:rPr>
              <a:t>Strong tenant demand</a:t>
            </a:r>
          </a:p>
          <a:p>
            <a:pPr lvl="0"/>
            <a:r>
              <a:rPr lang="en-GB" sz="3200" dirty="0">
                <a:solidFill>
                  <a:srgbClr val="0070C0"/>
                </a:solidFill>
              </a:rPr>
              <a:t>Unaffordability of home ownership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84639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378" y="1138843"/>
            <a:ext cx="6467302" cy="552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27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80376092"/>
              </p:ext>
            </p:extLst>
          </p:nvPr>
        </p:nvGraphicFramePr>
        <p:xfrm>
          <a:off x="2560320" y="1064030"/>
          <a:ext cx="6650182" cy="5037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369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Recent Tax Changes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L</a:t>
            </a:r>
            <a:r>
              <a:rPr lang="en-GB" dirty="0" smtClean="0">
                <a:solidFill>
                  <a:srgbClr val="0070C0"/>
                </a:solidFill>
              </a:rPr>
              <a:t>andlord </a:t>
            </a:r>
            <a:r>
              <a:rPr lang="en-GB" dirty="0">
                <a:solidFill>
                  <a:srgbClr val="0070C0"/>
                </a:solidFill>
              </a:rPr>
              <a:t>buying </a:t>
            </a:r>
            <a:r>
              <a:rPr lang="en-GB" dirty="0" smtClean="0">
                <a:solidFill>
                  <a:srgbClr val="0070C0"/>
                </a:solidFill>
              </a:rPr>
              <a:t>after </a:t>
            </a:r>
            <a:r>
              <a:rPr lang="en-GB" dirty="0">
                <a:solidFill>
                  <a:srgbClr val="0070C0"/>
                </a:solidFill>
              </a:rPr>
              <a:t>the 1</a:t>
            </a:r>
            <a:r>
              <a:rPr lang="en-GB" baseline="30000" dirty="0">
                <a:solidFill>
                  <a:srgbClr val="0070C0"/>
                </a:solidFill>
              </a:rPr>
              <a:t>st</a:t>
            </a:r>
            <a:r>
              <a:rPr lang="en-GB" dirty="0">
                <a:solidFill>
                  <a:srgbClr val="0070C0"/>
                </a:solidFill>
              </a:rPr>
              <a:t> April 2016, pays an extra 3% </a:t>
            </a:r>
            <a:r>
              <a:rPr lang="en-GB" dirty="0" smtClean="0">
                <a:solidFill>
                  <a:srgbClr val="0070C0"/>
                </a:solidFill>
              </a:rPr>
              <a:t>charge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Landlord </a:t>
            </a:r>
            <a:r>
              <a:rPr lang="en-GB" dirty="0">
                <a:solidFill>
                  <a:srgbClr val="0070C0"/>
                </a:solidFill>
              </a:rPr>
              <a:t>in Edinburgh adding an average value property of £234,658 </a:t>
            </a:r>
            <a:r>
              <a:rPr lang="en-GB" dirty="0" smtClean="0">
                <a:solidFill>
                  <a:srgbClr val="0070C0"/>
                </a:solidFill>
              </a:rPr>
              <a:t>to portfolio </a:t>
            </a:r>
            <a:r>
              <a:rPr lang="en-GB" dirty="0">
                <a:solidFill>
                  <a:srgbClr val="0070C0"/>
                </a:solidFill>
              </a:rPr>
              <a:t>has an additional cost of over £</a:t>
            </a:r>
            <a:r>
              <a:rPr lang="en-GB" dirty="0" smtClean="0">
                <a:solidFill>
                  <a:srgbClr val="0070C0"/>
                </a:solidFill>
              </a:rPr>
              <a:t>7,000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Significant </a:t>
            </a:r>
            <a:r>
              <a:rPr lang="en-GB" dirty="0">
                <a:solidFill>
                  <a:srgbClr val="0070C0"/>
                </a:solidFill>
              </a:rPr>
              <a:t>change to the treatment of mortgage interest relief on second homes including </a:t>
            </a:r>
            <a:r>
              <a:rPr lang="en-GB" dirty="0" smtClean="0">
                <a:solidFill>
                  <a:srgbClr val="0070C0"/>
                </a:solidFill>
              </a:rPr>
              <a:t>buy-to-lets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Over 4 </a:t>
            </a:r>
            <a:r>
              <a:rPr lang="en-GB" dirty="0" err="1" smtClean="0">
                <a:solidFill>
                  <a:srgbClr val="0070C0"/>
                </a:solidFill>
              </a:rPr>
              <a:t>yrs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>
                <a:solidFill>
                  <a:srgbClr val="0070C0"/>
                </a:solidFill>
              </a:rPr>
              <a:t>the rate at </a:t>
            </a:r>
            <a:r>
              <a:rPr lang="en-GB" dirty="0" smtClean="0">
                <a:solidFill>
                  <a:srgbClr val="0070C0"/>
                </a:solidFill>
              </a:rPr>
              <a:t>which </a:t>
            </a:r>
            <a:r>
              <a:rPr lang="en-GB" dirty="0">
                <a:solidFill>
                  <a:srgbClr val="0070C0"/>
                </a:solidFill>
              </a:rPr>
              <a:t>relief on mortgage interest payments can be claimed will reduce down to </a:t>
            </a:r>
            <a:r>
              <a:rPr lang="en-GB" dirty="0" smtClean="0">
                <a:solidFill>
                  <a:srgbClr val="0070C0"/>
                </a:solidFill>
              </a:rPr>
              <a:t>basic tax rate </a:t>
            </a:r>
            <a:r>
              <a:rPr lang="en-GB" dirty="0">
                <a:solidFill>
                  <a:srgbClr val="0070C0"/>
                </a:solidFill>
              </a:rPr>
              <a:t>of 20% 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>
                <a:solidFill>
                  <a:srgbClr val="0070C0"/>
                </a:solidFill>
              </a:rPr>
              <a:t>H</a:t>
            </a:r>
            <a:r>
              <a:rPr lang="en-GB" dirty="0" smtClean="0">
                <a:solidFill>
                  <a:srgbClr val="0070C0"/>
                </a:solidFill>
              </a:rPr>
              <a:t>igher </a:t>
            </a:r>
            <a:r>
              <a:rPr lang="en-GB" dirty="0">
                <a:solidFill>
                  <a:srgbClr val="0070C0"/>
                </a:solidFill>
              </a:rPr>
              <a:t>rate (40%) tax payer landlords whose mortgage payments interest is 75% or more of </a:t>
            </a:r>
            <a:r>
              <a:rPr lang="en-GB" dirty="0" smtClean="0">
                <a:solidFill>
                  <a:srgbClr val="0070C0"/>
                </a:solidFill>
              </a:rPr>
              <a:t>rental </a:t>
            </a:r>
            <a:r>
              <a:rPr lang="en-GB" dirty="0">
                <a:solidFill>
                  <a:srgbClr val="0070C0"/>
                </a:solidFill>
              </a:rPr>
              <a:t>income will no longer make a </a:t>
            </a:r>
            <a:r>
              <a:rPr lang="en-GB" dirty="0" smtClean="0">
                <a:solidFill>
                  <a:srgbClr val="0070C0"/>
                </a:solidFill>
              </a:rPr>
              <a:t>profit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From 1 April </a:t>
            </a:r>
            <a:r>
              <a:rPr lang="en-GB" dirty="0">
                <a:solidFill>
                  <a:srgbClr val="0070C0"/>
                </a:solidFill>
              </a:rPr>
              <a:t>2016 </a:t>
            </a:r>
            <a:r>
              <a:rPr lang="en-GB" dirty="0" smtClean="0">
                <a:solidFill>
                  <a:srgbClr val="0070C0"/>
                </a:solidFill>
              </a:rPr>
              <a:t>Wear </a:t>
            </a:r>
            <a:r>
              <a:rPr lang="en-GB" dirty="0">
                <a:solidFill>
                  <a:srgbClr val="0070C0"/>
                </a:solidFill>
              </a:rPr>
              <a:t>and Tear Allowance which </a:t>
            </a:r>
            <a:r>
              <a:rPr lang="en-GB" dirty="0" smtClean="0">
                <a:solidFill>
                  <a:srgbClr val="0070C0"/>
                </a:solidFill>
              </a:rPr>
              <a:t>enabled </a:t>
            </a:r>
            <a:r>
              <a:rPr lang="en-GB" dirty="0">
                <a:solidFill>
                  <a:srgbClr val="0070C0"/>
                </a:solidFill>
              </a:rPr>
              <a:t>landlords to claim tax relief of 10% of </a:t>
            </a:r>
            <a:r>
              <a:rPr lang="en-GB" dirty="0" smtClean="0">
                <a:solidFill>
                  <a:srgbClr val="0070C0"/>
                </a:solidFill>
              </a:rPr>
              <a:t>rental </a:t>
            </a:r>
            <a:r>
              <a:rPr lang="en-GB" dirty="0">
                <a:solidFill>
                  <a:srgbClr val="0070C0"/>
                </a:solidFill>
              </a:rPr>
              <a:t>income </a:t>
            </a:r>
            <a:r>
              <a:rPr lang="en-GB" dirty="0" smtClean="0">
                <a:solidFill>
                  <a:srgbClr val="0070C0"/>
                </a:solidFill>
              </a:rPr>
              <a:t>replaced </a:t>
            </a:r>
            <a:r>
              <a:rPr lang="en-GB" dirty="0">
                <a:solidFill>
                  <a:srgbClr val="0070C0"/>
                </a:solidFill>
              </a:rPr>
              <a:t>with deductible receipted expenses for capital expenditure on </a:t>
            </a:r>
            <a:r>
              <a:rPr lang="en-GB" dirty="0" smtClean="0">
                <a:solidFill>
                  <a:srgbClr val="0070C0"/>
                </a:solidFill>
              </a:rPr>
              <a:t>replacements/ refurbishments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22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Regulatory Changes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Since millennium landlords have been subject to a range of ‘consumer regulation’ on quality of the properties or way rent deposits are handled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In Scotland we have new changes in rent regulation and increased security of tenure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Not certain how landlords will respond</a:t>
            </a:r>
          </a:p>
        </p:txBody>
      </p:sp>
    </p:spTree>
    <p:extLst>
      <p:ext uri="{BB962C8B-B14F-4D97-AF65-F5344CB8AC3E}">
        <p14:creationId xmlns:p14="http://schemas.microsoft.com/office/powerpoint/2010/main" val="1261898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Conclusions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During </a:t>
            </a:r>
            <a:r>
              <a:rPr lang="en-GB" dirty="0" smtClean="0">
                <a:solidFill>
                  <a:srgbClr val="0070C0"/>
                </a:solidFill>
              </a:rPr>
              <a:t>boom economics </a:t>
            </a:r>
            <a:r>
              <a:rPr lang="en-GB" dirty="0">
                <a:solidFill>
                  <a:srgbClr val="0070C0"/>
                </a:solidFill>
              </a:rPr>
              <a:t>of being a private landlord became irresistible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GFC brought these benevolent market conditions to an end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However</a:t>
            </a:r>
            <a:r>
              <a:rPr lang="en-GB" dirty="0">
                <a:solidFill>
                  <a:srgbClr val="0070C0"/>
                </a:solidFill>
              </a:rPr>
              <a:t>, </a:t>
            </a:r>
            <a:r>
              <a:rPr lang="en-GB" dirty="0" smtClean="0">
                <a:solidFill>
                  <a:srgbClr val="0070C0"/>
                </a:solidFill>
              </a:rPr>
              <a:t>GFC </a:t>
            </a:r>
            <a:r>
              <a:rPr lang="en-GB" dirty="0">
                <a:solidFill>
                  <a:srgbClr val="0070C0"/>
                </a:solidFill>
              </a:rPr>
              <a:t>greatly reduced the affordability of home ownership as lending criteria </a:t>
            </a:r>
            <a:r>
              <a:rPr lang="en-GB" dirty="0" smtClean="0">
                <a:solidFill>
                  <a:srgbClr val="0070C0"/>
                </a:solidFill>
              </a:rPr>
              <a:t>tightened</a:t>
            </a:r>
          </a:p>
          <a:p>
            <a:r>
              <a:rPr lang="en-GB" dirty="0">
                <a:solidFill>
                  <a:srgbClr val="0070C0"/>
                </a:solidFill>
              </a:rPr>
              <a:t>R</a:t>
            </a:r>
            <a:r>
              <a:rPr lang="en-GB" dirty="0" smtClean="0">
                <a:solidFill>
                  <a:srgbClr val="0070C0"/>
                </a:solidFill>
              </a:rPr>
              <a:t>esult </a:t>
            </a:r>
            <a:r>
              <a:rPr lang="en-GB" dirty="0">
                <a:solidFill>
                  <a:srgbClr val="0070C0"/>
                </a:solidFill>
              </a:rPr>
              <a:t>was </a:t>
            </a:r>
            <a:r>
              <a:rPr lang="en-GB" dirty="0" smtClean="0">
                <a:solidFill>
                  <a:srgbClr val="0070C0"/>
                </a:solidFill>
              </a:rPr>
              <a:t>PRS </a:t>
            </a:r>
            <a:r>
              <a:rPr lang="en-GB" dirty="0">
                <a:solidFill>
                  <a:srgbClr val="0070C0"/>
                </a:solidFill>
              </a:rPr>
              <a:t>continued to grow as a proportion of all housing </a:t>
            </a:r>
            <a:r>
              <a:rPr lang="en-GB" dirty="0" smtClean="0">
                <a:solidFill>
                  <a:srgbClr val="0070C0"/>
                </a:solidFill>
              </a:rPr>
              <a:t>provision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Private </a:t>
            </a:r>
            <a:r>
              <a:rPr lang="en-GB" dirty="0">
                <a:solidFill>
                  <a:srgbClr val="0070C0"/>
                </a:solidFill>
              </a:rPr>
              <a:t>landlords in Scotland have been affected by policy and legislation from both the UK government in Westminster and the Scottish </a:t>
            </a:r>
            <a:r>
              <a:rPr lang="en-GB" dirty="0" smtClean="0">
                <a:solidFill>
                  <a:srgbClr val="0070C0"/>
                </a:solidFill>
              </a:rPr>
              <a:t>government</a:t>
            </a:r>
          </a:p>
          <a:p>
            <a:r>
              <a:rPr lang="en-GB" dirty="0">
                <a:solidFill>
                  <a:srgbClr val="0070C0"/>
                </a:solidFill>
              </a:rPr>
              <a:t>P</a:t>
            </a:r>
            <a:r>
              <a:rPr lang="en-GB" dirty="0" smtClean="0">
                <a:solidFill>
                  <a:srgbClr val="0070C0"/>
                </a:solidFill>
              </a:rPr>
              <a:t>olicies have </a:t>
            </a:r>
            <a:r>
              <a:rPr lang="en-GB" dirty="0">
                <a:solidFill>
                  <a:srgbClr val="0070C0"/>
                </a:solidFill>
              </a:rPr>
              <a:t>reduced </a:t>
            </a:r>
            <a:r>
              <a:rPr lang="en-GB" dirty="0" smtClean="0">
                <a:solidFill>
                  <a:srgbClr val="0070C0"/>
                </a:solidFill>
              </a:rPr>
              <a:t>attractiveness </a:t>
            </a:r>
            <a:r>
              <a:rPr lang="en-GB" dirty="0">
                <a:solidFill>
                  <a:srgbClr val="0070C0"/>
                </a:solidFill>
              </a:rPr>
              <a:t>of the PRS as an </a:t>
            </a:r>
            <a:r>
              <a:rPr lang="en-GB" dirty="0" smtClean="0">
                <a:solidFill>
                  <a:srgbClr val="0070C0"/>
                </a:solidFill>
              </a:rPr>
              <a:t>investment </a:t>
            </a:r>
          </a:p>
          <a:p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 smtClean="0">
                <a:solidFill>
                  <a:srgbClr val="0070C0"/>
                </a:solidFill>
              </a:rPr>
              <a:t>queeze </a:t>
            </a:r>
            <a:r>
              <a:rPr lang="en-GB" dirty="0">
                <a:solidFill>
                  <a:srgbClr val="0070C0"/>
                </a:solidFill>
              </a:rPr>
              <a:t>on landlords fiscally and in regulatory terms 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But strong </a:t>
            </a:r>
            <a:r>
              <a:rPr lang="en-GB" dirty="0">
                <a:solidFill>
                  <a:srgbClr val="0070C0"/>
                </a:solidFill>
              </a:rPr>
              <a:t>signs that </a:t>
            </a:r>
            <a:r>
              <a:rPr lang="en-GB" dirty="0" smtClean="0">
                <a:solidFill>
                  <a:srgbClr val="0070C0"/>
                </a:solidFill>
              </a:rPr>
              <a:t>PRS </a:t>
            </a:r>
            <a:r>
              <a:rPr lang="en-GB" dirty="0">
                <a:solidFill>
                  <a:srgbClr val="0070C0"/>
                </a:solidFill>
              </a:rPr>
              <a:t>in Scotland is now a mature market based on the stability of tenure share, the more modest but consistent returns and the characteristics of regulation that match other mature private rental markets across Europe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12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Introduction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Within </a:t>
            </a:r>
            <a:r>
              <a:rPr lang="en-GB" dirty="0">
                <a:solidFill>
                  <a:srgbClr val="0070C0"/>
                </a:solidFill>
              </a:rPr>
              <a:t>Europe, however, the nature and experience of the PRS in different countries is </a:t>
            </a:r>
            <a:r>
              <a:rPr lang="en-GB" dirty="0" smtClean="0">
                <a:solidFill>
                  <a:srgbClr val="0070C0"/>
                </a:solidFill>
              </a:rPr>
              <a:t>diverse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Private </a:t>
            </a:r>
            <a:r>
              <a:rPr lang="en-GB" dirty="0">
                <a:solidFill>
                  <a:srgbClr val="0070C0"/>
                </a:solidFill>
              </a:rPr>
              <a:t>landlords in the UK experienced a boom period between 1997 and </a:t>
            </a:r>
            <a:r>
              <a:rPr lang="en-GB" dirty="0" smtClean="0">
                <a:solidFill>
                  <a:srgbClr val="0070C0"/>
                </a:solidFill>
              </a:rPr>
              <a:t>2007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Drawn by </a:t>
            </a:r>
            <a:r>
              <a:rPr lang="en-GB" dirty="0">
                <a:solidFill>
                  <a:srgbClr val="0070C0"/>
                </a:solidFill>
              </a:rPr>
              <a:t>the </a:t>
            </a:r>
            <a:r>
              <a:rPr lang="en-GB" dirty="0" smtClean="0">
                <a:solidFill>
                  <a:srgbClr val="0070C0"/>
                </a:solidFill>
              </a:rPr>
              <a:t>availability </a:t>
            </a:r>
            <a:r>
              <a:rPr lang="en-GB" dirty="0">
                <a:solidFill>
                  <a:srgbClr val="0070C0"/>
                </a:solidFill>
              </a:rPr>
              <a:t>of mortgage finance and the combination of rental returns and capital growth. 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‘Golden </a:t>
            </a:r>
            <a:r>
              <a:rPr lang="en-GB" dirty="0">
                <a:solidFill>
                  <a:srgbClr val="0070C0"/>
                </a:solidFill>
              </a:rPr>
              <a:t>decade’ was brought to an end by </a:t>
            </a:r>
            <a:r>
              <a:rPr lang="en-GB" dirty="0" smtClean="0">
                <a:solidFill>
                  <a:srgbClr val="0070C0"/>
                </a:solidFill>
              </a:rPr>
              <a:t>GFC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But this paper looks beyond this at the subsequent decade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4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Brief History Sketch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At beginning of 20</a:t>
            </a:r>
            <a:r>
              <a:rPr lang="en-GB" baseline="30000" dirty="0" smtClean="0">
                <a:solidFill>
                  <a:srgbClr val="0070C0"/>
                </a:solidFill>
              </a:rPr>
              <a:t>th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>
                <a:solidFill>
                  <a:srgbClr val="0070C0"/>
                </a:solidFill>
              </a:rPr>
              <a:t>century </a:t>
            </a:r>
            <a:r>
              <a:rPr lang="en-GB" dirty="0" smtClean="0">
                <a:solidFill>
                  <a:srgbClr val="0070C0"/>
                </a:solidFill>
              </a:rPr>
              <a:t>PRS was dominant tenure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It experienced </a:t>
            </a:r>
            <a:r>
              <a:rPr lang="en-GB" dirty="0">
                <a:solidFill>
                  <a:srgbClr val="0070C0"/>
                </a:solidFill>
              </a:rPr>
              <a:t>legislative control of both rent levels and security of </a:t>
            </a:r>
            <a:r>
              <a:rPr lang="en-GB" dirty="0" smtClean="0">
                <a:solidFill>
                  <a:srgbClr val="0070C0"/>
                </a:solidFill>
              </a:rPr>
              <a:t>tenure for most of century </a:t>
            </a:r>
          </a:p>
          <a:p>
            <a:r>
              <a:rPr lang="en-GB" dirty="0">
                <a:solidFill>
                  <a:srgbClr val="0070C0"/>
                </a:solidFill>
              </a:rPr>
              <a:t>Owner occupation and social housing </a:t>
            </a:r>
            <a:r>
              <a:rPr lang="en-GB" dirty="0" smtClean="0">
                <a:solidFill>
                  <a:srgbClr val="0070C0"/>
                </a:solidFill>
              </a:rPr>
              <a:t>increased </a:t>
            </a:r>
            <a:r>
              <a:rPr lang="en-GB" dirty="0">
                <a:solidFill>
                  <a:srgbClr val="0070C0"/>
                </a:solidFill>
              </a:rPr>
              <a:t>their share of the overall UK housing stock at the expense of </a:t>
            </a:r>
            <a:r>
              <a:rPr lang="en-GB" dirty="0" smtClean="0">
                <a:solidFill>
                  <a:srgbClr val="0070C0"/>
                </a:solidFill>
              </a:rPr>
              <a:t>PRS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PRS was moribund</a:t>
            </a:r>
          </a:p>
          <a:p>
            <a:r>
              <a:rPr lang="en-GB" i="1" dirty="0">
                <a:solidFill>
                  <a:srgbClr val="0070C0"/>
                </a:solidFill>
              </a:rPr>
              <a:t>Housing Act 1988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0070C0"/>
                </a:solidFill>
              </a:rPr>
              <a:t>reintroduced landlords’ right </a:t>
            </a:r>
            <a:r>
              <a:rPr lang="en-GB" dirty="0">
                <a:solidFill>
                  <a:srgbClr val="0070C0"/>
                </a:solidFill>
              </a:rPr>
              <a:t>to set market rents and </a:t>
            </a:r>
            <a:r>
              <a:rPr lang="en-GB" dirty="0" smtClean="0">
                <a:solidFill>
                  <a:srgbClr val="0070C0"/>
                </a:solidFill>
              </a:rPr>
              <a:t>introduced six month tenancies and reduced security of tenure  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7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Beginnings of a Revival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1988 Act was the potential basis for a revival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BUT the housing market was in downturn that stretched through first half of 1990s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PLUS finance for landlords was difficult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In September 1996 a new </a:t>
            </a:r>
            <a:r>
              <a:rPr lang="en-GB" dirty="0">
                <a:solidFill>
                  <a:srgbClr val="0070C0"/>
                </a:solidFill>
              </a:rPr>
              <a:t>mortgage </a:t>
            </a:r>
            <a:r>
              <a:rPr lang="en-GB" dirty="0" smtClean="0">
                <a:solidFill>
                  <a:srgbClr val="0070C0"/>
                </a:solidFill>
              </a:rPr>
              <a:t>product, ‘buy to let’, was launched tailored for </a:t>
            </a:r>
            <a:r>
              <a:rPr lang="en-GB" dirty="0">
                <a:solidFill>
                  <a:srgbClr val="0070C0"/>
                </a:solidFill>
              </a:rPr>
              <a:t>people </a:t>
            </a:r>
            <a:r>
              <a:rPr lang="en-GB" dirty="0" smtClean="0">
                <a:solidFill>
                  <a:srgbClr val="0070C0"/>
                </a:solidFill>
              </a:rPr>
              <a:t>to invest in the PRS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Lenders required properties to be managed by a registered letting agency and be let on six month tenancies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Seeds were sown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Rise of Buy to Let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By 2001 BTL </a:t>
            </a:r>
            <a:r>
              <a:rPr lang="en-GB" dirty="0">
                <a:solidFill>
                  <a:srgbClr val="0070C0"/>
                </a:solidFill>
              </a:rPr>
              <a:t>lending became increasingly mainstream with high street banks and major building societies offering landlord </a:t>
            </a:r>
            <a:r>
              <a:rPr lang="en-GB" dirty="0" smtClean="0">
                <a:solidFill>
                  <a:srgbClr val="0070C0"/>
                </a:solidFill>
              </a:rPr>
              <a:t>mortgages</a:t>
            </a:r>
          </a:p>
          <a:p>
            <a:r>
              <a:rPr lang="en-GB" dirty="0">
                <a:solidFill>
                  <a:srgbClr val="0070C0"/>
                </a:solidFill>
              </a:rPr>
              <a:t>Private landlords soon began to flock to the market attracted by the combination of rental returns and capital </a:t>
            </a:r>
            <a:r>
              <a:rPr lang="en-GB" dirty="0" smtClean="0">
                <a:solidFill>
                  <a:srgbClr val="0070C0"/>
                </a:solidFill>
              </a:rPr>
              <a:t>appreciation</a:t>
            </a:r>
          </a:p>
          <a:p>
            <a:r>
              <a:rPr lang="en-GB" dirty="0">
                <a:solidFill>
                  <a:srgbClr val="0070C0"/>
                </a:solidFill>
              </a:rPr>
              <a:t>Across </a:t>
            </a:r>
            <a:r>
              <a:rPr lang="en-GB" dirty="0" smtClean="0">
                <a:solidFill>
                  <a:srgbClr val="0070C0"/>
                </a:solidFill>
              </a:rPr>
              <a:t>UK </a:t>
            </a:r>
            <a:r>
              <a:rPr lang="en-GB" dirty="0">
                <a:solidFill>
                  <a:srgbClr val="0070C0"/>
                </a:solidFill>
              </a:rPr>
              <a:t>in 2000 just 4% of all mortgage advances were </a:t>
            </a:r>
            <a:r>
              <a:rPr lang="en-GB" dirty="0" smtClean="0">
                <a:solidFill>
                  <a:srgbClr val="0070C0"/>
                </a:solidFill>
              </a:rPr>
              <a:t>BTL but by </a:t>
            </a:r>
            <a:r>
              <a:rPr lang="en-GB" dirty="0">
                <a:solidFill>
                  <a:srgbClr val="0070C0"/>
                </a:solidFill>
              </a:rPr>
              <a:t>2006 this figure had grown to </a:t>
            </a:r>
            <a:r>
              <a:rPr lang="en-GB" dirty="0" smtClean="0">
                <a:solidFill>
                  <a:srgbClr val="0070C0"/>
                </a:solidFill>
              </a:rPr>
              <a:t>29%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Nearly </a:t>
            </a:r>
            <a:r>
              <a:rPr lang="en-GB" dirty="0">
                <a:solidFill>
                  <a:srgbClr val="0070C0"/>
                </a:solidFill>
              </a:rPr>
              <a:t>7 times </a:t>
            </a:r>
            <a:r>
              <a:rPr lang="en-GB" dirty="0" smtClean="0">
                <a:solidFill>
                  <a:srgbClr val="0070C0"/>
                </a:solidFill>
              </a:rPr>
              <a:t>BTL </a:t>
            </a:r>
            <a:r>
              <a:rPr lang="en-GB" dirty="0">
                <a:solidFill>
                  <a:srgbClr val="0070C0"/>
                </a:solidFill>
              </a:rPr>
              <a:t>loans made in 2006 as </a:t>
            </a:r>
            <a:r>
              <a:rPr lang="en-GB" dirty="0" smtClean="0">
                <a:solidFill>
                  <a:srgbClr val="0070C0"/>
                </a:solidFill>
              </a:rPr>
              <a:t>2001 as housing market boomed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5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Underpinnings of Boom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BTL landlords </a:t>
            </a:r>
            <a:r>
              <a:rPr lang="en-GB" dirty="0">
                <a:solidFill>
                  <a:srgbClr val="0070C0"/>
                </a:solidFill>
              </a:rPr>
              <a:t>benefited from a lucrative combination of a booming property market and high </a:t>
            </a:r>
            <a:r>
              <a:rPr lang="en-GB" dirty="0" smtClean="0">
                <a:solidFill>
                  <a:srgbClr val="0070C0"/>
                </a:solidFill>
              </a:rPr>
              <a:t>and rising rental returns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Willingly </a:t>
            </a:r>
            <a:r>
              <a:rPr lang="en-GB" dirty="0">
                <a:solidFill>
                  <a:srgbClr val="0070C0"/>
                </a:solidFill>
              </a:rPr>
              <a:t>assisted by mortgage </a:t>
            </a:r>
            <a:r>
              <a:rPr lang="en-GB" dirty="0" smtClean="0">
                <a:solidFill>
                  <a:srgbClr val="0070C0"/>
                </a:solidFill>
              </a:rPr>
              <a:t>lenders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Highly geared investment, funding </a:t>
            </a:r>
            <a:r>
              <a:rPr lang="en-GB" dirty="0">
                <a:solidFill>
                  <a:srgbClr val="0070C0"/>
                </a:solidFill>
              </a:rPr>
              <a:t>most </a:t>
            </a:r>
            <a:r>
              <a:rPr lang="en-GB" dirty="0" smtClean="0">
                <a:solidFill>
                  <a:srgbClr val="0070C0"/>
                </a:solidFill>
              </a:rPr>
              <a:t>of purchase </a:t>
            </a:r>
            <a:r>
              <a:rPr lang="en-GB" dirty="0">
                <a:solidFill>
                  <a:srgbClr val="0070C0"/>
                </a:solidFill>
              </a:rPr>
              <a:t>price </a:t>
            </a:r>
            <a:r>
              <a:rPr lang="en-GB" dirty="0" smtClean="0">
                <a:solidFill>
                  <a:srgbClr val="0070C0"/>
                </a:solidFill>
              </a:rPr>
              <a:t>with mortgage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Study in 2007 found BTL landlords had </a:t>
            </a:r>
            <a:r>
              <a:rPr lang="en-GB" dirty="0">
                <a:solidFill>
                  <a:srgbClr val="0070C0"/>
                </a:solidFill>
              </a:rPr>
              <a:t>made an annual average compound return of 23.25% per year over </a:t>
            </a:r>
            <a:r>
              <a:rPr lang="en-GB" dirty="0" smtClean="0">
                <a:solidFill>
                  <a:srgbClr val="0070C0"/>
                </a:solidFill>
              </a:rPr>
              <a:t>previous </a:t>
            </a:r>
            <a:r>
              <a:rPr lang="en-GB" dirty="0">
                <a:solidFill>
                  <a:srgbClr val="0070C0"/>
                </a:solidFill>
              </a:rPr>
              <a:t>five years 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>
                <a:solidFill>
                  <a:srgbClr val="0070C0"/>
                </a:solidFill>
              </a:rPr>
              <a:t>Returns were remarkably consistent across all regions of the UK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0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Statistics of Returns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128221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Rental </a:t>
            </a:r>
            <a:r>
              <a:rPr lang="en-GB" dirty="0" smtClean="0">
                <a:solidFill>
                  <a:srgbClr val="0070C0"/>
                </a:solidFill>
              </a:rPr>
              <a:t>returns of 5%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Asset values rising too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Within period </a:t>
            </a:r>
            <a:r>
              <a:rPr lang="en-GB" dirty="0">
                <a:solidFill>
                  <a:srgbClr val="0070C0"/>
                </a:solidFill>
              </a:rPr>
              <a:t>1997 to 2007 there were five years – 1999 and 2001 to 2004 </a:t>
            </a:r>
            <a:r>
              <a:rPr lang="en-GB" dirty="0" smtClean="0">
                <a:solidFill>
                  <a:srgbClr val="0070C0"/>
                </a:solidFill>
              </a:rPr>
              <a:t>when total returns </a:t>
            </a:r>
            <a:r>
              <a:rPr lang="en-GB" dirty="0">
                <a:solidFill>
                  <a:srgbClr val="0070C0"/>
                </a:solidFill>
              </a:rPr>
              <a:t>were almost or greater than 20</a:t>
            </a:r>
            <a:r>
              <a:rPr lang="en-GB" dirty="0" smtClean="0">
                <a:solidFill>
                  <a:srgbClr val="0070C0"/>
                </a:solidFill>
              </a:rPr>
              <a:t>%</a:t>
            </a:r>
          </a:p>
          <a:p>
            <a:r>
              <a:rPr lang="en-GB" dirty="0">
                <a:solidFill>
                  <a:srgbClr val="0070C0"/>
                </a:solidFill>
              </a:rPr>
              <a:t>T</a:t>
            </a:r>
            <a:r>
              <a:rPr lang="en-GB" dirty="0" smtClean="0">
                <a:solidFill>
                  <a:srgbClr val="0070C0"/>
                </a:solidFill>
              </a:rPr>
              <a:t>hese assume </a:t>
            </a:r>
            <a:r>
              <a:rPr lang="en-GB" dirty="0">
                <a:solidFill>
                  <a:srgbClr val="0070C0"/>
                </a:solidFill>
              </a:rPr>
              <a:t>100% </a:t>
            </a:r>
            <a:r>
              <a:rPr lang="en-GB" dirty="0" smtClean="0">
                <a:solidFill>
                  <a:srgbClr val="0070C0"/>
                </a:solidFill>
              </a:rPr>
              <a:t>ownership </a:t>
            </a:r>
            <a:endParaRPr lang="en-GB" dirty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Geared </a:t>
            </a:r>
            <a:r>
              <a:rPr lang="en-GB" dirty="0">
                <a:solidFill>
                  <a:srgbClr val="0070C0"/>
                </a:solidFill>
              </a:rPr>
              <a:t>returns will be a lot higher taking into account the actual capital invested (perhaps only 5% of property values) and mortgage </a:t>
            </a:r>
            <a:r>
              <a:rPr lang="en-GB" dirty="0" smtClean="0">
                <a:solidFill>
                  <a:srgbClr val="0070C0"/>
                </a:solidFill>
              </a:rPr>
              <a:t>repayments</a:t>
            </a:r>
          </a:p>
          <a:p>
            <a:r>
              <a:rPr lang="en-GB" dirty="0">
                <a:solidFill>
                  <a:srgbClr val="0070C0"/>
                </a:solidFill>
              </a:rPr>
              <a:t>R</a:t>
            </a:r>
            <a:r>
              <a:rPr lang="en-GB" dirty="0" smtClean="0">
                <a:solidFill>
                  <a:srgbClr val="0070C0"/>
                </a:solidFill>
              </a:rPr>
              <a:t>ises </a:t>
            </a:r>
            <a:r>
              <a:rPr lang="en-GB" dirty="0">
                <a:solidFill>
                  <a:srgbClr val="0070C0"/>
                </a:solidFill>
              </a:rPr>
              <a:t>in asset values </a:t>
            </a:r>
            <a:r>
              <a:rPr lang="en-GB" dirty="0" smtClean="0">
                <a:solidFill>
                  <a:srgbClr val="0070C0"/>
                </a:solidFill>
              </a:rPr>
              <a:t>and </a:t>
            </a:r>
            <a:r>
              <a:rPr lang="en-GB" dirty="0" err="1" smtClean="0">
                <a:solidFill>
                  <a:srgbClr val="0070C0"/>
                </a:solidFill>
              </a:rPr>
              <a:t>remortgaging</a:t>
            </a:r>
            <a:r>
              <a:rPr lang="en-GB" dirty="0" smtClean="0">
                <a:solidFill>
                  <a:srgbClr val="0070C0"/>
                </a:solidFill>
              </a:rPr>
              <a:t> enabled </a:t>
            </a:r>
            <a:r>
              <a:rPr lang="en-GB" dirty="0">
                <a:solidFill>
                  <a:srgbClr val="0070C0"/>
                </a:solidFill>
              </a:rPr>
              <a:t>some BTL investors </a:t>
            </a:r>
            <a:r>
              <a:rPr lang="en-GB" dirty="0" smtClean="0">
                <a:solidFill>
                  <a:srgbClr val="0070C0"/>
                </a:solidFill>
              </a:rPr>
              <a:t>to build </a:t>
            </a:r>
            <a:r>
              <a:rPr lang="en-GB" dirty="0">
                <a:solidFill>
                  <a:srgbClr val="0070C0"/>
                </a:solidFill>
              </a:rPr>
              <a:t>their portfolios at a rapid </a:t>
            </a:r>
            <a:r>
              <a:rPr lang="en-GB" dirty="0" smtClean="0">
                <a:solidFill>
                  <a:srgbClr val="0070C0"/>
                </a:solidFill>
              </a:rPr>
              <a:t>rate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05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Global Financial Crisis 2008/09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E</a:t>
            </a:r>
            <a:r>
              <a:rPr lang="en-GB" dirty="0" smtClean="0">
                <a:solidFill>
                  <a:srgbClr val="0070C0"/>
                </a:solidFill>
              </a:rPr>
              <a:t>xtent </a:t>
            </a:r>
            <a:r>
              <a:rPr lang="en-GB" dirty="0">
                <a:solidFill>
                  <a:srgbClr val="0070C0"/>
                </a:solidFill>
              </a:rPr>
              <a:t>to which BTL landlords were </a:t>
            </a:r>
            <a:r>
              <a:rPr lang="en-GB" dirty="0" smtClean="0">
                <a:solidFill>
                  <a:srgbClr val="0070C0"/>
                </a:solidFill>
              </a:rPr>
              <a:t>affected </a:t>
            </a:r>
            <a:r>
              <a:rPr lang="en-GB" dirty="0">
                <a:solidFill>
                  <a:srgbClr val="0070C0"/>
                </a:solidFill>
              </a:rPr>
              <a:t>by </a:t>
            </a:r>
            <a:r>
              <a:rPr lang="en-GB" dirty="0" smtClean="0">
                <a:solidFill>
                  <a:srgbClr val="0070C0"/>
                </a:solidFill>
              </a:rPr>
              <a:t>GFC determined </a:t>
            </a:r>
            <a:r>
              <a:rPr lang="en-GB" dirty="0" err="1" smtClean="0">
                <a:solidFill>
                  <a:srgbClr val="0070C0"/>
                </a:solidFill>
              </a:rPr>
              <a:t>bypoint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>
                <a:solidFill>
                  <a:srgbClr val="0070C0"/>
                </a:solidFill>
              </a:rPr>
              <a:t>at which they entered the </a:t>
            </a:r>
            <a:r>
              <a:rPr lang="en-GB" dirty="0" smtClean="0">
                <a:solidFill>
                  <a:srgbClr val="0070C0"/>
                </a:solidFill>
              </a:rPr>
              <a:t>market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Early </a:t>
            </a:r>
            <a:r>
              <a:rPr lang="en-GB" dirty="0">
                <a:solidFill>
                  <a:srgbClr val="0070C0"/>
                </a:solidFill>
              </a:rPr>
              <a:t>entry and the lower the leveraging the less the significant falls in house prices </a:t>
            </a:r>
            <a:r>
              <a:rPr lang="en-GB" dirty="0" smtClean="0">
                <a:solidFill>
                  <a:srgbClr val="0070C0"/>
                </a:solidFill>
              </a:rPr>
              <a:t>during 2008</a:t>
            </a:r>
            <a:r>
              <a:rPr lang="en-GB" dirty="0">
                <a:solidFill>
                  <a:srgbClr val="0070C0"/>
                </a:solidFill>
              </a:rPr>
              <a:t>/ 9 </a:t>
            </a:r>
            <a:r>
              <a:rPr lang="en-GB" dirty="0" smtClean="0">
                <a:solidFill>
                  <a:srgbClr val="0070C0"/>
                </a:solidFill>
              </a:rPr>
              <a:t>would </a:t>
            </a:r>
            <a:r>
              <a:rPr lang="en-GB" dirty="0">
                <a:solidFill>
                  <a:srgbClr val="0070C0"/>
                </a:solidFill>
              </a:rPr>
              <a:t>affect </a:t>
            </a:r>
            <a:r>
              <a:rPr lang="en-GB" dirty="0" smtClean="0">
                <a:solidFill>
                  <a:srgbClr val="0070C0"/>
                </a:solidFill>
              </a:rPr>
              <a:t>viability </a:t>
            </a:r>
            <a:r>
              <a:rPr lang="en-GB" dirty="0">
                <a:solidFill>
                  <a:srgbClr val="0070C0"/>
                </a:solidFill>
              </a:rPr>
              <a:t>of a landlord’s </a:t>
            </a:r>
            <a:r>
              <a:rPr lang="en-GB" dirty="0" smtClean="0">
                <a:solidFill>
                  <a:srgbClr val="0070C0"/>
                </a:solidFill>
              </a:rPr>
              <a:t>investments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Those </a:t>
            </a:r>
            <a:r>
              <a:rPr lang="en-GB" dirty="0">
                <a:solidFill>
                  <a:srgbClr val="0070C0"/>
                </a:solidFill>
              </a:rPr>
              <a:t>who entered at </a:t>
            </a:r>
            <a:r>
              <a:rPr lang="en-GB" dirty="0" smtClean="0">
                <a:solidFill>
                  <a:srgbClr val="0070C0"/>
                </a:solidFill>
              </a:rPr>
              <a:t>end </a:t>
            </a:r>
            <a:r>
              <a:rPr lang="en-GB" dirty="0">
                <a:solidFill>
                  <a:srgbClr val="0070C0"/>
                </a:solidFill>
              </a:rPr>
              <a:t>of </a:t>
            </a:r>
            <a:r>
              <a:rPr lang="en-GB" dirty="0" smtClean="0">
                <a:solidFill>
                  <a:srgbClr val="0070C0"/>
                </a:solidFill>
              </a:rPr>
              <a:t>boom - </a:t>
            </a:r>
            <a:r>
              <a:rPr lang="en-GB" dirty="0">
                <a:solidFill>
                  <a:srgbClr val="0070C0"/>
                </a:solidFill>
              </a:rPr>
              <a:t>highly leveraged may have become part of the dramatic rise in repossessions reported in 2009 and </a:t>
            </a:r>
            <a:r>
              <a:rPr lang="en-GB" dirty="0" smtClean="0">
                <a:solidFill>
                  <a:srgbClr val="0070C0"/>
                </a:solidFill>
              </a:rPr>
              <a:t>beyond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Dramatic </a:t>
            </a:r>
            <a:r>
              <a:rPr lang="en-GB" dirty="0">
                <a:solidFill>
                  <a:srgbClr val="0070C0"/>
                </a:solidFill>
              </a:rPr>
              <a:t>profits accrued during </a:t>
            </a:r>
            <a:r>
              <a:rPr lang="en-GB" dirty="0" smtClean="0">
                <a:solidFill>
                  <a:srgbClr val="0070C0"/>
                </a:solidFill>
              </a:rPr>
              <a:t>boom but </a:t>
            </a:r>
            <a:r>
              <a:rPr lang="en-GB" dirty="0">
                <a:solidFill>
                  <a:srgbClr val="0070C0"/>
                </a:solidFill>
              </a:rPr>
              <a:t>bust brought with </a:t>
            </a:r>
            <a:r>
              <a:rPr lang="en-GB" dirty="0" smtClean="0">
                <a:solidFill>
                  <a:srgbClr val="0070C0"/>
                </a:solidFill>
              </a:rPr>
              <a:t>negative </a:t>
            </a:r>
            <a:r>
              <a:rPr lang="en-GB" dirty="0">
                <a:solidFill>
                  <a:srgbClr val="0070C0"/>
                </a:solidFill>
              </a:rPr>
              <a:t>equity, a collapse in returns and even </a:t>
            </a:r>
            <a:r>
              <a:rPr lang="en-GB" dirty="0" smtClean="0">
                <a:solidFill>
                  <a:srgbClr val="0070C0"/>
                </a:solidFill>
              </a:rPr>
              <a:t>repossessions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In </a:t>
            </a:r>
            <a:r>
              <a:rPr lang="en-GB" dirty="0">
                <a:solidFill>
                  <a:srgbClr val="0070C0"/>
                </a:solidFill>
              </a:rPr>
              <a:t>2008 10% of total repossessions were BTL with 4000 properties repossessed 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Not </a:t>
            </a:r>
            <a:r>
              <a:rPr lang="en-GB" dirty="0">
                <a:solidFill>
                  <a:srgbClr val="0070C0"/>
                </a:solidFill>
              </a:rPr>
              <a:t>until 2013 </a:t>
            </a:r>
            <a:r>
              <a:rPr lang="en-GB" dirty="0" smtClean="0">
                <a:solidFill>
                  <a:srgbClr val="0070C0"/>
                </a:solidFill>
              </a:rPr>
              <a:t>that repossession </a:t>
            </a:r>
            <a:r>
              <a:rPr lang="en-GB" dirty="0">
                <a:solidFill>
                  <a:srgbClr val="0070C0"/>
                </a:solidFill>
              </a:rPr>
              <a:t>level </a:t>
            </a:r>
            <a:r>
              <a:rPr lang="en-GB" dirty="0" smtClean="0">
                <a:solidFill>
                  <a:srgbClr val="0070C0"/>
                </a:solidFill>
              </a:rPr>
              <a:t>began </a:t>
            </a:r>
            <a:r>
              <a:rPr lang="en-GB" dirty="0">
                <a:solidFill>
                  <a:srgbClr val="0070C0"/>
                </a:solidFill>
              </a:rPr>
              <a:t>to return to pre-crisis </a:t>
            </a:r>
            <a:r>
              <a:rPr lang="en-GB" dirty="0" smtClean="0">
                <a:solidFill>
                  <a:srgbClr val="0070C0"/>
                </a:solidFill>
              </a:rPr>
              <a:t>levels 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924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517420232"/>
              </p:ext>
            </p:extLst>
          </p:nvPr>
        </p:nvGraphicFramePr>
        <p:xfrm>
          <a:off x="2394064" y="1263536"/>
          <a:ext cx="7365077" cy="4995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4135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948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The party’s over: How private residential landlords are experiencing a changing policy and financial environment in Scotland</vt:lpstr>
      <vt:lpstr>Introduction</vt:lpstr>
      <vt:lpstr>Brief History Sketch</vt:lpstr>
      <vt:lpstr>Beginnings of a Revival</vt:lpstr>
      <vt:lpstr>Rise of Buy to Let</vt:lpstr>
      <vt:lpstr>Underpinnings of Boom</vt:lpstr>
      <vt:lpstr>Statistics of Returns</vt:lpstr>
      <vt:lpstr>Global Financial Crisis 2008/09 </vt:lpstr>
      <vt:lpstr>PowerPoint Presentation</vt:lpstr>
      <vt:lpstr>Post GFC Market Characteristics</vt:lpstr>
      <vt:lpstr>PowerPoint Presentation</vt:lpstr>
      <vt:lpstr>PowerPoint Presentation</vt:lpstr>
      <vt:lpstr>Recent Tax Changes</vt:lpstr>
      <vt:lpstr>Regulatory Changes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party’s over: How private RESIDENTIAL landlords are experiencing A changing POLICY AND FINANCIAL environment in Scotland</dc:title>
  <dc:creator>Colin A Jones</dc:creator>
  <cp:lastModifiedBy>Colin A Jones</cp:lastModifiedBy>
  <cp:revision>15</cp:revision>
  <dcterms:created xsi:type="dcterms:W3CDTF">2017-06-27T19:13:13Z</dcterms:created>
  <dcterms:modified xsi:type="dcterms:W3CDTF">2017-06-29T08:30:44Z</dcterms:modified>
</cp:coreProperties>
</file>