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6"/>
  </p:notesMasterIdLst>
  <p:sldIdLst>
    <p:sldId id="274" r:id="rId3"/>
    <p:sldId id="289" r:id="rId4"/>
    <p:sldId id="295" r:id="rId5"/>
    <p:sldId id="298" r:id="rId6"/>
    <p:sldId id="279" r:id="rId7"/>
    <p:sldId id="296" r:id="rId8"/>
    <p:sldId id="299" r:id="rId9"/>
    <p:sldId id="300" r:id="rId10"/>
    <p:sldId id="285" r:id="rId11"/>
    <p:sldId id="297" r:id="rId12"/>
    <p:sldId id="276" r:id="rId13"/>
    <p:sldId id="301" r:id="rId14"/>
    <p:sldId id="288" r:id="rId1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7"/>
    <a:srgbClr val="CAF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837" autoAdjust="0"/>
  </p:normalViewPr>
  <p:slideViewPr>
    <p:cSldViewPr snapToGrid="0">
      <p:cViewPr varScale="1">
        <p:scale>
          <a:sx n="44" d="100"/>
          <a:sy n="44" d="100"/>
        </p:scale>
        <p:origin x="106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Municipality size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606-45C2-B8D8-571ED11B3503}"/>
              </c:ext>
            </c:extLst>
          </c:dPt>
          <c:dPt>
            <c:idx val="1"/>
            <c:bubble3D val="0"/>
            <c:spPr>
              <a:solidFill>
                <a:schemeClr val="accent4">
                  <a:tint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606-45C2-B8D8-571ED11B3503}"/>
              </c:ext>
            </c:extLst>
          </c:dPt>
          <c:dPt>
            <c:idx val="2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606-45C2-B8D8-571ED11B3503}"/>
              </c:ext>
            </c:extLst>
          </c:dPt>
          <c:dPt>
            <c:idx val="3"/>
            <c:bubble3D val="0"/>
            <c:spPr>
              <a:solidFill>
                <a:schemeClr val="accent4">
                  <a:shade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8FC-4983-8A37-02038F31B1AD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tx1">
                          <a:alpha val="97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85279639441061"/>
                      <c:h val="0.200187994418732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606-45C2-B8D8-571ED11B350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tx1">
                          <a:alpha val="97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606-45C2-B8D8-571ED11B350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tx1">
                          <a:alpha val="97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606-45C2-B8D8-571ED11B350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tx1">
                          <a:alpha val="97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8FC-4983-8A37-02038F31B1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spc="0" baseline="0">
                    <a:solidFill>
                      <a:schemeClr val="tx1">
                        <a:alpha val="97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&lt; 150 000</c:v>
                </c:pt>
                <c:pt idx="1">
                  <c:v>50 000 - 149 000</c:v>
                </c:pt>
                <c:pt idx="2">
                  <c:v>35 000 - 49 000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6-45C2-B8D8-571ED11B350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alpha val="97000"/>
            </a:schemeClr>
          </a:solidFill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E886B4-0715-4C13-92F6-9ECC86C2D995}" type="doc">
      <dgm:prSet loTypeId="urn:microsoft.com/office/officeart/2005/8/layout/vProcess5" loCatId="process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B7A7946-02DC-4DC4-95BD-C86DF6CBD823}">
      <dgm:prSet phldrT="[Text]" custT="1"/>
      <dgm:spPr>
        <a:solidFill>
          <a:srgbClr val="FFFF66"/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Municipality context</a:t>
          </a:r>
          <a:endParaRPr lang="en-US" sz="3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6B73D5-5BDD-4D56-9CD9-9228D9052C87}" type="parTrans" cxnId="{4FFCC96A-AE5E-4E5C-9851-A7FE7017F2C4}">
      <dgm:prSet/>
      <dgm:spPr/>
      <dgm:t>
        <a:bodyPr/>
        <a:lstStyle/>
        <a:p>
          <a:endParaRPr lang="en-US"/>
        </a:p>
      </dgm:t>
    </dgm:pt>
    <dgm:pt modelId="{B752995A-5E35-4953-B905-92953710542A}" type="sibTrans" cxnId="{4FFCC96A-AE5E-4E5C-9851-A7FE7017F2C4}">
      <dgm:prSet/>
      <dgm:spPr>
        <a:ln w="38100"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A68C673E-4DC4-40CF-ABC3-DAD25CFD8629}">
      <dgm:prSet phldrT="[Text]" custT="1"/>
      <dgm:spPr>
        <a:solidFill>
          <a:srgbClr val="FFFF66"/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Data and Methodology</a:t>
          </a:r>
          <a:endParaRPr lang="en-US" sz="3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B84FC4-B972-4485-ACC9-DA745DC19EF2}" type="parTrans" cxnId="{324C656C-FB00-4374-9E95-B350D7FCF2DD}">
      <dgm:prSet/>
      <dgm:spPr/>
      <dgm:t>
        <a:bodyPr/>
        <a:lstStyle/>
        <a:p>
          <a:endParaRPr lang="en-US"/>
        </a:p>
      </dgm:t>
    </dgm:pt>
    <dgm:pt modelId="{D2B37980-C382-4C4A-93EF-286D0FF3C4CD}" type="sibTrans" cxnId="{324C656C-FB00-4374-9E95-B350D7FCF2DD}">
      <dgm:prSet/>
      <dgm:spPr>
        <a:ln w="38100"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349310C5-EB2C-4641-BD90-B5EF7DBA8726}">
      <dgm:prSet phldrT="[Text]" custT="1"/>
      <dgm:spPr>
        <a:solidFill>
          <a:srgbClr val="FFFF66"/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Results &amp; Implications</a:t>
          </a:r>
          <a:endParaRPr lang="en-US" sz="3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48D81C-C12E-4DB1-9ED4-8104FC966A82}" type="parTrans" cxnId="{43AA90B6-C14D-49CC-92B8-39366E88137B}">
      <dgm:prSet/>
      <dgm:spPr/>
      <dgm:t>
        <a:bodyPr/>
        <a:lstStyle/>
        <a:p>
          <a:endParaRPr lang="en-US"/>
        </a:p>
      </dgm:t>
    </dgm:pt>
    <dgm:pt modelId="{D2434E99-FA44-4AB4-8D08-9C9211B750D2}" type="sibTrans" cxnId="{43AA90B6-C14D-49CC-92B8-39366E88137B}">
      <dgm:prSet/>
      <dgm:spPr>
        <a:ln w="38100"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7CFC0DB4-5FC1-4B88-BD77-DA4703F9E1AF}">
      <dgm:prSet custT="1"/>
      <dgm:spPr>
        <a:solidFill>
          <a:srgbClr val="FFFF66"/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Future Work</a:t>
          </a:r>
          <a:endParaRPr lang="en-US" sz="3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16D4ED-10BD-4DDE-968C-E61899F13DE2}" type="parTrans" cxnId="{6ED9DB9D-B41A-45BC-8FFF-3BF1E0537B0D}">
      <dgm:prSet/>
      <dgm:spPr/>
      <dgm:t>
        <a:bodyPr/>
        <a:lstStyle/>
        <a:p>
          <a:endParaRPr lang="en-US"/>
        </a:p>
      </dgm:t>
    </dgm:pt>
    <dgm:pt modelId="{08333683-2890-420B-B8EA-61E5FBE05EE0}" type="sibTrans" cxnId="{6ED9DB9D-B41A-45BC-8FFF-3BF1E0537B0D}">
      <dgm:prSet/>
      <dgm:spPr/>
      <dgm:t>
        <a:bodyPr/>
        <a:lstStyle/>
        <a:p>
          <a:endParaRPr lang="en-US"/>
        </a:p>
      </dgm:t>
    </dgm:pt>
    <dgm:pt modelId="{417B2611-7BA0-47B8-A45D-0EB6F3FD1CB0}" type="pres">
      <dgm:prSet presAssocID="{97E886B4-0715-4C13-92F6-9ECC86C2D99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7826F0-D6F9-4899-B594-8D3B916B2266}" type="pres">
      <dgm:prSet presAssocID="{97E886B4-0715-4C13-92F6-9ECC86C2D995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75537921-9F5B-4A56-8EE4-29B05FD1ECBE}" type="pres">
      <dgm:prSet presAssocID="{97E886B4-0715-4C13-92F6-9ECC86C2D995}" presName="FourNodes_1" presStyleLbl="node1" presStyleIdx="0" presStyleCnt="4" custLinFactNeighborX="1595" custLinFactNeighborY="-1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4CC5C-6E15-43E9-AA02-A6A2D9E7D042}" type="pres">
      <dgm:prSet presAssocID="{97E886B4-0715-4C13-92F6-9ECC86C2D99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8521E-EE8E-4B8C-83B6-CB3F1F3DD602}" type="pres">
      <dgm:prSet presAssocID="{97E886B4-0715-4C13-92F6-9ECC86C2D99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AE5AD-F6CE-4814-9377-4D83C82DCC12}" type="pres">
      <dgm:prSet presAssocID="{97E886B4-0715-4C13-92F6-9ECC86C2D99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359DE-E84D-4B36-A578-6C3EFF554C8D}" type="pres">
      <dgm:prSet presAssocID="{97E886B4-0715-4C13-92F6-9ECC86C2D99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08545-BA14-497A-A203-3C0E0E0E316E}" type="pres">
      <dgm:prSet presAssocID="{97E886B4-0715-4C13-92F6-9ECC86C2D99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A2343-5F8B-45A8-9FBB-D71580FCE959}" type="pres">
      <dgm:prSet presAssocID="{97E886B4-0715-4C13-92F6-9ECC86C2D99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DF1E4-D3D1-4687-9B07-0B6D3E87FE75}" type="pres">
      <dgm:prSet presAssocID="{97E886B4-0715-4C13-92F6-9ECC86C2D99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93D7E-0154-4DAD-82A4-F0FE77A7806E}" type="pres">
      <dgm:prSet presAssocID="{97E886B4-0715-4C13-92F6-9ECC86C2D99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77169-B694-4C5D-A938-DC24A49C35F0}" type="pres">
      <dgm:prSet presAssocID="{97E886B4-0715-4C13-92F6-9ECC86C2D99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D3A08-7D75-4F9E-A722-C5D22F27038E}" type="pres">
      <dgm:prSet presAssocID="{97E886B4-0715-4C13-92F6-9ECC86C2D99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BD67FB-ABC9-4520-88C8-D0A58CC2278D}" type="presOf" srcId="{7CFC0DB4-5FC1-4B88-BD77-DA4703F9E1AF}" destId="{14ED3A08-7D75-4F9E-A722-C5D22F27038E}" srcOrd="1" destOrd="0" presId="urn:microsoft.com/office/officeart/2005/8/layout/vProcess5"/>
    <dgm:cxn modelId="{6ED9DB9D-B41A-45BC-8FFF-3BF1E0537B0D}" srcId="{97E886B4-0715-4C13-92F6-9ECC86C2D995}" destId="{7CFC0DB4-5FC1-4B88-BD77-DA4703F9E1AF}" srcOrd="3" destOrd="0" parTransId="{4716D4ED-10BD-4DDE-968C-E61899F13DE2}" sibTransId="{08333683-2890-420B-B8EA-61E5FBE05EE0}"/>
    <dgm:cxn modelId="{ED4542AA-696C-4589-8432-6401BBA952F9}" type="presOf" srcId="{FB7A7946-02DC-4DC4-95BD-C86DF6CBD823}" destId="{75537921-9F5B-4A56-8EE4-29B05FD1ECBE}" srcOrd="0" destOrd="0" presId="urn:microsoft.com/office/officeart/2005/8/layout/vProcess5"/>
    <dgm:cxn modelId="{4CF0C388-6DEF-4517-AD66-7E138FBDB7A3}" type="presOf" srcId="{7CFC0DB4-5FC1-4B88-BD77-DA4703F9E1AF}" destId="{691AE5AD-F6CE-4814-9377-4D83C82DCC12}" srcOrd="0" destOrd="0" presId="urn:microsoft.com/office/officeart/2005/8/layout/vProcess5"/>
    <dgm:cxn modelId="{4B9CFC6F-0661-4BD2-B25E-8298A7F76159}" type="presOf" srcId="{D2434E99-FA44-4AB4-8D08-9C9211B750D2}" destId="{D11A2343-5F8B-45A8-9FBB-D71580FCE959}" srcOrd="0" destOrd="0" presId="urn:microsoft.com/office/officeart/2005/8/layout/vProcess5"/>
    <dgm:cxn modelId="{4DB9CD30-6DD3-4C35-82A6-A7FB73739DC0}" type="presOf" srcId="{D2B37980-C382-4C4A-93EF-286D0FF3C4CD}" destId="{53E08545-BA14-497A-A203-3C0E0E0E316E}" srcOrd="0" destOrd="0" presId="urn:microsoft.com/office/officeart/2005/8/layout/vProcess5"/>
    <dgm:cxn modelId="{324C656C-FB00-4374-9E95-B350D7FCF2DD}" srcId="{97E886B4-0715-4C13-92F6-9ECC86C2D995}" destId="{A68C673E-4DC4-40CF-ABC3-DAD25CFD8629}" srcOrd="1" destOrd="0" parTransId="{18B84FC4-B972-4485-ACC9-DA745DC19EF2}" sibTransId="{D2B37980-C382-4C4A-93EF-286D0FF3C4CD}"/>
    <dgm:cxn modelId="{BC7A593A-C3FB-4851-B687-DFD7DD69A854}" type="presOf" srcId="{349310C5-EB2C-4641-BD90-B5EF7DBA8726}" destId="{32477169-B694-4C5D-A938-DC24A49C35F0}" srcOrd="1" destOrd="0" presId="urn:microsoft.com/office/officeart/2005/8/layout/vProcess5"/>
    <dgm:cxn modelId="{DC45899D-AD7E-40A7-819F-E248DC6ECAC9}" type="presOf" srcId="{97E886B4-0715-4C13-92F6-9ECC86C2D995}" destId="{417B2611-7BA0-47B8-A45D-0EB6F3FD1CB0}" srcOrd="0" destOrd="0" presId="urn:microsoft.com/office/officeart/2005/8/layout/vProcess5"/>
    <dgm:cxn modelId="{5F2023B0-FB6E-482F-A9A0-23C8F381E65B}" type="presOf" srcId="{A68C673E-4DC4-40CF-ABC3-DAD25CFD8629}" destId="{B4693D7E-0154-4DAD-82A4-F0FE77A7806E}" srcOrd="1" destOrd="0" presId="urn:microsoft.com/office/officeart/2005/8/layout/vProcess5"/>
    <dgm:cxn modelId="{4DE24C48-1876-4A8A-B8BB-49EC20B70759}" type="presOf" srcId="{349310C5-EB2C-4641-BD90-B5EF7DBA8726}" destId="{1678521E-EE8E-4B8C-83B6-CB3F1F3DD602}" srcOrd="0" destOrd="0" presId="urn:microsoft.com/office/officeart/2005/8/layout/vProcess5"/>
    <dgm:cxn modelId="{78234E6E-D608-48F7-AFB6-FD21E67EA035}" type="presOf" srcId="{FB7A7946-02DC-4DC4-95BD-C86DF6CBD823}" destId="{082DF1E4-D3D1-4687-9B07-0B6D3E87FE75}" srcOrd="1" destOrd="0" presId="urn:microsoft.com/office/officeart/2005/8/layout/vProcess5"/>
    <dgm:cxn modelId="{4FFCC96A-AE5E-4E5C-9851-A7FE7017F2C4}" srcId="{97E886B4-0715-4C13-92F6-9ECC86C2D995}" destId="{FB7A7946-02DC-4DC4-95BD-C86DF6CBD823}" srcOrd="0" destOrd="0" parTransId="{C46B73D5-5BDD-4D56-9CD9-9228D9052C87}" sibTransId="{B752995A-5E35-4953-B905-92953710542A}"/>
    <dgm:cxn modelId="{43AA90B6-C14D-49CC-92B8-39366E88137B}" srcId="{97E886B4-0715-4C13-92F6-9ECC86C2D995}" destId="{349310C5-EB2C-4641-BD90-B5EF7DBA8726}" srcOrd="2" destOrd="0" parTransId="{7448D81C-C12E-4DB1-9ED4-8104FC966A82}" sibTransId="{D2434E99-FA44-4AB4-8D08-9C9211B750D2}"/>
    <dgm:cxn modelId="{48B4A60D-A4F4-4C45-A2C5-1A413005A13F}" type="presOf" srcId="{A68C673E-4DC4-40CF-ABC3-DAD25CFD8629}" destId="{57B4CC5C-6E15-43E9-AA02-A6A2D9E7D042}" srcOrd="0" destOrd="0" presId="urn:microsoft.com/office/officeart/2005/8/layout/vProcess5"/>
    <dgm:cxn modelId="{18B50C05-A84A-4CD9-94BA-0D865DCC8205}" type="presOf" srcId="{B752995A-5E35-4953-B905-92953710542A}" destId="{F6A359DE-E84D-4B36-A578-6C3EFF554C8D}" srcOrd="0" destOrd="0" presId="urn:microsoft.com/office/officeart/2005/8/layout/vProcess5"/>
    <dgm:cxn modelId="{2B597B9B-2E1B-4ECF-8D73-1FB50E0667C8}" type="presParOf" srcId="{417B2611-7BA0-47B8-A45D-0EB6F3FD1CB0}" destId="{287826F0-D6F9-4899-B594-8D3B916B2266}" srcOrd="0" destOrd="0" presId="urn:microsoft.com/office/officeart/2005/8/layout/vProcess5"/>
    <dgm:cxn modelId="{1A26D318-1C5D-42E1-BC65-4CB965C3F7CC}" type="presParOf" srcId="{417B2611-7BA0-47B8-A45D-0EB6F3FD1CB0}" destId="{75537921-9F5B-4A56-8EE4-29B05FD1ECBE}" srcOrd="1" destOrd="0" presId="urn:microsoft.com/office/officeart/2005/8/layout/vProcess5"/>
    <dgm:cxn modelId="{603FB77B-9A2E-4FB5-9F84-3B539367E900}" type="presParOf" srcId="{417B2611-7BA0-47B8-A45D-0EB6F3FD1CB0}" destId="{57B4CC5C-6E15-43E9-AA02-A6A2D9E7D042}" srcOrd="2" destOrd="0" presId="urn:microsoft.com/office/officeart/2005/8/layout/vProcess5"/>
    <dgm:cxn modelId="{BBDBFBD1-5BA8-4AF7-8152-62A7162CB822}" type="presParOf" srcId="{417B2611-7BA0-47B8-A45D-0EB6F3FD1CB0}" destId="{1678521E-EE8E-4B8C-83B6-CB3F1F3DD602}" srcOrd="3" destOrd="0" presId="urn:microsoft.com/office/officeart/2005/8/layout/vProcess5"/>
    <dgm:cxn modelId="{804DE138-DE7D-4ED4-8B2D-98A8EF658CDB}" type="presParOf" srcId="{417B2611-7BA0-47B8-A45D-0EB6F3FD1CB0}" destId="{691AE5AD-F6CE-4814-9377-4D83C82DCC12}" srcOrd="4" destOrd="0" presId="urn:microsoft.com/office/officeart/2005/8/layout/vProcess5"/>
    <dgm:cxn modelId="{904E2262-E888-4DD9-8650-38D35A830168}" type="presParOf" srcId="{417B2611-7BA0-47B8-A45D-0EB6F3FD1CB0}" destId="{F6A359DE-E84D-4B36-A578-6C3EFF554C8D}" srcOrd="5" destOrd="0" presId="urn:microsoft.com/office/officeart/2005/8/layout/vProcess5"/>
    <dgm:cxn modelId="{631F40E0-684D-4858-AF78-5EC4112BE77B}" type="presParOf" srcId="{417B2611-7BA0-47B8-A45D-0EB6F3FD1CB0}" destId="{53E08545-BA14-497A-A203-3C0E0E0E316E}" srcOrd="6" destOrd="0" presId="urn:microsoft.com/office/officeart/2005/8/layout/vProcess5"/>
    <dgm:cxn modelId="{CFC8CA65-43AC-4452-BC2A-C0D5E556F747}" type="presParOf" srcId="{417B2611-7BA0-47B8-A45D-0EB6F3FD1CB0}" destId="{D11A2343-5F8B-45A8-9FBB-D71580FCE959}" srcOrd="7" destOrd="0" presId="urn:microsoft.com/office/officeart/2005/8/layout/vProcess5"/>
    <dgm:cxn modelId="{F97480D1-02F2-4B0B-B887-92238C9E37CA}" type="presParOf" srcId="{417B2611-7BA0-47B8-A45D-0EB6F3FD1CB0}" destId="{082DF1E4-D3D1-4687-9B07-0B6D3E87FE75}" srcOrd="8" destOrd="0" presId="urn:microsoft.com/office/officeart/2005/8/layout/vProcess5"/>
    <dgm:cxn modelId="{E0B9C7C4-E623-4A2D-94EA-2038C62BD341}" type="presParOf" srcId="{417B2611-7BA0-47B8-A45D-0EB6F3FD1CB0}" destId="{B4693D7E-0154-4DAD-82A4-F0FE77A7806E}" srcOrd="9" destOrd="0" presId="urn:microsoft.com/office/officeart/2005/8/layout/vProcess5"/>
    <dgm:cxn modelId="{A91F8D44-21DE-4BA0-8D28-E88DB3CFE153}" type="presParOf" srcId="{417B2611-7BA0-47B8-A45D-0EB6F3FD1CB0}" destId="{32477169-B694-4C5D-A938-DC24A49C35F0}" srcOrd="10" destOrd="0" presId="urn:microsoft.com/office/officeart/2005/8/layout/vProcess5"/>
    <dgm:cxn modelId="{60D6CD95-5E3D-45CC-A48D-DBFE495787C8}" type="presParOf" srcId="{417B2611-7BA0-47B8-A45D-0EB6F3FD1CB0}" destId="{14ED3A08-7D75-4F9E-A722-C5D22F27038E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37921-9F5B-4A56-8EE4-29B05FD1ECBE}">
      <dsp:nvSpPr>
        <dsp:cNvPr id="0" name=""/>
        <dsp:cNvSpPr/>
      </dsp:nvSpPr>
      <dsp:spPr>
        <a:xfrm>
          <a:off x="105537" y="0"/>
          <a:ext cx="6616759" cy="828824"/>
        </a:xfrm>
        <a:prstGeom prst="roundRect">
          <a:avLst>
            <a:gd name="adj" fmla="val 10000"/>
          </a:avLst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Municipality context</a:t>
          </a:r>
          <a:endParaRPr lang="en-US" sz="3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812" y="24275"/>
        <a:ext cx="5652358" cy="780274"/>
      </dsp:txXfrm>
    </dsp:sp>
    <dsp:sp modelId="{57B4CC5C-6E15-43E9-AA02-A6A2D9E7D042}">
      <dsp:nvSpPr>
        <dsp:cNvPr id="0" name=""/>
        <dsp:cNvSpPr/>
      </dsp:nvSpPr>
      <dsp:spPr>
        <a:xfrm>
          <a:off x="554153" y="979519"/>
          <a:ext cx="6616759" cy="828824"/>
        </a:xfrm>
        <a:prstGeom prst="roundRect">
          <a:avLst>
            <a:gd name="adj" fmla="val 10000"/>
          </a:avLst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Data and Methodology</a:t>
          </a:r>
          <a:endParaRPr lang="en-US" sz="3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8428" y="1003794"/>
        <a:ext cx="5475319" cy="780274"/>
      </dsp:txXfrm>
    </dsp:sp>
    <dsp:sp modelId="{1678521E-EE8E-4B8C-83B6-CB3F1F3DD602}">
      <dsp:nvSpPr>
        <dsp:cNvPr id="0" name=""/>
        <dsp:cNvSpPr/>
      </dsp:nvSpPr>
      <dsp:spPr>
        <a:xfrm>
          <a:off x="1100036" y="1959039"/>
          <a:ext cx="6616759" cy="828824"/>
        </a:xfrm>
        <a:prstGeom prst="roundRect">
          <a:avLst>
            <a:gd name="adj" fmla="val 10000"/>
          </a:avLst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Results &amp; Implications</a:t>
          </a:r>
          <a:endParaRPr lang="en-US" sz="3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24311" y="1983314"/>
        <a:ext cx="5483590" cy="780274"/>
      </dsp:txXfrm>
    </dsp:sp>
    <dsp:sp modelId="{691AE5AD-F6CE-4814-9377-4D83C82DCC12}">
      <dsp:nvSpPr>
        <dsp:cNvPr id="0" name=""/>
        <dsp:cNvSpPr/>
      </dsp:nvSpPr>
      <dsp:spPr>
        <a:xfrm>
          <a:off x="1654189" y="2938559"/>
          <a:ext cx="6616759" cy="828824"/>
        </a:xfrm>
        <a:prstGeom prst="roundRect">
          <a:avLst>
            <a:gd name="adj" fmla="val 10000"/>
          </a:avLst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Future Work</a:t>
          </a:r>
          <a:endParaRPr lang="en-US" sz="3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78464" y="2962834"/>
        <a:ext cx="5475319" cy="780274"/>
      </dsp:txXfrm>
    </dsp:sp>
    <dsp:sp modelId="{F6A359DE-E84D-4B36-A578-6C3EFF554C8D}">
      <dsp:nvSpPr>
        <dsp:cNvPr id="0" name=""/>
        <dsp:cNvSpPr/>
      </dsp:nvSpPr>
      <dsp:spPr>
        <a:xfrm>
          <a:off x="6078023" y="634804"/>
          <a:ext cx="538735" cy="53873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199238" y="634804"/>
        <a:ext cx="296305" cy="405398"/>
      </dsp:txXfrm>
    </dsp:sp>
    <dsp:sp modelId="{53E08545-BA14-497A-A203-3C0E0E0E316E}">
      <dsp:nvSpPr>
        <dsp:cNvPr id="0" name=""/>
        <dsp:cNvSpPr/>
      </dsp:nvSpPr>
      <dsp:spPr>
        <a:xfrm>
          <a:off x="6632176" y="1614324"/>
          <a:ext cx="538735" cy="53873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753391" y="1614324"/>
        <a:ext cx="296305" cy="405398"/>
      </dsp:txXfrm>
    </dsp:sp>
    <dsp:sp modelId="{D11A2343-5F8B-45A8-9FBB-D71580FCE959}">
      <dsp:nvSpPr>
        <dsp:cNvPr id="0" name=""/>
        <dsp:cNvSpPr/>
      </dsp:nvSpPr>
      <dsp:spPr>
        <a:xfrm>
          <a:off x="7178059" y="2593843"/>
          <a:ext cx="538735" cy="53873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299274" y="2593843"/>
        <a:ext cx="296305" cy="405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0C387-3412-4434-9E9C-A64E9DE9F152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8051F-5BAB-413C-910F-4C042FF0A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551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629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0924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2604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302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662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615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6721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8753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3248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506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1648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051F-5BAB-413C-910F-4C042FF0AFD7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25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474765" cy="21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0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612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9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98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733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624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620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3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10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22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29.6.2017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0"/>
            <a:ext cx="3298400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21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474765" cy="21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4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474764" cy="21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00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474764" cy="21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38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56" y="5665772"/>
            <a:ext cx="3655835" cy="106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57" y="5665772"/>
            <a:ext cx="3655833" cy="106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8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57" y="5665772"/>
            <a:ext cx="3655833" cy="106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0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72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722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13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961B-5E14-448D-9625-217F9D6BCA90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4452-D814-47E1-8D11-8262257AA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13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thegoldguys.blogspot.fi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goo.gl/images/Wp4j1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Pia.passila@aalto.fi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maxpixel.freegreatpicture.com/photo-112301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images/xu1dg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chart" Target="../charts/chart1.xml"/><Relationship Id="rId7" Type="http://schemas.openxmlformats.org/officeDocument/2006/relationships/hyperlink" Target="https://goo.gl/images/7szUN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jpeg"/><Relationship Id="rId5" Type="http://schemas.openxmlformats.org/officeDocument/2006/relationships/hyperlink" Target="https://goo.gl/images/xXAVqG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s://goo.gl/images/fFxtv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sp>
        <p:nvSpPr>
          <p:cNvPr id="21" name="Subtitle 1"/>
          <p:cNvSpPr txBox="1">
            <a:spLocks/>
          </p:cNvSpPr>
          <p:nvPr/>
        </p:nvSpPr>
        <p:spPr>
          <a:xfrm>
            <a:off x="813356" y="3211675"/>
            <a:ext cx="4747846" cy="262238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fi-FI" sz="2400" dirty="0" smtClean="0"/>
          </a:p>
          <a:p>
            <a:pPr fontAlgn="auto">
              <a:spcAft>
                <a:spcPts val="0"/>
              </a:spcAft>
            </a:pPr>
            <a:endParaRPr lang="fi-FI" sz="2400" dirty="0" smtClean="0"/>
          </a:p>
          <a:p>
            <a:pPr marL="0" indent="0" fontAlgn="auto">
              <a:spcAft>
                <a:spcPts val="0"/>
              </a:spcAft>
              <a:buNone/>
            </a:pPr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Pia Pässilä &amp; Seppo Junnila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ERES Conference, Delft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29.06.2017</a:t>
            </a:r>
          </a:p>
          <a:p>
            <a:pPr fontAlgn="auto">
              <a:spcAft>
                <a:spcPts val="0"/>
              </a:spcAft>
            </a:pPr>
            <a:endParaRPr lang="fi-FI" sz="2400" dirty="0"/>
          </a:p>
        </p:txBody>
      </p:sp>
      <p:sp>
        <p:nvSpPr>
          <p:cNvPr id="22" name="Title 2"/>
          <p:cNvSpPr>
            <a:spLocks noGrp="1"/>
          </p:cNvSpPr>
          <p:nvPr>
            <p:ph type="ctrTitle"/>
          </p:nvPr>
        </p:nvSpPr>
        <p:spPr>
          <a:xfrm>
            <a:off x="686644" y="248515"/>
            <a:ext cx="11358818" cy="2828794"/>
          </a:xfrm>
          <a:solidFill>
            <a:schemeClr val="bg1"/>
          </a:solidFill>
        </p:spPr>
        <p:txBody>
          <a:bodyPr/>
          <a:lstStyle/>
          <a:p>
            <a:r>
              <a:rPr lang="fi-FI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</a:t>
            </a:r>
            <a:r>
              <a:rPr lang="fi-F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r>
              <a:rPr lang="fi-F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i-FI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r>
              <a:rPr lang="fi-F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i-FI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</a:t>
            </a:r>
            <a:r>
              <a:rPr lang="fi-F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</a:t>
            </a:r>
            <a:r>
              <a:rPr lang="fi-F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endParaRPr lang="fi-FI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184102" y="2261378"/>
            <a:ext cx="7004358" cy="3572686"/>
            <a:chOff x="6131349" y="1984704"/>
            <a:chExt cx="7004358" cy="35726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1349" y="1984704"/>
              <a:ext cx="5343966" cy="357236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 rot="10800000" flipV="1">
              <a:off x="7572550" y="5280391"/>
              <a:ext cx="5563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 dirty="0" smtClean="0"/>
                <a:t>CC James </a:t>
              </a:r>
              <a:r>
                <a:rPr lang="fi-FI" sz="1200" dirty="0" err="1" smtClean="0"/>
                <a:t>Haddon</a:t>
              </a:r>
              <a:r>
                <a:rPr lang="fi-FI" sz="1200" dirty="0" smtClean="0"/>
                <a:t>. </a:t>
              </a:r>
              <a:r>
                <a:rPr lang="fi-FI" sz="1200" dirty="0" err="1" smtClean="0"/>
                <a:t>Available</a:t>
              </a:r>
              <a:r>
                <a:rPr lang="fi-FI" sz="1200" dirty="0" smtClean="0"/>
                <a:t> </a:t>
              </a:r>
              <a:r>
                <a:rPr lang="fi-FI" sz="1200" dirty="0"/>
                <a:t>at: https://flic.kr/p/bxFhom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170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TW" kern="0" dirty="0">
                <a:ea typeface="新細明體" pitchFamily="18" charset="-120"/>
              </a:rPr>
              <a:t/>
            </a:r>
            <a:br>
              <a:rPr lang="en-US" altLang="zh-TW" kern="0" dirty="0">
                <a:ea typeface="新細明體" pitchFamily="18" charset="-120"/>
              </a:rPr>
            </a:br>
            <a:r>
              <a:rPr lang="en-US" altLang="zh-TW" kern="0" dirty="0">
                <a:ea typeface="新細明體" pitchFamily="18" charset="-120"/>
              </a:rPr>
              <a:t/>
            </a:r>
            <a:br>
              <a:rPr lang="en-US" altLang="zh-TW" kern="0" dirty="0">
                <a:ea typeface="新細明體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fi-FI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20002" y="526122"/>
            <a:ext cx="10780799" cy="10506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320" b="1" kern="1200" spc="-1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4"/>
          </p:nvPr>
        </p:nvSpPr>
        <p:spPr>
          <a:xfrm>
            <a:off x="879231" y="3761205"/>
            <a:ext cx="10621570" cy="1479011"/>
          </a:xfrm>
          <a:solidFill>
            <a:srgbClr val="FFFF66"/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Could the development process be more dynamic and supportive to innovative solutions to meet the challenges of digitalization and sustainability?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zh-TW" sz="2400" kern="0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65000"/>
              <a:defRPr/>
            </a:pPr>
            <a:endParaRPr lang="fi-FI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0002" y="635000"/>
            <a:ext cx="10780799" cy="10506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320" b="1" kern="1200" spc="-1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zh-TW" kern="0" dirty="0" smtClean="0">
                <a:solidFill>
                  <a:schemeClr val="tx1"/>
                </a:solidFill>
                <a:ea typeface="新細明體" pitchFamily="18" charset="-120"/>
              </a:rPr>
              <a:t>Conclusion and implications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9231" y="1598676"/>
            <a:ext cx="10621570" cy="1717393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measured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evaluated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TW" b="1" kern="0" dirty="0">
                <a:latin typeface="Arial" panose="020B0604020202020204" pitchFamily="34" charset="0"/>
                <a:cs typeface="Arial" panose="020B0604020202020204" pitchFamily="34" charset="0"/>
              </a:rPr>
              <a:t>The current institutional model and resources for urban planning not supportive for reflective and continuous </a:t>
            </a:r>
            <a:r>
              <a:rPr lang="en-US" altLang="zh-TW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endParaRPr lang="en-US" altLang="zh-TW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6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32362" y="409478"/>
            <a:ext cx="10821438" cy="889278"/>
          </a:xfrm>
        </p:spPr>
        <p:txBody>
          <a:bodyPr/>
          <a:lstStyle/>
          <a:p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Collaborative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TW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2362" y="1949006"/>
            <a:ext cx="8101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altLang="zh-TW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 innovation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Chesbrough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2003), </a:t>
            </a:r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</a:rPr>
              <a:t>co-creation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Prahalad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Ramaswamy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2004),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ecosystem approaches (Llewellyn et el 2014) trends in private sector innovation research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Collaborative ideas in public sector studies also emerging (</a:t>
            </a:r>
            <a:r>
              <a:rPr lang="en-US" b="1" dirty="0" smtClean="0"/>
              <a:t>Hartley</a:t>
            </a:r>
            <a:r>
              <a:rPr lang="en-US" b="1" dirty="0"/>
              <a:t>, </a:t>
            </a:r>
            <a:r>
              <a:rPr lang="en-US" b="1" dirty="0" err="1"/>
              <a:t>Sørensen</a:t>
            </a:r>
            <a:r>
              <a:rPr lang="en-US" b="1" dirty="0"/>
              <a:t>, and </a:t>
            </a:r>
            <a:r>
              <a:rPr lang="en-US" b="1" dirty="0" err="1"/>
              <a:t>Torfing</a:t>
            </a:r>
            <a:r>
              <a:rPr lang="en-US" b="1" dirty="0"/>
              <a:t> </a:t>
            </a:r>
            <a:r>
              <a:rPr lang="en-US" b="1" dirty="0" smtClean="0"/>
              <a:t>2013)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877634" y="3142136"/>
            <a:ext cx="2476166" cy="2592522"/>
            <a:chOff x="7426637" y="1699932"/>
            <a:chExt cx="3749794" cy="371035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6637" y="1699932"/>
              <a:ext cx="3710354" cy="371035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8928065" y="4959909"/>
              <a:ext cx="2248366" cy="3083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sz="800" dirty="0" smtClean="0"/>
                <a:t>CC </a:t>
              </a:r>
              <a:r>
                <a:rPr lang="fi-FI" sz="800" dirty="0" err="1" smtClean="0"/>
                <a:t>LuMaxArt</a:t>
              </a:r>
              <a:r>
                <a:rPr lang="fi-FI" sz="800" dirty="0" smtClean="0"/>
                <a:t> </a:t>
              </a:r>
              <a:r>
                <a:rPr lang="fi-FI" sz="800" dirty="0" err="1" smtClean="0"/>
                <a:t>Available</a:t>
              </a:r>
              <a:r>
                <a:rPr lang="fi-FI" sz="800" dirty="0" smtClean="0"/>
                <a:t> </a:t>
              </a:r>
              <a:r>
                <a:rPr lang="fi-FI" sz="800" dirty="0" err="1" smtClean="0">
                  <a:hlinkClick r:id="rId4"/>
                </a:rPr>
                <a:t>here</a:t>
              </a:r>
              <a:endParaRPr lang="fi-FI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0494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32362" y="409478"/>
            <a:ext cx="10821438" cy="1296230"/>
          </a:xfrm>
        </p:spPr>
        <p:txBody>
          <a:bodyPr/>
          <a:lstStyle/>
          <a:p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Collaborative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TW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188" y="2329727"/>
            <a:ext cx="52956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b="1" kern="0" dirty="0" smtClean="0">
              <a:latin typeface="Arial" panose="020B0604020202020204" pitchFamily="34" charset="0"/>
              <a:ea typeface="新細明體" pitchFamily="18" charset="-12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b="1" kern="0" dirty="0" smtClean="0"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t>What </a:t>
            </a:r>
            <a:r>
              <a:rPr lang="en-US" altLang="zh-TW" b="1" kern="0" dirty="0"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t>are the main challenges </a:t>
            </a:r>
            <a:r>
              <a:rPr lang="en-US" altLang="zh-TW" b="1" kern="0" dirty="0" smtClean="0"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t>in applying continuous collaboration in urban development from municipality’s perspective?</a:t>
            </a:r>
          </a:p>
          <a:p>
            <a:r>
              <a:rPr lang="en-US" altLang="zh-TW" b="1" kern="0" dirty="0" smtClean="0"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b="1" kern="0" dirty="0" smtClean="0"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t>Solutions in other countries</a:t>
            </a:r>
            <a:r>
              <a:rPr lang="en-US" altLang="zh-TW" b="1" kern="0" dirty="0" smtClean="0"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t>?</a:t>
            </a:r>
            <a:endParaRPr lang="en-US" altLang="zh-TW" b="1" kern="0" dirty="0">
              <a:latin typeface="Arial" panose="020B0604020202020204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418386" y="2813538"/>
            <a:ext cx="5128846" cy="2852768"/>
            <a:chOff x="1379022" y="3873483"/>
            <a:chExt cx="5198763" cy="265144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022" y="3873483"/>
              <a:ext cx="5154667" cy="2651442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4711982" y="6249950"/>
              <a:ext cx="1865803" cy="2749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sz="800" dirty="0" smtClean="0"/>
                <a:t>CC </a:t>
              </a:r>
              <a:r>
                <a:rPr lang="fi-FI" sz="800" dirty="0" err="1" smtClean="0"/>
                <a:t>Pixabay</a:t>
              </a:r>
              <a:r>
                <a:rPr lang="fi-FI" sz="800" dirty="0" smtClean="0"/>
                <a:t> </a:t>
              </a:r>
              <a:r>
                <a:rPr lang="fi-FI" sz="800" dirty="0" err="1" smtClean="0"/>
                <a:t>Available</a:t>
              </a:r>
              <a:r>
                <a:rPr lang="fi-FI" sz="800" dirty="0" smtClean="0"/>
                <a:t> </a:t>
              </a:r>
              <a:r>
                <a:rPr lang="fi-FI" sz="800" dirty="0" err="1" smtClean="0">
                  <a:hlinkClick r:id="rId4"/>
                </a:rPr>
                <a:t>here</a:t>
              </a:r>
              <a:endParaRPr lang="fi-FI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748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4"/>
          </p:nvPr>
        </p:nvSpPr>
        <p:spPr>
          <a:xfrm>
            <a:off x="1562431" y="3258273"/>
            <a:ext cx="5462210" cy="2286976"/>
          </a:xfrm>
          <a:solidFill>
            <a:srgbClr val="FFFF66"/>
          </a:solidFill>
        </p:spPr>
        <p:txBody>
          <a:bodyPr>
            <a:normAutofit fontScale="85000" lnSpcReduction="10000"/>
          </a:bodyPr>
          <a:lstStyle/>
          <a:p>
            <a:r>
              <a:rPr lang="fi-FI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fi-FI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me:</a:t>
            </a:r>
          </a:p>
          <a:p>
            <a:r>
              <a:rPr lang="fi-FI" sz="2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Pia.passila@aalto.fi</a:t>
            </a:r>
            <a:endParaRPr lang="fi-FI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600" dirty="0">
                <a:latin typeface="Arial" panose="020B0604020202020204" pitchFamily="34" charset="0"/>
                <a:cs typeface="Arial" panose="020B0604020202020204" pitchFamily="34" charset="0"/>
              </a:rPr>
              <a:t>Aalto </a:t>
            </a:r>
            <a:r>
              <a:rPr lang="fi-FI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endParaRPr lang="fi-F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600" dirty="0">
                <a:latin typeface="Arial" panose="020B0604020202020204" pitchFamily="34" charset="0"/>
                <a:cs typeface="Arial" panose="020B0604020202020204" pitchFamily="34" charset="0"/>
              </a:rPr>
              <a:t>School of Engineering Sciences</a:t>
            </a:r>
          </a:p>
          <a:p>
            <a:r>
              <a:rPr lang="fi-FI" sz="2600" dirty="0">
                <a:latin typeface="Arial" panose="020B0604020202020204" pitchFamily="34" charset="0"/>
                <a:cs typeface="Arial" panose="020B0604020202020204" pitchFamily="34" charset="0"/>
              </a:rPr>
              <a:t>Real </a:t>
            </a:r>
            <a:r>
              <a:rPr lang="fi-FI" sz="2600" dirty="0" err="1">
                <a:latin typeface="Arial" panose="020B0604020202020204" pitchFamily="34" charset="0"/>
                <a:cs typeface="Arial" panose="020B0604020202020204" pitchFamily="34" charset="0"/>
              </a:rPr>
              <a:t>Estate</a:t>
            </a:r>
            <a:r>
              <a:rPr lang="fi-FI" sz="2600" dirty="0">
                <a:latin typeface="Arial" panose="020B0604020202020204" pitchFamily="34" charset="0"/>
                <a:cs typeface="Arial" panose="020B0604020202020204" pitchFamily="34" charset="0"/>
              </a:rPr>
              <a:t> Business </a:t>
            </a:r>
            <a:r>
              <a:rPr lang="fi-FI" sz="26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i-FI" sz="2600" dirty="0"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</a:p>
          <a:p>
            <a:endParaRPr lang="fi-FI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410" y="3258273"/>
            <a:ext cx="2603013" cy="22869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04552" y="1653121"/>
            <a:ext cx="4073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800" dirty="0" err="1"/>
              <a:t>Thank</a:t>
            </a:r>
            <a:r>
              <a:rPr lang="fi-FI" sz="4800" dirty="0"/>
              <a:t> </a:t>
            </a:r>
            <a:r>
              <a:rPr lang="fi-FI" sz="4800" dirty="0" err="1"/>
              <a:t>you</a:t>
            </a:r>
            <a:r>
              <a:rPr lang="fi-FI" sz="4800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58566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320" b="1" kern="1200" spc="-1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is a urban commercial development a success?</a:t>
            </a:r>
            <a:endParaRPr lang="fi-FI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US" altLang="zh-TW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 </a:t>
            </a:r>
            <a:br>
              <a:rPr lang="en-US" altLang="zh-TW" dirty="0" smtClean="0">
                <a:solidFill>
                  <a:schemeClr val="tx1"/>
                </a:solidFill>
                <a:ea typeface="新細明體" panose="02020500000000000000" pitchFamily="18" charset="-120"/>
              </a:rPr>
            </a:b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sz="quarter" idx="14"/>
          </p:nvPr>
        </p:nvSpPr>
        <p:spPr>
          <a:xfrm>
            <a:off x="4360985" y="3009457"/>
            <a:ext cx="7139816" cy="2564866"/>
          </a:xfrm>
          <a:noFill/>
          <a:ln>
            <a:noFill/>
          </a:ln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altLang="zh-TW" sz="2000" dirty="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… But there is a longer answer that leads us to reflect on:</a:t>
            </a:r>
          </a:p>
          <a:p>
            <a:pPr marL="2971800" lvl="5" indent="-457200">
              <a:spcBef>
                <a:spcPts val="1000"/>
              </a:spcBef>
            </a:pPr>
            <a:r>
              <a:rPr lang="en-US" altLang="zh-TW" sz="2400" b="1" dirty="0" smtClean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Municipality’s role in the development projects</a:t>
            </a:r>
          </a:p>
          <a:p>
            <a:pPr marL="2971800" lvl="5" indent="-457200">
              <a:spcBef>
                <a:spcPts val="1000"/>
              </a:spcBef>
            </a:pPr>
            <a:r>
              <a:rPr lang="en-US" altLang="zh-TW" sz="2400" b="1" dirty="0" smtClean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The way how the development </a:t>
            </a:r>
            <a:r>
              <a:rPr lang="en-US" altLang="zh-TW" sz="2400" b="1" dirty="0" smtClean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processes </a:t>
            </a:r>
            <a:r>
              <a:rPr lang="en-US" altLang="zh-TW" sz="2400" b="1" dirty="0" smtClean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are conducted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altLang="zh-TW" sz="2600" dirty="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i-FI" altLang="zh-TW" sz="2600" dirty="0">
              <a:ea typeface="新細明體" panose="02020500000000000000" pitchFamily="18" charset="-12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20002" y="2270902"/>
            <a:ext cx="10163908" cy="73855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52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85120" indent="-254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eorgia"/>
                <a:ea typeface="+mn-ea"/>
                <a:cs typeface="+mn-cs"/>
              </a:defRPr>
            </a:lvl2pPr>
            <a:lvl3pPr marL="552960" indent="-2764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-"/>
              <a:defRPr sz="1920" i="1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950400" indent="-2332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80" kern="1200" baseline="0">
                <a:solidFill>
                  <a:schemeClr val="tx1"/>
                </a:solidFill>
                <a:latin typeface="Georgia"/>
                <a:ea typeface="+mn-ea"/>
                <a:cs typeface="+mn-cs"/>
              </a:defRPr>
            </a:lvl4pPr>
            <a:lvl5pPr marL="130464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/>
              <a:buChar char="o"/>
              <a:defRPr sz="156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fontAlgn="auto">
              <a:spcAft>
                <a:spcPts val="0"/>
              </a:spcAft>
            </a:pPr>
            <a:r>
              <a:rPr lang="en-US" altLang="zh-TW" sz="9600" dirty="0" smtClean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There is a short answer…. (=Not known) </a:t>
            </a:r>
          </a:p>
          <a:p>
            <a:pPr fontAlgn="auto">
              <a:spcAft>
                <a:spcPts val="0"/>
              </a:spcAft>
            </a:pPr>
            <a:endParaRPr lang="en-US" altLang="zh-TW" sz="2600" dirty="0" smtClean="0"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US" altLang="zh-TW" sz="2600" dirty="0" smtClean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endParaRPr lang="en-US" altLang="zh-TW" sz="2600" dirty="0" smtClean="0">
              <a:ea typeface="新細明體" panose="02020500000000000000" pitchFamily="18" charset="-120"/>
            </a:endParaRPr>
          </a:p>
          <a:p>
            <a:pPr fontAlgn="auto">
              <a:spcAft>
                <a:spcPts val="0"/>
              </a:spcAft>
            </a:pPr>
            <a:endParaRPr lang="fi-FI" altLang="zh-TW" sz="2600" dirty="0">
              <a:ea typeface="新細明體" panose="02020500000000000000" pitchFamily="18" charset="-12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20002" y="3413904"/>
            <a:ext cx="4388909" cy="2344134"/>
            <a:chOff x="851306" y="3992266"/>
            <a:chExt cx="3374159" cy="177604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06" y="3992266"/>
              <a:ext cx="2664069" cy="1776046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851306" y="5558442"/>
              <a:ext cx="3374159" cy="209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1200" dirty="0"/>
                <a:t>CC0 Max </a:t>
              </a:r>
              <a:r>
                <a:rPr lang="fi-FI" sz="1200" dirty="0" err="1"/>
                <a:t>Pixel</a:t>
              </a:r>
              <a:r>
                <a:rPr lang="fi-FI" sz="1200" dirty="0"/>
                <a:t> </a:t>
              </a:r>
              <a:r>
                <a:rPr lang="fi-FI" sz="800" dirty="0" err="1"/>
                <a:t>A</a:t>
              </a:r>
              <a:r>
                <a:rPr lang="fi-FI" sz="800" dirty="0" err="1" smtClean="0"/>
                <a:t>vailable</a:t>
              </a:r>
              <a:r>
                <a:rPr lang="fi-FI" sz="1200" dirty="0" smtClean="0"/>
                <a:t> </a:t>
              </a:r>
              <a:r>
                <a:rPr lang="fi-FI" sz="1200" dirty="0" err="1" smtClean="0">
                  <a:hlinkClick r:id="rId4"/>
                </a:rPr>
                <a:t>here</a:t>
              </a:r>
              <a:endParaRPr lang="fi-FI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866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73001" y="381000"/>
            <a:ext cx="10780799" cy="11957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320" b="1" kern="1200" spc="-1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  <a:p>
            <a:pPr fontAlgn="auto">
              <a:spcAft>
                <a:spcPts val="0"/>
              </a:spcAft>
            </a:pPr>
            <a:r>
              <a:rPr lang="en-US" altLang="zh-TW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 </a:t>
            </a:r>
            <a:br>
              <a:rPr lang="en-US" altLang="zh-TW" dirty="0" smtClean="0">
                <a:solidFill>
                  <a:schemeClr val="tx1"/>
                </a:solidFill>
                <a:ea typeface="新細明體" panose="02020500000000000000" pitchFamily="18" charset="-120"/>
              </a:rPr>
            </a:br>
            <a:endParaRPr lang="fi-FI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93386859"/>
              </p:ext>
            </p:extLst>
          </p:nvPr>
        </p:nvGraphicFramePr>
        <p:xfrm>
          <a:off x="553756" y="1576798"/>
          <a:ext cx="8270949" cy="376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575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633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fi-FI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0002" y="348903"/>
            <a:ext cx="10821438" cy="8892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320" b="1" kern="1200" spc="-1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Municipalities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zh-TW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fi-FI" altLang="zh-TW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Finland 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TW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9742" y="1688291"/>
            <a:ext cx="64430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b="1" dirty="0" smtClean="0"/>
              <a:t>311 </a:t>
            </a:r>
            <a:r>
              <a:rPr lang="fi-FI" b="1" dirty="0" err="1" smtClean="0"/>
              <a:t>municipalities</a:t>
            </a:r>
            <a:r>
              <a:rPr lang="fi-FI" b="1" dirty="0" smtClean="0"/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b="1" dirty="0" err="1" smtClean="0"/>
              <a:t>Land</a:t>
            </a:r>
            <a:r>
              <a:rPr lang="fi-FI" b="1" dirty="0" smtClean="0"/>
              <a:t> </a:t>
            </a:r>
            <a:r>
              <a:rPr lang="fi-FI" b="1" dirty="0" err="1"/>
              <a:t>use</a:t>
            </a:r>
            <a:r>
              <a:rPr lang="fi-FI" b="1" dirty="0"/>
              <a:t> and </a:t>
            </a:r>
            <a:r>
              <a:rPr lang="fi-FI" b="1" dirty="0" err="1" smtClean="0"/>
              <a:t>building</a:t>
            </a:r>
            <a:r>
              <a:rPr lang="fi-FI" b="1" dirty="0" smtClean="0"/>
              <a:t> &amp; </a:t>
            </a:r>
            <a:r>
              <a:rPr lang="fi-FI" b="1" dirty="0" err="1" smtClean="0"/>
              <a:t>promoting</a:t>
            </a:r>
            <a:r>
              <a:rPr lang="fi-FI" b="1" dirty="0" smtClean="0"/>
              <a:t> </a:t>
            </a:r>
            <a:r>
              <a:rPr lang="fi-FI" b="1" dirty="0" err="1"/>
              <a:t>trade</a:t>
            </a:r>
            <a:r>
              <a:rPr lang="fi-FI" b="1" dirty="0"/>
              <a:t> and </a:t>
            </a:r>
            <a:r>
              <a:rPr lang="fi-FI" b="1" dirty="0" err="1"/>
              <a:t>employment</a:t>
            </a:r>
            <a:r>
              <a:rPr lang="fi-FI" b="1" dirty="0"/>
              <a:t> </a:t>
            </a:r>
            <a:r>
              <a:rPr lang="fi-FI" b="1" dirty="0" err="1" smtClean="0"/>
              <a:t>one</a:t>
            </a:r>
            <a:r>
              <a:rPr lang="fi-FI" b="1" dirty="0" smtClean="0"/>
              <a:t> of </a:t>
            </a:r>
            <a:r>
              <a:rPr lang="fi-FI" b="1" dirty="0" err="1" smtClean="0"/>
              <a:t>the</a:t>
            </a:r>
            <a:r>
              <a:rPr lang="fi-FI" b="1" dirty="0"/>
              <a:t> </a:t>
            </a:r>
            <a:r>
              <a:rPr lang="fi-FI" b="1" dirty="0" smtClean="0"/>
              <a:t>main </a:t>
            </a:r>
            <a:r>
              <a:rPr lang="fi-FI" b="1" dirty="0" err="1" smtClean="0"/>
              <a:t>tasks</a:t>
            </a:r>
            <a:endParaRPr lang="fi-FI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b="1" dirty="0" err="1" smtClean="0"/>
              <a:t>Need</a:t>
            </a:r>
            <a:r>
              <a:rPr lang="fi-FI" b="1" dirty="0" smtClean="0"/>
              <a:t> to </a:t>
            </a:r>
            <a:r>
              <a:rPr lang="fi-FI" b="1" dirty="0" err="1" smtClean="0"/>
              <a:t>co-operate</a:t>
            </a:r>
            <a:r>
              <a:rPr lang="fi-FI" b="1" dirty="0" smtClean="0"/>
              <a:t> </a:t>
            </a:r>
            <a:r>
              <a:rPr lang="fi-FI" b="1" dirty="0" err="1" smtClean="0"/>
              <a:t>with</a:t>
            </a:r>
            <a:r>
              <a:rPr lang="fi-FI" b="1" dirty="0" smtClean="0"/>
              <a:t> </a:t>
            </a:r>
            <a:r>
              <a:rPr lang="fi-FI" b="1" dirty="0" err="1" smtClean="0"/>
              <a:t>private</a:t>
            </a:r>
            <a:r>
              <a:rPr lang="fi-FI" b="1" dirty="0" smtClean="0"/>
              <a:t> </a:t>
            </a:r>
            <a:r>
              <a:rPr lang="fi-FI" b="1" dirty="0" err="1" smtClean="0"/>
              <a:t>sector</a:t>
            </a:r>
            <a:r>
              <a:rPr lang="fi-FI" b="1" dirty="0" smtClean="0"/>
              <a:t> </a:t>
            </a:r>
            <a:r>
              <a:rPr lang="fi-FI" b="1" dirty="0" err="1" smtClean="0"/>
              <a:t>actors</a:t>
            </a:r>
            <a:r>
              <a:rPr lang="fi-FI" b="1" dirty="0" smtClean="0"/>
              <a:t> </a:t>
            </a:r>
            <a:endParaRPr lang="fi-FI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b="1" dirty="0" err="1" smtClean="0"/>
              <a:t>Need</a:t>
            </a:r>
            <a:r>
              <a:rPr lang="fi-FI" b="1" dirty="0" smtClean="0"/>
              <a:t> </a:t>
            </a:r>
            <a:r>
              <a:rPr lang="fi-FI" b="1" dirty="0" smtClean="0"/>
              <a:t>to </a:t>
            </a:r>
            <a:r>
              <a:rPr lang="fi-FI" b="1" dirty="0" err="1" smtClean="0"/>
              <a:t>serve</a:t>
            </a:r>
            <a:r>
              <a:rPr lang="fi-FI" b="1" dirty="0" smtClean="0"/>
              <a:t> </a:t>
            </a:r>
            <a:r>
              <a:rPr lang="fi-FI" b="1" dirty="0" err="1" smtClean="0"/>
              <a:t>citizen</a:t>
            </a:r>
            <a:r>
              <a:rPr lang="fi-FI" b="1" dirty="0" smtClean="0"/>
              <a:t>, ”</a:t>
            </a:r>
            <a:r>
              <a:rPr lang="fi-FI" b="1" dirty="0" err="1" smtClean="0"/>
              <a:t>public</a:t>
            </a:r>
            <a:r>
              <a:rPr lang="fi-FI" b="1" dirty="0" smtClean="0"/>
              <a:t> </a:t>
            </a:r>
            <a:r>
              <a:rPr lang="fi-FI" b="1" dirty="0" err="1" smtClean="0"/>
              <a:t>interest</a:t>
            </a:r>
            <a:r>
              <a:rPr lang="fi-FI" b="1" dirty="0" smtClean="0"/>
              <a:t>”</a:t>
            </a:r>
          </a:p>
          <a:p>
            <a:endParaRPr lang="fi-FI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8252555" y="66683"/>
            <a:ext cx="3144569" cy="5684259"/>
            <a:chOff x="8252555" y="66683"/>
            <a:chExt cx="3144569" cy="5684259"/>
          </a:xfrm>
        </p:grpSpPr>
        <p:sp>
          <p:nvSpPr>
            <p:cNvPr id="5" name="Rectangle 4"/>
            <p:cNvSpPr/>
            <p:nvPr/>
          </p:nvSpPr>
          <p:spPr>
            <a:xfrm>
              <a:off x="8958636" y="5535498"/>
              <a:ext cx="1707519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sz="800" dirty="0" smtClean="0"/>
                <a:t>CC Public Domain </a:t>
              </a:r>
              <a:r>
                <a:rPr lang="fi-FI" sz="800" dirty="0" err="1" smtClean="0"/>
                <a:t>Available</a:t>
              </a:r>
              <a:r>
                <a:rPr lang="fi-FI" sz="800" dirty="0" smtClean="0"/>
                <a:t> </a:t>
              </a:r>
              <a:r>
                <a:rPr lang="fi-FI" sz="800" dirty="0" err="1" smtClean="0">
                  <a:hlinkClick r:id="rId3"/>
                </a:rPr>
                <a:t>here</a:t>
              </a:r>
              <a:endParaRPr lang="fi-FI" sz="8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2555" y="66683"/>
              <a:ext cx="3144569" cy="5468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295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81670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TW" kern="0" dirty="0" smtClean="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  <a:cs typeface="Arial" panose="020B0604020202020204" pitchFamily="34" charset="0"/>
              </a:rPr>
              <a:t>Primary data from interviews</a:t>
            </a:r>
            <a:r>
              <a:rPr lang="en-US" altLang="zh-TW" kern="0" dirty="0">
                <a:ea typeface="新細明體" pitchFamily="18" charset="-120"/>
              </a:rPr>
              <a:t/>
            </a:r>
            <a:br>
              <a:rPr lang="en-US" altLang="zh-TW" kern="0" dirty="0">
                <a:ea typeface="新細明體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fi-FI" dirty="0"/>
          </a:p>
        </p:txBody>
      </p:sp>
      <p:sp>
        <p:nvSpPr>
          <p:cNvPr id="13" name="Rectangle 12"/>
          <p:cNvSpPr/>
          <p:nvPr/>
        </p:nvSpPr>
        <p:spPr>
          <a:xfrm>
            <a:off x="7096222" y="3305392"/>
            <a:ext cx="1663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4 COMMERCIAL CITY CENTER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96222" y="4604885"/>
            <a:ext cx="20112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2 RENEWAL OF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EXISTING DEPARTMENT STORES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6222" y="1370777"/>
            <a:ext cx="3241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PROJECT TYPE</a:t>
            </a: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544950482"/>
              </p:ext>
            </p:extLst>
          </p:nvPr>
        </p:nvGraphicFramePr>
        <p:xfrm>
          <a:off x="939444" y="2060141"/>
          <a:ext cx="4675895" cy="3028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 rot="10800000" flipH="1" flipV="1">
            <a:off x="2881364" y="3936334"/>
            <a:ext cx="563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/>
              <a:t>4</a:t>
            </a:r>
            <a:endParaRPr lang="fi-FI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703904" y="2991957"/>
            <a:ext cx="399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/>
              <a:t>4</a:t>
            </a:r>
            <a:endParaRPr lang="fi-FI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640495" y="3212742"/>
            <a:ext cx="440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096222" y="2146937"/>
            <a:ext cx="13933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8 SHOPPING CENTER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65126" y="1342925"/>
            <a:ext cx="4675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SIZE OF THE MUNICIPALITY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711" y="2161781"/>
            <a:ext cx="1528469" cy="11463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810012" y="3016945"/>
            <a:ext cx="15826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800" kern="0" dirty="0"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en-US" altLang="zh-TW" sz="800" kern="0" dirty="0" err="1">
                <a:latin typeface="Arial" panose="020B0604020202020204" pitchFamily="34" charset="0"/>
                <a:cs typeface="Arial" panose="020B0604020202020204" pitchFamily="34" charset="0"/>
              </a:rPr>
              <a:t>Samuli</a:t>
            </a:r>
            <a:r>
              <a:rPr lang="en-US" altLang="zh-TW" sz="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800" kern="0" dirty="0" err="1">
                <a:latin typeface="Arial" panose="020B0604020202020204" pitchFamily="34" charset="0"/>
                <a:cs typeface="Arial" panose="020B0604020202020204" pitchFamily="34" charset="0"/>
              </a:rPr>
              <a:t>Lintula</a:t>
            </a:r>
            <a:r>
              <a:rPr lang="en-US" altLang="zh-TW" sz="800" kern="0" dirty="0">
                <a:latin typeface="Arial" panose="020B0604020202020204" pitchFamily="34" charset="0"/>
                <a:cs typeface="Arial" panose="020B0604020202020204" pitchFamily="34" charset="0"/>
              </a:rPr>
              <a:t> Available </a:t>
            </a:r>
            <a:r>
              <a:rPr lang="en-US" altLang="zh-TW" sz="800" kern="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here</a:t>
            </a:r>
            <a:endParaRPr lang="en-US" altLang="zh-TW" sz="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809923" y="3442937"/>
            <a:ext cx="1567207" cy="1137314"/>
            <a:chOff x="8809923" y="3442937"/>
            <a:chExt cx="1567207" cy="113731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0711" y="3442937"/>
              <a:ext cx="1516419" cy="113731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8809923" y="4364807"/>
              <a:ext cx="134684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sz="800" dirty="0" smtClean="0"/>
                <a:t>CC </a:t>
              </a:r>
              <a:r>
                <a:rPr lang="fi-FI" sz="800" dirty="0" err="1"/>
                <a:t>Gwaur</a:t>
              </a:r>
              <a:r>
                <a:rPr lang="fi-FI" sz="800" dirty="0"/>
                <a:t> </a:t>
              </a:r>
              <a:r>
                <a:rPr lang="fi-FI" sz="800" dirty="0" err="1" smtClean="0"/>
                <a:t>Available</a:t>
              </a:r>
              <a:r>
                <a:rPr lang="fi-FI" sz="800" dirty="0" smtClean="0"/>
                <a:t> </a:t>
              </a:r>
              <a:r>
                <a:rPr lang="fi-FI" sz="800" dirty="0" err="1" smtClean="0">
                  <a:hlinkClick r:id="rId7"/>
                </a:rPr>
                <a:t>here</a:t>
              </a:r>
              <a:endParaRPr lang="fi-FI" sz="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807112" y="4733744"/>
            <a:ext cx="1570018" cy="1111992"/>
            <a:chOff x="8807112" y="4733744"/>
            <a:chExt cx="1570018" cy="111199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0711" y="4733744"/>
              <a:ext cx="1481236" cy="111092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8807112" y="5502121"/>
              <a:ext cx="1570018" cy="3436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800" dirty="0"/>
                <a:t>CC  Jaakko Sakari </a:t>
              </a:r>
              <a:r>
                <a:rPr lang="fi-FI" sz="800" dirty="0" smtClean="0"/>
                <a:t>Reinikainen </a:t>
              </a:r>
              <a:r>
                <a:rPr lang="fi-FI" sz="800" dirty="0" err="1" smtClean="0"/>
                <a:t>Available</a:t>
              </a:r>
              <a:r>
                <a:rPr lang="fi-FI" sz="800" dirty="0" smtClean="0"/>
                <a:t> </a:t>
              </a:r>
              <a:r>
                <a:rPr lang="fi-FI" sz="800" dirty="0" err="1" smtClean="0">
                  <a:hlinkClick r:id="rId9"/>
                </a:rPr>
                <a:t>here</a:t>
              </a:r>
              <a:endParaRPr lang="fi-FI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6036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01578" y="438475"/>
            <a:ext cx="4521053" cy="565552"/>
          </a:xfrm>
        </p:spPr>
        <p:txBody>
          <a:bodyPr/>
          <a:lstStyle/>
          <a:p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lang="fi-FI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10000" y="2570558"/>
            <a:ext cx="4104631" cy="2524346"/>
            <a:chOff x="4736400" y="1079047"/>
            <a:chExt cx="4255477" cy="2968986"/>
          </a:xfrm>
        </p:grpSpPr>
        <p:sp>
          <p:nvSpPr>
            <p:cNvPr id="11" name="Oval Callout 10"/>
            <p:cNvSpPr/>
            <p:nvPr/>
          </p:nvSpPr>
          <p:spPr>
            <a:xfrm>
              <a:off x="4736400" y="1079047"/>
              <a:ext cx="4255477" cy="2968986"/>
            </a:xfrm>
            <a:prstGeom prst="wedgeEllipseCallout">
              <a:avLst>
                <a:gd name="adj1" fmla="val -1412"/>
                <a:gd name="adj2" fmla="val 73161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5345689" y="1751948"/>
              <a:ext cx="3346954" cy="70388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200" b="1" i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”If it is built, it is a success. If not, it has failed”. </a:t>
              </a:r>
              <a:endParaRPr lang="en-US" sz="22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8601" y="1494692"/>
            <a:ext cx="4097214" cy="1978353"/>
            <a:chOff x="1265397" y="2299780"/>
            <a:chExt cx="3324396" cy="3169945"/>
          </a:xfrm>
        </p:grpSpPr>
        <p:sp>
          <p:nvSpPr>
            <p:cNvPr id="9" name="Oval Callout 8"/>
            <p:cNvSpPr/>
            <p:nvPr/>
          </p:nvSpPr>
          <p:spPr>
            <a:xfrm>
              <a:off x="1265397" y="2299780"/>
              <a:ext cx="3324396" cy="3169945"/>
            </a:xfrm>
            <a:prstGeom prst="wedgeEllipseCallout">
              <a:avLst>
                <a:gd name="adj1" fmla="val 12332"/>
                <a:gd name="adj2" fmla="val 86711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49161" y="3145062"/>
              <a:ext cx="2618101" cy="117200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2200" i="1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“</a:t>
              </a:r>
              <a:r>
                <a:rPr lang="en-US" sz="2200" b="1" i="1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</a:t>
              </a:r>
              <a:r>
                <a:rPr lang="en-US" sz="22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here’s no way to tell really”</a:t>
              </a:r>
            </a:p>
            <a:p>
              <a:endPara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986507" y="1477107"/>
            <a:ext cx="4048773" cy="2307302"/>
            <a:chOff x="641846" y="2525804"/>
            <a:chExt cx="3324396" cy="3169945"/>
          </a:xfrm>
        </p:grpSpPr>
        <p:sp>
          <p:nvSpPr>
            <p:cNvPr id="13" name="Oval Callout 12"/>
            <p:cNvSpPr/>
            <p:nvPr/>
          </p:nvSpPr>
          <p:spPr>
            <a:xfrm>
              <a:off x="641846" y="2525804"/>
              <a:ext cx="3324396" cy="3169945"/>
            </a:xfrm>
            <a:prstGeom prst="wedgeEllipseCallout">
              <a:avLst>
                <a:gd name="adj1" fmla="val -22545"/>
                <a:gd name="adj2" fmla="val 66569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48141" y="2920231"/>
              <a:ext cx="2618101" cy="171391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200" i="1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“</a:t>
              </a:r>
              <a:r>
                <a:rPr lang="en-US" sz="2200" b="1" i="1" dirty="0"/>
                <a:t>After all, if we just find a realizable solution, that’s already quite good. </a:t>
              </a:r>
            </a:p>
            <a:p>
              <a:endPara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747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/>
          <p:cNvSpPr>
            <a:spLocks noGrp="1"/>
          </p:cNvSpPr>
          <p:nvPr>
            <p:ph type="ctrTitle"/>
          </p:nvPr>
        </p:nvSpPr>
        <p:spPr>
          <a:xfrm>
            <a:off x="701578" y="438475"/>
            <a:ext cx="11327862" cy="776812"/>
          </a:xfrm>
        </p:spPr>
        <p:txBody>
          <a:bodyPr/>
          <a:lstStyle/>
          <a:p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Succesfull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city and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lang="fi-FI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1578" y="2027704"/>
            <a:ext cx="5382699" cy="2668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Connects with other development in the area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Balanced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commercial </a:t>
            </a: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development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Supportive of the partial </a:t>
            </a: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masterplan</a:t>
            </a: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02010" y="3012974"/>
            <a:ext cx="501591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Lively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city </a:t>
            </a: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center, more/better services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02010" y="2027704"/>
            <a:ext cx="4179277" cy="853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Fits the </a:t>
            </a: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scene, looks decent</a:t>
            </a: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8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/>
          <p:cNvSpPr>
            <a:spLocks noGrp="1"/>
          </p:cNvSpPr>
          <p:nvPr>
            <p:ph type="ctrTitle"/>
          </p:nvPr>
        </p:nvSpPr>
        <p:spPr>
          <a:xfrm>
            <a:off x="701578" y="438474"/>
            <a:ext cx="11327862" cy="1443079"/>
          </a:xfrm>
        </p:spPr>
        <p:txBody>
          <a:bodyPr/>
          <a:lstStyle/>
          <a:p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Succesfull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</a:t>
            </a:r>
            <a:r>
              <a:rPr lang="fi-F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endParaRPr lang="fi-FI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578" y="2220222"/>
            <a:ext cx="5417868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 official complaint from citizen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 negative comments in newspapers or social media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62763" y="2220222"/>
            <a:ext cx="5154099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 disputes with the partners, a smooth process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Improved partnership and/or new partners found</a:t>
            </a:r>
          </a:p>
        </p:txBody>
      </p:sp>
    </p:spTree>
    <p:extLst>
      <p:ext uri="{BB962C8B-B14F-4D97-AF65-F5344CB8AC3E}">
        <p14:creationId xmlns:p14="http://schemas.microsoft.com/office/powerpoint/2010/main" val="118866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TW" kern="0" dirty="0">
                <a:ea typeface="新細明體" pitchFamily="18" charset="-120"/>
              </a:rPr>
              <a:t/>
            </a:r>
            <a:br>
              <a:rPr lang="en-US" altLang="zh-TW" kern="0" dirty="0">
                <a:ea typeface="新細明體" pitchFamily="18" charset="-120"/>
              </a:rPr>
            </a:br>
            <a:r>
              <a:rPr lang="en-US" altLang="zh-TW" kern="0" dirty="0">
                <a:ea typeface="新細明體" pitchFamily="18" charset="-120"/>
              </a:rPr>
              <a:t/>
            </a:r>
            <a:br>
              <a:rPr lang="en-US" altLang="zh-TW" kern="0" dirty="0">
                <a:ea typeface="新細明體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fi-FI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5123" y="542901"/>
            <a:ext cx="7192587" cy="648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320" b="1" kern="1200" spc="-1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fi-F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fi-FI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5123" y="1529055"/>
            <a:ext cx="67524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b="1" dirty="0" err="1" smtClean="0"/>
              <a:t>Negoatiated</a:t>
            </a:r>
            <a:r>
              <a:rPr lang="fi-FI" b="1" dirty="0" smtClean="0"/>
              <a:t> </a:t>
            </a:r>
            <a:r>
              <a:rPr lang="fi-FI" b="1" dirty="0" err="1" smtClean="0"/>
              <a:t>with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developer</a:t>
            </a:r>
            <a:r>
              <a:rPr lang="fi-FI" b="1" dirty="0" smtClean="0"/>
              <a:t> / </a:t>
            </a:r>
            <a:r>
              <a:rPr lang="fi-FI" b="1" dirty="0" err="1" smtClean="0"/>
              <a:t>builder</a:t>
            </a:r>
            <a:r>
              <a:rPr lang="fi-FI" b="1" dirty="0" smtClean="0"/>
              <a:t> in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planning</a:t>
            </a:r>
            <a:r>
              <a:rPr lang="fi-FI" b="1" dirty="0" smtClean="0"/>
              <a:t> </a:t>
            </a:r>
            <a:r>
              <a:rPr lang="fi-FI" b="1" dirty="0" err="1" smtClean="0"/>
              <a:t>phase</a:t>
            </a:r>
            <a:r>
              <a:rPr lang="fi-FI" b="1" dirty="0" smtClean="0"/>
              <a:t> (City and </a:t>
            </a:r>
            <a:r>
              <a:rPr lang="fi-FI" b="1" dirty="0" err="1" smtClean="0"/>
              <a:t>service</a:t>
            </a:r>
            <a:r>
              <a:rPr lang="fi-FI" b="1" dirty="0" smtClean="0"/>
              <a:t> </a:t>
            </a:r>
            <a:r>
              <a:rPr lang="fi-FI" b="1" dirty="0" err="1" smtClean="0"/>
              <a:t>structure</a:t>
            </a:r>
            <a:r>
              <a:rPr lang="fi-FI" b="1" dirty="0" smtClean="0"/>
              <a:t>)</a:t>
            </a:r>
          </a:p>
          <a:p>
            <a:endParaRPr lang="fi-FI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b="1" dirty="0" err="1" smtClean="0"/>
              <a:t>Observed</a:t>
            </a:r>
            <a:r>
              <a:rPr lang="fi-FI" b="1" dirty="0" smtClean="0"/>
              <a:t> </a:t>
            </a:r>
            <a:r>
              <a:rPr lang="fi-FI" b="1" dirty="0" err="1" smtClean="0"/>
              <a:t>during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planning</a:t>
            </a:r>
            <a:r>
              <a:rPr lang="fi-FI" b="1" dirty="0" smtClean="0"/>
              <a:t> </a:t>
            </a:r>
            <a:r>
              <a:rPr lang="fi-FI" b="1" dirty="0" err="1" smtClean="0"/>
              <a:t>phase</a:t>
            </a:r>
            <a:r>
              <a:rPr lang="fi-FI" b="1" dirty="0" smtClean="0"/>
              <a:t> and </a:t>
            </a:r>
            <a:r>
              <a:rPr lang="fi-FI" b="1" dirty="0" err="1" smtClean="0"/>
              <a:t>after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first</a:t>
            </a:r>
            <a:r>
              <a:rPr lang="fi-FI" b="1" dirty="0" smtClean="0"/>
              <a:t> </a:t>
            </a:r>
            <a:r>
              <a:rPr lang="fi-FI" b="1" dirty="0" err="1" smtClean="0"/>
              <a:t>steps</a:t>
            </a:r>
            <a:r>
              <a:rPr lang="fi-FI" b="1" dirty="0" smtClean="0"/>
              <a:t> of </a:t>
            </a:r>
            <a:r>
              <a:rPr lang="fi-FI" b="1" dirty="0" err="1" smtClean="0"/>
              <a:t>building</a:t>
            </a:r>
            <a:r>
              <a:rPr lang="fi-FI" b="1" dirty="0" smtClean="0"/>
              <a:t> </a:t>
            </a:r>
            <a:r>
              <a:rPr lang="fi-FI" b="1" dirty="0" err="1" smtClean="0"/>
              <a:t>phase</a:t>
            </a:r>
            <a:r>
              <a:rPr lang="fi-FI" b="1" dirty="0" smtClean="0"/>
              <a:t> (</a:t>
            </a:r>
            <a:r>
              <a:rPr lang="fi-FI" b="1" dirty="0" err="1" smtClean="0"/>
              <a:t>serving</a:t>
            </a:r>
            <a:r>
              <a:rPr lang="fi-FI" b="1" dirty="0" smtClean="0"/>
              <a:t> </a:t>
            </a:r>
            <a:r>
              <a:rPr lang="fi-FI" b="1" dirty="0" err="1" smtClean="0"/>
              <a:t>citizen</a:t>
            </a:r>
            <a:r>
              <a:rPr lang="fi-FI" b="1" dirty="0" smtClean="0"/>
              <a:t> and </a:t>
            </a:r>
            <a:r>
              <a:rPr lang="fi-FI" b="1" dirty="0" err="1" smtClean="0"/>
              <a:t>partners</a:t>
            </a:r>
            <a:r>
              <a:rPr lang="fi-FI" b="1" dirty="0" smtClean="0"/>
              <a:t>)</a:t>
            </a:r>
          </a:p>
          <a:p>
            <a:r>
              <a:rPr lang="fi-FI" dirty="0" smtClean="0"/>
              <a:t> </a:t>
            </a:r>
            <a:endParaRPr lang="fi-FI" dirty="0" smtClean="0"/>
          </a:p>
          <a:p>
            <a:endParaRPr lang="fi-FI" dirty="0"/>
          </a:p>
        </p:txBody>
      </p:sp>
      <p:grpSp>
        <p:nvGrpSpPr>
          <p:cNvPr id="22" name="Group 21"/>
          <p:cNvGrpSpPr/>
          <p:nvPr/>
        </p:nvGrpSpPr>
        <p:grpSpPr>
          <a:xfrm>
            <a:off x="8283064" y="377709"/>
            <a:ext cx="3499338" cy="1627111"/>
            <a:chOff x="3841432" y="-526959"/>
            <a:chExt cx="4360985" cy="3972174"/>
          </a:xfrm>
        </p:grpSpPr>
        <p:sp>
          <p:nvSpPr>
            <p:cNvPr id="23" name="Oval Callout 22"/>
            <p:cNvSpPr/>
            <p:nvPr/>
          </p:nvSpPr>
          <p:spPr>
            <a:xfrm>
              <a:off x="3841432" y="-526959"/>
              <a:ext cx="4360985" cy="3972174"/>
            </a:xfrm>
            <a:prstGeom prst="wedgeEllipseCallou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45475" y="59664"/>
              <a:ext cx="3423139" cy="2479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”</a:t>
              </a:r>
              <a:r>
                <a:rPr lang="fi-FI" sz="2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It’s</a:t>
              </a:r>
              <a:r>
                <a:rPr lang="fi-FI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fi-FI" sz="2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really</a:t>
              </a:r>
              <a:r>
                <a:rPr lang="fi-FI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i-FI" sz="2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big</a:t>
              </a:r>
              <a:r>
                <a:rPr lang="fi-FI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i-FI" sz="2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shortcoming</a:t>
              </a:r>
              <a:r>
                <a:rPr lang="fi-FI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i-FI" sz="2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that</a:t>
              </a:r>
              <a:r>
                <a:rPr lang="fi-FI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i-FI" sz="2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we</a:t>
              </a:r>
              <a:r>
                <a:rPr lang="fi-FI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i-FI" sz="2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cannot</a:t>
              </a:r>
              <a:r>
                <a:rPr lang="fi-FI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i-FI" sz="20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know</a:t>
              </a:r>
              <a:r>
                <a:rPr lang="fi-FI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”</a:t>
              </a:r>
              <a:endParaRPr lang="fi-FI" sz="20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Oval Callout 24"/>
          <p:cNvSpPr/>
          <p:nvPr/>
        </p:nvSpPr>
        <p:spPr>
          <a:xfrm>
            <a:off x="8181312" y="2260758"/>
            <a:ext cx="3647226" cy="1236566"/>
          </a:xfrm>
          <a:prstGeom prst="wedgeEllipseCallou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i-FI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endParaRPr lang="fi-FI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8181312" y="3923531"/>
            <a:ext cx="3933119" cy="1617097"/>
          </a:xfrm>
          <a:prstGeom prst="wedgeEllipseCallou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in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fi-F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fi-FI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89373" y="4209197"/>
            <a:ext cx="5851750" cy="1200329"/>
            <a:chOff x="789373" y="4209197"/>
            <a:chExt cx="5851750" cy="1200329"/>
          </a:xfrm>
        </p:grpSpPr>
        <p:sp>
          <p:nvSpPr>
            <p:cNvPr id="8" name="Right Arrow 7"/>
            <p:cNvSpPr/>
            <p:nvPr/>
          </p:nvSpPr>
          <p:spPr>
            <a:xfrm>
              <a:off x="789373" y="4589555"/>
              <a:ext cx="415700" cy="439615"/>
            </a:xfrm>
            <a:prstGeom prst="rightArrow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449323" y="4209197"/>
              <a:ext cx="51918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fi-FI" b="1" dirty="0"/>
            </a:p>
            <a:p>
              <a:r>
                <a:rPr lang="fi-FI" b="1" dirty="0" err="1" smtClean="0"/>
                <a:t>What</a:t>
              </a:r>
              <a:r>
                <a:rPr lang="fi-FI" b="1" dirty="0" smtClean="0"/>
                <a:t> </a:t>
              </a:r>
              <a:r>
                <a:rPr lang="fi-FI" b="1" dirty="0" err="1"/>
                <a:t>happens</a:t>
              </a:r>
              <a:r>
                <a:rPr lang="fi-FI" b="1" dirty="0"/>
                <a:t> </a:t>
              </a:r>
              <a:r>
                <a:rPr lang="fi-FI" b="1" dirty="0" err="1"/>
                <a:t>when</a:t>
              </a:r>
              <a:r>
                <a:rPr lang="fi-FI" b="1" dirty="0"/>
                <a:t> </a:t>
              </a:r>
              <a:r>
                <a:rPr lang="fi-FI" b="1" dirty="0" err="1" smtClean="0"/>
                <a:t>the</a:t>
              </a:r>
              <a:r>
                <a:rPr lang="fi-FI" b="1" dirty="0" smtClean="0"/>
                <a:t> </a:t>
              </a:r>
              <a:r>
                <a:rPr lang="fi-FI" b="1" dirty="0" err="1" smtClean="0"/>
                <a:t>developed</a:t>
              </a:r>
              <a:r>
                <a:rPr lang="fi-FI" b="1" dirty="0" smtClean="0"/>
                <a:t> </a:t>
              </a:r>
              <a:r>
                <a:rPr lang="fi-FI" b="1" dirty="0" err="1"/>
                <a:t>area</a:t>
              </a:r>
              <a:r>
                <a:rPr lang="fi-FI" b="1" dirty="0"/>
                <a:t> is in </a:t>
              </a:r>
              <a:r>
                <a:rPr lang="fi-FI" b="1" dirty="0" err="1"/>
                <a:t>use</a:t>
              </a:r>
              <a:r>
                <a:rPr lang="fi-FI" b="1" dirty="0"/>
                <a:t>?</a:t>
              </a:r>
              <a:endParaRPr lang="fi-FI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0415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Aalto_ENG_121031">
  <a:themeElements>
    <a:clrScheme name="Aalto ENG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BB16A3"/>
      </a:accent1>
      <a:accent2>
        <a:srgbClr val="EF3340"/>
      </a:accent2>
      <a:accent3>
        <a:srgbClr val="005EB8"/>
      </a:accent3>
      <a:accent4>
        <a:srgbClr val="00965E"/>
      </a:accent4>
      <a:accent5>
        <a:srgbClr val="FFA300"/>
      </a:accent5>
      <a:accent6>
        <a:srgbClr val="FF671F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Aalto_ENG_EN_2013</Template>
  <TotalTime>7673</TotalTime>
  <Words>572</Words>
  <Application>Microsoft Office PowerPoint</Application>
  <PresentationFormat>Widescreen</PresentationFormat>
  <Paragraphs>111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MS PGothic</vt:lpstr>
      <vt:lpstr>MS PGothic</vt:lpstr>
      <vt:lpstr>新細明體</vt:lpstr>
      <vt:lpstr>Arial</vt:lpstr>
      <vt:lpstr>Calibri</vt:lpstr>
      <vt:lpstr>Calibri Light</vt:lpstr>
      <vt:lpstr>Courier New</vt:lpstr>
      <vt:lpstr>Georgia</vt:lpstr>
      <vt:lpstr>Lucida Grande</vt:lpstr>
      <vt:lpstr>Wingdings</vt:lpstr>
      <vt:lpstr>ヒラギノ角ゴ Pro W3</vt:lpstr>
      <vt:lpstr>Aalto_ENG_121031</vt:lpstr>
      <vt:lpstr>Office Theme</vt:lpstr>
      <vt:lpstr>Municipal perspective to success in urban commercial development</vt:lpstr>
      <vt:lpstr>PowerPoint Presentation</vt:lpstr>
      <vt:lpstr>PowerPoint Presentation</vt:lpstr>
      <vt:lpstr>    </vt:lpstr>
      <vt:lpstr>Primary data from interviews     </vt:lpstr>
      <vt:lpstr>The short answer</vt:lpstr>
      <vt:lpstr>Succesfull development creates better city and service structure</vt:lpstr>
      <vt:lpstr>Succesfull development creates happy citizen &amp; partners</vt:lpstr>
      <vt:lpstr>      </vt:lpstr>
      <vt:lpstr>      </vt:lpstr>
      <vt:lpstr>Future work: Collaborative approaches to innovation </vt:lpstr>
      <vt:lpstr>Future work: Collaborative approaches to innovation – useful in urban development? 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for urban commercial development in municipalities</dc:title>
  <dc:creator>Pässilä Pia</dc:creator>
  <cp:lastModifiedBy>Pässilä Pia</cp:lastModifiedBy>
  <cp:revision>174</cp:revision>
  <dcterms:created xsi:type="dcterms:W3CDTF">2017-06-20T10:29:09Z</dcterms:created>
  <dcterms:modified xsi:type="dcterms:W3CDTF">2017-06-29T06:50:28Z</dcterms:modified>
</cp:coreProperties>
</file>