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50"/>
  </p:notesMasterIdLst>
  <p:sldIdLst>
    <p:sldId id="256" r:id="rId2"/>
    <p:sldId id="258" r:id="rId3"/>
    <p:sldId id="257" r:id="rId4"/>
    <p:sldId id="260" r:id="rId5"/>
    <p:sldId id="279" r:id="rId6"/>
    <p:sldId id="280" r:id="rId7"/>
    <p:sldId id="282" r:id="rId8"/>
    <p:sldId id="283" r:id="rId9"/>
    <p:sldId id="259" r:id="rId10"/>
    <p:sldId id="284" r:id="rId11"/>
    <p:sldId id="285" r:id="rId12"/>
    <p:sldId id="315" r:id="rId13"/>
    <p:sldId id="265" r:id="rId14"/>
    <p:sldId id="261" r:id="rId15"/>
    <p:sldId id="286" r:id="rId16"/>
    <p:sldId id="287" r:id="rId17"/>
    <p:sldId id="288" r:id="rId18"/>
    <p:sldId id="290" r:id="rId19"/>
    <p:sldId id="291" r:id="rId20"/>
    <p:sldId id="292" r:id="rId21"/>
    <p:sldId id="293" r:id="rId22"/>
    <p:sldId id="311" r:id="rId23"/>
    <p:sldId id="267" r:id="rId24"/>
    <p:sldId id="262" r:id="rId25"/>
    <p:sldId id="273" r:id="rId26"/>
    <p:sldId id="274" r:id="rId27"/>
    <p:sldId id="277" r:id="rId28"/>
    <p:sldId id="275" r:id="rId29"/>
    <p:sldId id="263" r:id="rId30"/>
    <p:sldId id="314" r:id="rId31"/>
    <p:sldId id="264" r:id="rId32"/>
    <p:sldId id="332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782" autoAdjust="0"/>
  </p:normalViewPr>
  <p:slideViewPr>
    <p:cSldViewPr snapToGrid="0">
      <p:cViewPr varScale="1">
        <p:scale>
          <a:sx n="96" d="100"/>
          <a:sy n="96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F7DC7-801B-46DB-B287-B8A9705D25E4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7DA79-2DEF-4350-AC39-2E3F82168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DA79-2DEF-4350-AC39-2E3F821683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2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DA79-2DEF-4350-AC39-2E3F821683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0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DA79-2DEF-4350-AC39-2E3F821683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9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DA79-2DEF-4350-AC39-2E3F821683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1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Antonios K. Alexandridis / FEBS 2017 - 2 June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s-ES"/>
              <a:t>Antonios K. Alexandridis / FEBS 2017 - 2 June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cap="none" dirty="0"/>
              <a:t>Real Estate Valuation And Forecasting In Non-homogeneous Markets: </a:t>
            </a:r>
            <a:br>
              <a:rPr lang="en-US" sz="2800" cap="none" dirty="0"/>
            </a:br>
            <a:r>
              <a:rPr lang="en-US" sz="2800" cap="none" dirty="0"/>
              <a:t>A Case Study In Greece During The Financial Crisis</a:t>
            </a:r>
            <a:endParaRPr lang="en-GB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438400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A. K. Alexandridis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University of Kent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D. </a:t>
            </a:r>
            <a:r>
              <a:rPr lang="en-GB" b="1" dirty="0" err="1">
                <a:solidFill>
                  <a:schemeClr val="tx1"/>
                </a:solidFill>
              </a:rPr>
              <a:t>Karlis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Athens University of Economics and Business.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D. </a:t>
            </a:r>
            <a:r>
              <a:rPr lang="en-GB" b="1" dirty="0" err="1">
                <a:solidFill>
                  <a:schemeClr val="tx1"/>
                </a:solidFill>
              </a:rPr>
              <a:t>Papastamos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Eurobank Property Services S.A.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D. Andritsos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Eurobank Property Services S.A.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562488"/>
            <a:ext cx="2556284" cy="8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79" y="562488"/>
            <a:ext cx="2027680" cy="83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8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Description: Geographical Distribution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91" y="1448498"/>
            <a:ext cx="4073109" cy="52710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493903-37D5-4F7F-9E29-46236622B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95832"/>
            <a:ext cx="3928600" cy="465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7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Description: Geographical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majority of the properties are located in the capital or in large cities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7A86AC-A36E-41E8-8AA1-E974B2B6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8" y="2707112"/>
            <a:ext cx="8809484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3C6B3-2A08-45E5-9FBB-C1A92534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Description: Distribution of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31ED6C-F6F2-4751-80B7-C944CD3D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80% of the properties are flats </a:t>
            </a:r>
          </a:p>
          <a:p>
            <a:r>
              <a:rPr lang="en-GB" dirty="0"/>
              <a:t>11% are houses</a:t>
            </a:r>
          </a:p>
          <a:p>
            <a:r>
              <a:rPr lang="en-GB" dirty="0"/>
              <a:t>6% maisonettes</a:t>
            </a:r>
          </a:p>
          <a:p>
            <a:r>
              <a:rPr lang="en-GB" dirty="0"/>
              <a:t>3% of type duplex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44A520-451C-457B-8CED-DCDC7AF9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111252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s-ES" dirty="0" err="1"/>
              <a:t>Dimitrios</a:t>
            </a:r>
            <a:r>
              <a:rPr lang="es-ES" dirty="0"/>
              <a:t> A. </a:t>
            </a:r>
            <a:r>
              <a:rPr lang="es-ES" dirty="0" err="1"/>
              <a:t>Papastamos</a:t>
            </a:r>
            <a:r>
              <a:rPr lang="es-ES" dirty="0"/>
              <a:t> / ERES 2017 - 28 June-01 </a:t>
            </a:r>
            <a:r>
              <a:rPr lang="es-ES" dirty="0" err="1"/>
              <a:t>July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26B985-A8E5-49F0-B0FA-6ED5F9DF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D78A7C-0076-40D3-93CC-98344FC4F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81" y="3539854"/>
            <a:ext cx="7273158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4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Description: Initial set of variables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500728"/>
              </p:ext>
            </p:extLst>
          </p:nvPr>
        </p:nvGraphicFramePr>
        <p:xfrm>
          <a:off x="2449877" y="1524000"/>
          <a:ext cx="4244245" cy="492575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10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3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Record code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Value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V02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Year of valuation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Year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V03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Month of valuation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Month no.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70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V04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Administrative sector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Code value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Urban classification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Code value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V06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Survey value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Euro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V07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Type of residence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Code value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V08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Usable residence area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Sq. m.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V09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Land area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Sq. m.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Year of construction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Year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Distance from CBD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km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Floor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Number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Total number of floors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Number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Existence of parking space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Yes/no (1/0)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Type of parking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Yes/no (1/0)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Type of heating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Code value (0-3)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Quality of construction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Code value (0-3)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Number of bedrooms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Number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V19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Touristic hotspot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Yes/no (1/0)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Elevator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Yes/no (1/0)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View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Yes/no (1/0)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403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V22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Number of bathrooms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Code value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0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481"/>
            <a:ext cx="8229600" cy="4876800"/>
          </a:xfrm>
        </p:spPr>
        <p:txBody>
          <a:bodyPr/>
          <a:lstStyle/>
          <a:p>
            <a:r>
              <a:rPr lang="en-GB" dirty="0"/>
              <a:t>Multiple Regression Analysis</a:t>
            </a:r>
          </a:p>
          <a:p>
            <a:endParaRPr lang="en-GB" dirty="0"/>
          </a:p>
          <a:p>
            <a:r>
              <a:rPr lang="en-GB" dirty="0"/>
              <a:t>Similarity Measure Valuation</a:t>
            </a:r>
          </a:p>
          <a:p>
            <a:endParaRPr lang="en-GB" dirty="0"/>
          </a:p>
          <a:p>
            <a:r>
              <a:rPr lang="en-GB" dirty="0"/>
              <a:t>Neural Networks</a:t>
            </a:r>
          </a:p>
          <a:p>
            <a:pPr lvl="1"/>
            <a:r>
              <a:rPr lang="en-GB" dirty="0"/>
              <a:t>Variable Selection – Model Identification</a:t>
            </a:r>
          </a:p>
          <a:p>
            <a:pPr lvl="1"/>
            <a:r>
              <a:rPr lang="en-GB" dirty="0"/>
              <a:t>Parameter tuning for neural network generalisation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8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hedonic regression model for each index area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Forward variable selection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59933"/>
              </p:ext>
            </p:extLst>
          </p:nvPr>
        </p:nvGraphicFramePr>
        <p:xfrm>
          <a:off x="785281" y="2752197"/>
          <a:ext cx="2628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2628720" imgH="825480" progId="Equation.DSMT4">
                  <p:embed/>
                </p:oleObj>
              </mc:Choice>
              <mc:Fallback>
                <p:oleObj name="Equation" r:id="rId3" imgW="26287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281" y="2752197"/>
                        <a:ext cx="2628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352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Measure 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a “Representative Asset” – The “average” property in the database</a:t>
            </a:r>
          </a:p>
          <a:p>
            <a:endParaRPr lang="en-US" dirty="0"/>
          </a:p>
          <a:p>
            <a:r>
              <a:rPr lang="en-US" dirty="0"/>
              <a:t>The value of each property is converted to its hedonic value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value is updated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72422"/>
              </p:ext>
            </p:extLst>
          </p:nvPr>
        </p:nvGraphicFramePr>
        <p:xfrm>
          <a:off x="1765300" y="3443288"/>
          <a:ext cx="561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4" imgW="5613120" imgH="939600" progId="Equation.DSMT4">
                  <p:embed/>
                </p:oleObj>
              </mc:Choice>
              <mc:Fallback>
                <p:oleObj name="Equation" r:id="rId4" imgW="56131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5300" y="3443288"/>
                        <a:ext cx="5613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12324"/>
              </p:ext>
            </p:extLst>
          </p:nvPr>
        </p:nvGraphicFramePr>
        <p:xfrm>
          <a:off x="3054350" y="5211764"/>
          <a:ext cx="3035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6" imgW="3035160" imgH="1066680" progId="Equation.DSMT4">
                  <p:embed/>
                </p:oleObj>
              </mc:Choice>
              <mc:Fallback>
                <p:oleObj name="Equation" r:id="rId6" imgW="303516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4350" y="5211764"/>
                        <a:ext cx="3035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9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Measure 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available properties in the database are ranked based on their similarity with the property under consideration</a:t>
            </a:r>
          </a:p>
          <a:p>
            <a:endParaRPr lang="en-US" dirty="0"/>
          </a:p>
          <a:p>
            <a:r>
              <a:rPr lang="en-GB" dirty="0"/>
              <a:t>After selecting the most suitable properties, a weighted RA value is obtained</a:t>
            </a:r>
          </a:p>
          <a:p>
            <a:endParaRPr lang="en-US" dirty="0"/>
          </a:p>
          <a:p>
            <a:r>
              <a:rPr lang="en-GB" dirty="0"/>
              <a:t>Convert the WRAV into the weighted value based on the characteristics of the property under 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65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studies show that neural networks do not perform adequately</a:t>
            </a:r>
          </a:p>
          <a:p>
            <a:pPr lvl="1"/>
            <a:r>
              <a:rPr lang="en-US" dirty="0"/>
              <a:t>Overfitting</a:t>
            </a:r>
          </a:p>
          <a:p>
            <a:endParaRPr lang="en-GB" dirty="0"/>
          </a:p>
          <a:p>
            <a:r>
              <a:rPr lang="en-GB" dirty="0"/>
              <a:t>We propose a three-layer NN</a:t>
            </a:r>
          </a:p>
          <a:p>
            <a:pPr lvl="1"/>
            <a:r>
              <a:rPr lang="en-US" dirty="0"/>
              <a:t>Train – </a:t>
            </a:r>
            <a:r>
              <a:rPr lang="en-US" dirty="0" err="1"/>
              <a:t>Levenberg</a:t>
            </a:r>
            <a:r>
              <a:rPr lang="en-US" dirty="0"/>
              <a:t>-Marquardt algorithm</a:t>
            </a:r>
            <a:endParaRPr lang="en-GB" dirty="0"/>
          </a:p>
          <a:p>
            <a:endParaRPr lang="en-US" dirty="0"/>
          </a:p>
          <a:p>
            <a:r>
              <a:rPr lang="en-US" dirty="0"/>
              <a:t>Special care for parameter tuning for neural network </a:t>
            </a:r>
            <a:r>
              <a:rPr lang="en-US" dirty="0" err="1"/>
              <a:t>generalisation</a:t>
            </a:r>
            <a:r>
              <a:rPr lang="en-US" dirty="0"/>
              <a:t> improvement</a:t>
            </a:r>
          </a:p>
          <a:p>
            <a:pPr lvl="1"/>
            <a:r>
              <a:rPr lang="en-US" dirty="0"/>
              <a:t>Model Identification – Alexandridis and </a:t>
            </a:r>
            <a:r>
              <a:rPr lang="en-US" dirty="0" err="1"/>
              <a:t>Zapranis</a:t>
            </a:r>
            <a:r>
              <a:rPr lang="en-US" dirty="0"/>
              <a:t> (2013, 2014)</a:t>
            </a:r>
          </a:p>
          <a:p>
            <a:pPr lvl="2"/>
            <a:r>
              <a:rPr lang="en-US" dirty="0"/>
              <a:t>Variable Selection (select only the statistical significant variables)</a:t>
            </a:r>
          </a:p>
          <a:p>
            <a:pPr lvl="2"/>
            <a:r>
              <a:rPr lang="en-US" dirty="0"/>
              <a:t>Model Selection (correct number of hidden units/neurons)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98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08" y="592666"/>
            <a:ext cx="4645025" cy="5911150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7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937554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5" y="1266738"/>
            <a:ext cx="8548381" cy="53437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Introduction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Decline of the Greek housing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Necessity for Automated Valuation Models (AVMs)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Approaches in real estate valuation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description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Sample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Geographical Distribution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Distribution of Properties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Set of Initial Variables</a:t>
            </a:r>
          </a:p>
          <a:p>
            <a:endParaRPr lang="en-US" dirty="0"/>
          </a:p>
          <a:p>
            <a:r>
              <a:rPr lang="en-US" dirty="0"/>
              <a:t>Methodology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Multiple Regression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Similarity Measure Valuation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Neural Networks</a:t>
            </a:r>
          </a:p>
          <a:p>
            <a:endParaRPr lang="en-US" dirty="0"/>
          </a:p>
          <a:p>
            <a:r>
              <a:rPr lang="en-US" dirty="0"/>
              <a:t>Results</a:t>
            </a:r>
          </a:p>
          <a:p>
            <a:endParaRPr lang="en-US" dirty="0"/>
          </a:p>
          <a:p>
            <a:r>
              <a:rPr lang="en-US" dirty="0"/>
              <a:t>Conclusions and Future work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5146" y="0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2209" cy="52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steps to avoid overfitting: Validation 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870"/>
            <a:ext cx="8229600" cy="4876800"/>
          </a:xfrm>
        </p:spPr>
        <p:txBody>
          <a:bodyPr>
            <a:normAutofit/>
          </a:bodyPr>
          <a:lstStyle/>
          <a:p>
            <a:r>
              <a:rPr lang="en-GB" dirty="0"/>
              <a:t>The in-sample data were split into two samples</a:t>
            </a:r>
          </a:p>
          <a:p>
            <a:pPr lvl="1"/>
            <a:r>
              <a:rPr lang="en-GB" dirty="0"/>
              <a:t>training sample – 85% of the in-sample</a:t>
            </a:r>
          </a:p>
          <a:p>
            <a:pPr lvl="2"/>
            <a:r>
              <a:rPr lang="en-GB" dirty="0"/>
              <a:t>computing the gradient and updating the network weights and biases</a:t>
            </a:r>
          </a:p>
          <a:p>
            <a:pPr lvl="1"/>
            <a:r>
              <a:rPr lang="en-GB" dirty="0"/>
              <a:t>validation set – 15% of the in-sample</a:t>
            </a:r>
          </a:p>
          <a:p>
            <a:pPr lvl="2"/>
            <a:r>
              <a:rPr lang="en-GB" dirty="0"/>
              <a:t>measures the generalisation ability of the network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 in-sample data were split randomly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Training stops when the validation error starts to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4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steps to avoid overfitting: Bayesian Regularization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6703"/>
            <a:ext cx="8229600" cy="4876800"/>
          </a:xfrm>
        </p:spPr>
        <p:txBody>
          <a:bodyPr/>
          <a:lstStyle/>
          <a:p>
            <a:r>
              <a:rPr lang="en-GB" dirty="0"/>
              <a:t>The weights of the network are trained in order to minimize the loss function plus a penalty term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r>
              <a:rPr lang="en-GB" dirty="0"/>
              <a:t>Regularization is attempting to keep the overall growth of weights to a minimum </a:t>
            </a:r>
          </a:p>
          <a:p>
            <a:pPr lvl="1"/>
            <a:r>
              <a:rPr lang="en-GB" dirty="0"/>
              <a:t>Allow only the important weights to grow</a:t>
            </a:r>
          </a:p>
          <a:p>
            <a:pPr lvl="1"/>
            <a:r>
              <a:rPr lang="en-GB" dirty="0"/>
              <a:t>The rest of the weights are pulled towards zero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65395"/>
              </p:ext>
            </p:extLst>
          </p:nvPr>
        </p:nvGraphicFramePr>
        <p:xfrm>
          <a:off x="3199352" y="2929988"/>
          <a:ext cx="2057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3" imgW="2057400" imgH="825480" progId="Equation.DSMT4">
                  <p:embed/>
                </p:oleObj>
              </mc:Choice>
              <mc:Fallback>
                <p:oleObj name="Equation" r:id="rId3" imgW="20574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9352" y="2929988"/>
                        <a:ext cx="20574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254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</a:t>
            </a:r>
            <a:r>
              <a:rPr lang="en-GB" dirty="0"/>
              <a:t>forecasting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                                      where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R</a:t>
            </a:r>
            <a:r>
              <a:rPr lang="en-GB" i="1" baseline="30000" dirty="0"/>
              <a:t>2</a:t>
            </a:r>
            <a:r>
              <a:rPr lang="en-US" dirty="0"/>
              <a:t>, </a:t>
            </a:r>
            <a:r>
              <a:rPr lang="en-GB" dirty="0"/>
              <a:t>squared correlation coefficient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265610"/>
              </p:ext>
            </p:extLst>
          </p:nvPr>
        </p:nvGraphicFramePr>
        <p:xfrm>
          <a:off x="969435" y="1841500"/>
          <a:ext cx="278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3" imgW="2781000" imgH="914400" progId="Equation.DSMT4">
                  <p:embed/>
                </p:oleObj>
              </mc:Choice>
              <mc:Fallback>
                <p:oleObj name="Equation" r:id="rId3" imgW="2781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435" y="1841500"/>
                        <a:ext cx="27813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18903"/>
              </p:ext>
            </p:extLst>
          </p:nvPr>
        </p:nvGraphicFramePr>
        <p:xfrm>
          <a:off x="969435" y="3225799"/>
          <a:ext cx="2501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5" imgW="2501640" imgH="787320" progId="Equation.DSMT4">
                  <p:embed/>
                </p:oleObj>
              </mc:Choice>
              <mc:Fallback>
                <p:oleObj name="Equation" r:id="rId5" imgW="2501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9435" y="3225799"/>
                        <a:ext cx="2501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23611"/>
              </p:ext>
            </p:extLst>
          </p:nvPr>
        </p:nvGraphicFramePr>
        <p:xfrm>
          <a:off x="5096934" y="4257144"/>
          <a:ext cx="1562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Equation" r:id="rId7" imgW="1562040" imgH="812520" progId="Equation.DSMT4">
                  <p:embed/>
                </p:oleObj>
              </mc:Choice>
              <mc:Fallback>
                <p:oleObj name="Equation" r:id="rId7" imgW="15620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6934" y="4257144"/>
                        <a:ext cx="1562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288981"/>
              </p:ext>
            </p:extLst>
          </p:nvPr>
        </p:nvGraphicFramePr>
        <p:xfrm>
          <a:off x="5096934" y="3174999"/>
          <a:ext cx="3530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9" imgW="3530520" imgH="888840" progId="Equation.DSMT4">
                  <p:embed/>
                </p:oleObj>
              </mc:Choice>
              <mc:Fallback>
                <p:oleObj name="Equation" r:id="rId9" imgW="35305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96934" y="3174999"/>
                        <a:ext cx="35306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65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Out-of-Sample Forecasting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024142"/>
              </p:ext>
            </p:extLst>
          </p:nvPr>
        </p:nvGraphicFramePr>
        <p:xfrm>
          <a:off x="1938867" y="1657350"/>
          <a:ext cx="6163733" cy="48101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66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SMV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NN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MRA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NN+MRA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NN+MRA+SMV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Q1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Average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6.93%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2.05%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1.25%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1.65%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3.41%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0.1400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0.0423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0.0452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0.0392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0.0510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19.73%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15.05%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15.34%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14.54%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14.86%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66.63%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75.54%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75.42%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77.00%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75.99%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R^2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81.13%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86.98%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86.85%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88.31%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88.11%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Q2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Average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0.67%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1.86%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1.01%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1.43%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1.18%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0.0722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0.0532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0.0581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0.0474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18.30%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16.22%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17.46%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16.19%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15.70%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67.27%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72.06%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68.06%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71.06%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71.76%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R^2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81.71%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85.71%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78.18%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84.14%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85.62%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Q3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Average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3.20%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1.61%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0.10%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0.85%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1.63%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0.0661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0.0511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0.0604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0.0502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0.0487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18.15%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16.67%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18.13%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16.48%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15.89%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66.19%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70.97%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65.95%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69.65%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71.33%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R^2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84.44%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85.64%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84.44%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87.03%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87.70%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Q4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Average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10.18%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3.91%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2.45%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3.18%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5.51%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0.7240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0.2448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0.2807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0.2390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0.3227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22.64%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17.67%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20.72%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17.80%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18.10%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65.33%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68.28%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60.80%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67.15%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69.03%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R^2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78.65%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88.25%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80.08%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effectLst/>
                        </a:rPr>
                        <a:t>87.75%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88.29%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155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Out-of-Sample Forecasting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262202"/>
              </p:ext>
            </p:extLst>
          </p:nvPr>
        </p:nvGraphicFramePr>
        <p:xfrm>
          <a:off x="457200" y="1600200"/>
          <a:ext cx="7755467" cy="37084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7096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594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Quarter</a:t>
                      </a:r>
                      <a:endParaRPr lang="en-GB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SMV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NN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MRA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Q1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-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Q2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-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Q3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Q4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-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Quarter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SMV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NN+MRA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NN+MRA+SMV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Q1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Q2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Q3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10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Q4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12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Forecasting errors: Index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MAPE is greater when </a:t>
            </a:r>
            <a:r>
              <a:rPr lang="en-US" u="sng" dirty="0"/>
              <a:t>only few observations </a:t>
            </a:r>
            <a:r>
              <a:rPr lang="en-US" dirty="0"/>
              <a:t>are present</a:t>
            </a:r>
          </a:p>
          <a:p>
            <a:endParaRPr lang="en-US" dirty="0"/>
          </a:p>
          <a:p>
            <a:r>
              <a:rPr lang="en-US" dirty="0"/>
              <a:t>The lower MAPE for all indices is obtained when the </a:t>
            </a:r>
            <a:r>
              <a:rPr lang="en-US" u="sng" dirty="0"/>
              <a:t>average of the three methods is considered</a:t>
            </a:r>
          </a:p>
          <a:p>
            <a:endParaRPr lang="en-US" dirty="0"/>
          </a:p>
          <a:p>
            <a:r>
              <a:rPr lang="en-US" dirty="0"/>
              <a:t>The MAPE is similar across all indices for the NN, the MRA and the averaging method </a:t>
            </a:r>
          </a:p>
          <a:p>
            <a:pPr lvl="1"/>
            <a:r>
              <a:rPr lang="en-US" dirty="0"/>
              <a:t>while is quite different for the </a:t>
            </a:r>
            <a:r>
              <a:rPr lang="en-GB" dirty="0"/>
              <a:t>SMV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40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Forecasting errors: Urban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errors for rural areas and small towns </a:t>
            </a:r>
          </a:p>
          <a:p>
            <a:pPr lvl="1"/>
            <a:r>
              <a:rPr lang="en-US" dirty="0"/>
              <a:t>while it is significantly lower for small, medium and large cities and the capital</a:t>
            </a:r>
          </a:p>
          <a:p>
            <a:pPr lvl="1"/>
            <a:r>
              <a:rPr lang="en-US" dirty="0"/>
              <a:t>the number of observations per urban classification is the same in the out-of-sample set (except the capital) this is not the case in the in-sample</a:t>
            </a:r>
          </a:p>
          <a:p>
            <a:pPr lvl="1"/>
            <a:endParaRPr lang="en-US" dirty="0"/>
          </a:p>
          <a:p>
            <a:r>
              <a:rPr lang="en-US" dirty="0"/>
              <a:t>More precisely the MAPE is lower for flats while it is large for houses</a:t>
            </a:r>
          </a:p>
          <a:p>
            <a:pPr lvl="1"/>
            <a:r>
              <a:rPr lang="en-US" dirty="0"/>
              <a:t>The majority of the properties are flats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46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Forecasting errors: Residence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SMV the error is </a:t>
            </a:r>
            <a:r>
              <a:rPr lang="en-US" dirty="0" err="1"/>
              <a:t>minimised</a:t>
            </a:r>
            <a:r>
              <a:rPr lang="en-US" dirty="0"/>
              <a:t> for properties between 50</a:t>
            </a:r>
            <a:r>
              <a:rPr lang="en-US" i="1" dirty="0"/>
              <a:t>m</a:t>
            </a:r>
            <a:r>
              <a:rPr lang="en-US" i="1" baseline="30000" dirty="0"/>
              <a:t>2</a:t>
            </a:r>
            <a:r>
              <a:rPr lang="en-US" dirty="0"/>
              <a:t> and 80</a:t>
            </a:r>
            <a:r>
              <a:rPr lang="en-US" i="1" dirty="0"/>
              <a:t>m</a:t>
            </a:r>
            <a:r>
              <a:rPr lang="en-US" i="1" baseline="30000" dirty="0"/>
              <a:t>2</a:t>
            </a:r>
            <a:r>
              <a:rPr lang="en-US" dirty="0"/>
              <a:t> while it is significantly larger for any other category. </a:t>
            </a:r>
          </a:p>
          <a:p>
            <a:endParaRPr lang="en-US" dirty="0"/>
          </a:p>
          <a:p>
            <a:r>
              <a:rPr lang="en-US" dirty="0"/>
              <a:t>For the NN and the MRA the results are similar. </a:t>
            </a:r>
          </a:p>
          <a:p>
            <a:pPr lvl="1"/>
            <a:r>
              <a:rPr lang="en-US" dirty="0"/>
              <a:t>The MAPE is lower for properties up to 120</a:t>
            </a:r>
            <a:r>
              <a:rPr lang="en-US" i="1" dirty="0"/>
              <a:t>m</a:t>
            </a:r>
            <a:r>
              <a:rPr lang="en-US" i="1" baseline="30000" dirty="0"/>
              <a:t>2</a:t>
            </a:r>
            <a:r>
              <a:rPr lang="en-US" dirty="0"/>
              <a:t> and then it increases as the area increases</a:t>
            </a:r>
          </a:p>
          <a:p>
            <a:endParaRPr lang="en-US" dirty="0"/>
          </a:p>
          <a:p>
            <a:r>
              <a:rPr lang="en-US" dirty="0"/>
              <a:t>Finally, the MAPE for the NN is smaller for every category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726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Forecasting errors: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MAPE is higher for properties constructed before 1970 </a:t>
            </a:r>
          </a:p>
          <a:p>
            <a:endParaRPr lang="en-US" dirty="0"/>
          </a:p>
          <a:p>
            <a:r>
              <a:rPr lang="en-US" dirty="0"/>
              <a:t>Also the variation for the SMV is higher compared to the other methods </a:t>
            </a:r>
          </a:p>
          <a:p>
            <a:endParaRPr lang="en-US" dirty="0"/>
          </a:p>
          <a:p>
            <a:r>
              <a:rPr lang="en-US" dirty="0"/>
              <a:t>Relative stable for the remaining methods</a:t>
            </a:r>
          </a:p>
          <a:p>
            <a:endParaRPr lang="en-US" dirty="0"/>
          </a:p>
          <a:p>
            <a:r>
              <a:rPr lang="en-US" dirty="0"/>
              <a:t>Again, the lower MAPE per category is </a:t>
            </a:r>
            <a:r>
              <a:rPr lang="en-GB" dirty="0"/>
              <a:t>obtained by the NNs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038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We developed three mass appraisal systems for the automatic valuation of real estate properties in Greece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We perform an extensive out-of-sample analysis in four non-overlapping data sets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In contrast to previous studies, our results indicate that NNs constantly outperform traditional valuation methods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dirty="0"/>
              <a:t>In this study the proposed NN was fine tuned and extra care was taken to avoid overfitting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dirty="0"/>
              <a:t>The MRA method ranks second while the SMV method ranks third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averaging techniques further improve the forecasting accuracy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dirty="0"/>
              <a:t>A simple average of the three methods performs as well as, and in some cases outperforms, the 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5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recent years big financial institutions are interested in creating and maintaining property valuation models</a:t>
            </a:r>
          </a:p>
          <a:p>
            <a:endParaRPr lang="en-US" dirty="0"/>
          </a:p>
          <a:p>
            <a:r>
              <a:rPr lang="en-US" dirty="0"/>
              <a:t>The main objective is </a:t>
            </a:r>
          </a:p>
          <a:p>
            <a:pPr lvl="1"/>
            <a:r>
              <a:rPr lang="en-US" dirty="0"/>
              <a:t>to use reliable historical data in order to be able to forecast the price of a new property in a comprehensible manner </a:t>
            </a:r>
          </a:p>
          <a:p>
            <a:pPr lvl="1"/>
            <a:r>
              <a:rPr lang="en-US" dirty="0"/>
              <a:t>and to provide some indication for the uncertainty around this forecast</a:t>
            </a:r>
          </a:p>
          <a:p>
            <a:endParaRPr lang="en-US" dirty="0"/>
          </a:p>
          <a:p>
            <a:r>
              <a:rPr lang="en-US" dirty="0"/>
              <a:t>In this paper we develop a mass automatic valuation model for property valuation using a large database of historical prices from Greece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468757" y="14313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3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characteristics that lead to large forecasting errors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residence area above 120</a:t>
            </a:r>
            <a:r>
              <a:rPr lang="en-GB" i="1" dirty="0"/>
              <a:t>m</a:t>
            </a:r>
            <a:r>
              <a:rPr lang="en-GB" i="1" baseline="30000" dirty="0"/>
              <a:t>2</a:t>
            </a:r>
            <a:r>
              <a:rPr lang="en-GB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the property is a house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Very old properties (built before 1970) </a:t>
            </a:r>
          </a:p>
          <a:p>
            <a:endParaRPr lang="en-GB" dirty="0"/>
          </a:p>
          <a:p>
            <a:r>
              <a:rPr lang="en-GB" dirty="0"/>
              <a:t>NNs are less sensitive to the changes of these characteristics compared to the SMV or the MRA</a:t>
            </a:r>
          </a:p>
          <a:p>
            <a:endParaRPr lang="en-GB" dirty="0"/>
          </a:p>
          <a:p>
            <a:r>
              <a:rPr lang="en-GB" dirty="0"/>
              <a:t>Our results indicate that the proposed methodology constitutes an accurate tool for property valuation in non- homogeneous, newly developed markets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458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proposed Mass Appraisal System can be adapted in applications such as:</a:t>
            </a:r>
          </a:p>
          <a:p>
            <a:pPr lvl="1"/>
            <a:r>
              <a:rPr lang="en-GB" dirty="0"/>
              <a:t>mortgage quality control</a:t>
            </a:r>
          </a:p>
          <a:p>
            <a:pPr lvl="1"/>
            <a:r>
              <a:rPr lang="en-GB" dirty="0"/>
              <a:t>appraisal review</a:t>
            </a:r>
          </a:p>
          <a:p>
            <a:pPr lvl="1"/>
            <a:r>
              <a:rPr lang="en-GB" dirty="0"/>
              <a:t>loss mitigation analysis</a:t>
            </a:r>
          </a:p>
          <a:p>
            <a:pPr lvl="1"/>
            <a:r>
              <a:rPr lang="en-GB" dirty="0"/>
              <a:t>portfolio valuation</a:t>
            </a:r>
          </a:p>
          <a:p>
            <a:pPr lvl="1"/>
            <a:r>
              <a:rPr lang="en-GB" dirty="0"/>
              <a:t>appraisal process redesign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64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8608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APPENDIX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8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SMV – Error per Index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76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– Error per Index Area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MRA – Error per Index Area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SMV+NN+MRA – Error per Index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SMV – Error per </a:t>
            </a:r>
            <a:r>
              <a:rPr lang="en-US" dirty="0" smtClean="0"/>
              <a:t>Residence Area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9243" y="0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11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– Error per Residence Area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36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MRA – Error per Residence Area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1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Past studies</a:t>
            </a:r>
          </a:p>
          <a:p>
            <a:pPr lvl="1"/>
            <a:r>
              <a:rPr lang="en-GB" dirty="0"/>
              <a:t>Focus on large and developed markets (Rossini et al 1992, 1993 etc.).</a:t>
            </a:r>
          </a:p>
          <a:p>
            <a:pPr lvl="1"/>
            <a:r>
              <a:rPr lang="en-GB" dirty="0"/>
              <a:t>Small datasets (Tay and </a:t>
            </a:r>
            <a:r>
              <a:rPr lang="en-GB" dirty="0" err="1"/>
              <a:t>Ho</a:t>
            </a:r>
            <a:r>
              <a:rPr lang="en-GB" dirty="0"/>
              <a:t> ;1992 etc) </a:t>
            </a:r>
          </a:p>
          <a:p>
            <a:endParaRPr lang="en-US" dirty="0"/>
          </a:p>
          <a:p>
            <a:r>
              <a:rPr lang="en-US" dirty="0"/>
              <a:t>The Greek property market</a:t>
            </a:r>
          </a:p>
          <a:p>
            <a:pPr lvl="1"/>
            <a:r>
              <a:rPr lang="en-US" dirty="0"/>
              <a:t>inefficient </a:t>
            </a:r>
          </a:p>
          <a:p>
            <a:pPr lvl="1"/>
            <a:r>
              <a:rPr lang="en-US" dirty="0"/>
              <a:t>non-homogeneous market</a:t>
            </a:r>
          </a:p>
          <a:p>
            <a:pPr lvl="1"/>
            <a:r>
              <a:rPr lang="en-US" dirty="0"/>
              <a:t>still at its infancy and </a:t>
            </a:r>
          </a:p>
          <a:p>
            <a:pPr lvl="1"/>
            <a:r>
              <a:rPr lang="en-US" dirty="0"/>
              <a:t>governed by lack of information</a:t>
            </a:r>
          </a:p>
          <a:p>
            <a:pPr lvl="1"/>
            <a:endParaRPr lang="en-US" dirty="0"/>
          </a:p>
          <a:p>
            <a:r>
              <a:rPr lang="en-US" dirty="0"/>
              <a:t>As a result modelling the Greek real estate market is a very interesting and challenging problem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1049" y="0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4822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SMV+NN+MRA – Error per Residence Area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86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SMV – Error per </a:t>
            </a:r>
            <a:r>
              <a:rPr lang="en-US" dirty="0" smtClean="0"/>
              <a:t>Age category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08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– Error per Age category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4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MRA – Error per Age category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39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SMV+NN+MRA – Error per Age category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91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SMV – Error per </a:t>
            </a:r>
            <a:r>
              <a:rPr lang="en-US" dirty="0" smtClean="0"/>
              <a:t>Urban classification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19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– </a:t>
            </a:r>
            <a:r>
              <a:rPr lang="en-US" dirty="0"/>
              <a:t>Error per Urban classification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46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MRA – </a:t>
            </a:r>
            <a:r>
              <a:rPr lang="en-US" dirty="0"/>
              <a:t>Error per Urban classification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941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SMV+NN+MRA – </a:t>
            </a:r>
            <a:r>
              <a:rPr lang="en-US" dirty="0"/>
              <a:t>Error per Urban classification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862"/>
            <a:ext cx="8229600" cy="4187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9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global crisis led to a significant decline in house prices</a:t>
            </a:r>
          </a:p>
          <a:p>
            <a:endParaRPr lang="en-GB" dirty="0"/>
          </a:p>
          <a:p>
            <a:r>
              <a:rPr lang="en-GB" dirty="0"/>
              <a:t>Financial institutions were the ones most affected with major financial losses</a:t>
            </a:r>
          </a:p>
          <a:p>
            <a:endParaRPr lang="en-GB" dirty="0"/>
          </a:p>
          <a:p>
            <a:r>
              <a:rPr lang="en-GB" dirty="0"/>
              <a:t>At the moment the Greek market is experiencing an unprecedented situation regarding the current valuations and the future trends</a:t>
            </a:r>
          </a:p>
          <a:p>
            <a:endParaRPr lang="en-GB" dirty="0"/>
          </a:p>
          <a:p>
            <a:r>
              <a:rPr lang="en-GB" dirty="0"/>
              <a:t>The residential market in Greece has experienced significant contraction over the last 9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5146" y="5837"/>
            <a:ext cx="4114800" cy="329184"/>
          </a:xfrm>
        </p:spPr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70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of the Greek housing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Since the start of the financial crisis </a:t>
            </a:r>
          </a:p>
          <a:p>
            <a:pPr lvl="1"/>
            <a:r>
              <a:rPr lang="en-GB" dirty="0"/>
              <a:t>the private construction activity in Greece is reduced by almost 80%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 house prices showed a cumulative decrease of 41%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43.5% and 45.1% in metropolitan areas such as Athens and Thessaloniki respectively</a:t>
            </a:r>
          </a:p>
          <a:p>
            <a:endParaRPr lang="en-GB" dirty="0"/>
          </a:p>
          <a:p>
            <a:r>
              <a:rPr lang="en-GB" dirty="0"/>
              <a:t>At the period 2008q1-2015q4</a:t>
            </a:r>
          </a:p>
          <a:p>
            <a:pPr lvl="1"/>
            <a:r>
              <a:rPr lang="en-GB" dirty="0"/>
              <a:t>the ratio of non-performing loans to total bank loans increased by 30.9ppts (and by 38.4ppts if restructured loans are also taken into consideration)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35.6% (and 43.5%, respectively) at the end of that period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11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Necessity for Automated Valuation Models (AVMs)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need for unbiased, objective, systematic assessment of real estate property has always been important</a:t>
            </a:r>
          </a:p>
          <a:p>
            <a:endParaRPr lang="en-GB" dirty="0"/>
          </a:p>
          <a:p>
            <a:r>
              <a:rPr lang="en-GB" dirty="0"/>
              <a:t>Banks need assurance that they have appraised a property on a fair value before issuing a loan </a:t>
            </a:r>
          </a:p>
          <a:p>
            <a:endParaRPr lang="en-GB" dirty="0"/>
          </a:p>
          <a:p>
            <a:r>
              <a:rPr lang="en-GB" dirty="0"/>
              <a:t>The government needs to know the market value of a property (i.e. taxation purposes)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7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Approaches in real estate 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Traditional valuation methods include various expressions of linear regression </a:t>
            </a:r>
          </a:p>
          <a:p>
            <a:pPr lvl="1"/>
            <a:r>
              <a:rPr lang="en-GB" dirty="0"/>
              <a:t>multiple, stepwise, quantile, robust and additive regression approaches using hedonic models</a:t>
            </a:r>
          </a:p>
          <a:p>
            <a:endParaRPr lang="en-GB" dirty="0"/>
          </a:p>
          <a:p>
            <a:r>
              <a:rPr lang="en-GB" dirty="0"/>
              <a:t>Recently more advanced methodologies have been employed </a:t>
            </a:r>
          </a:p>
          <a:p>
            <a:pPr lvl="1"/>
            <a:r>
              <a:rPr lang="en-GB" dirty="0"/>
              <a:t>neural networks, fuzzy logic, multi-criteria decision analysis and spatial analysis</a:t>
            </a:r>
          </a:p>
          <a:p>
            <a:endParaRPr lang="en-GB" dirty="0"/>
          </a:p>
          <a:p>
            <a:r>
              <a:rPr lang="en-GB" dirty="0"/>
              <a:t>Mixed results</a:t>
            </a:r>
          </a:p>
          <a:p>
            <a:pPr lvl="1"/>
            <a:r>
              <a:rPr lang="en-GB" dirty="0"/>
              <a:t>Advanced techniques not always outperform simple linear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82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Description: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data were provided by the </a:t>
            </a:r>
            <a:r>
              <a:rPr lang="en-GB" dirty="0" err="1"/>
              <a:t>Eurobank</a:t>
            </a:r>
            <a:r>
              <a:rPr lang="en-GB" dirty="0"/>
              <a:t> Property Services S.A.</a:t>
            </a:r>
          </a:p>
          <a:p>
            <a:endParaRPr lang="en-GB" dirty="0"/>
          </a:p>
          <a:p>
            <a:r>
              <a:rPr lang="en-GB" dirty="0"/>
              <a:t>Hedonic characteristics of real estate properties</a:t>
            </a:r>
          </a:p>
          <a:p>
            <a:endParaRPr lang="en-GB" dirty="0"/>
          </a:p>
          <a:p>
            <a:r>
              <a:rPr lang="en-GB" dirty="0"/>
              <a:t>The sample consists of </a:t>
            </a:r>
            <a:r>
              <a:rPr lang="en-GB" b="1" dirty="0"/>
              <a:t>36,527</a:t>
            </a:r>
            <a:r>
              <a:rPr lang="en-GB" dirty="0"/>
              <a:t> properties that have been professionally evaluated in the period </a:t>
            </a:r>
            <a:r>
              <a:rPr lang="en-GB" b="1" dirty="0"/>
              <a:t>2012 – 2016</a:t>
            </a:r>
          </a:p>
          <a:p>
            <a:endParaRPr lang="en-GB" dirty="0"/>
          </a:p>
          <a:p>
            <a:r>
              <a:rPr lang="en-GB" dirty="0"/>
              <a:t>240 different administrative sectors covering all areas in Greece</a:t>
            </a:r>
          </a:p>
          <a:p>
            <a:endParaRPr lang="en-GB" dirty="0"/>
          </a:p>
          <a:p>
            <a:r>
              <a:rPr lang="en-GB" dirty="0"/>
              <a:t>32 aggregated administrative areas (Index Areas)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u="sng" dirty="0"/>
              <a:t>in-sample consists of 32,477 properties while the out-of-sample contains 4,050 properties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30E1-BD7D-4A20-B4D1-96B9785665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Dimitrios A. Papastamos / ERES 2017 - 28 June-01 July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7"/>
            <a:ext cx="1274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58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αφήνει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Kent Theme</Template>
  <TotalTime>1164</TotalTime>
  <Words>2436</Words>
  <Application>Microsoft Office PowerPoint</Application>
  <PresentationFormat>On-screen Show (4:3)</PresentationFormat>
  <Paragraphs>612</Paragraphs>
  <Slides>48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Kent Theme</vt:lpstr>
      <vt:lpstr>Equation</vt:lpstr>
      <vt:lpstr>Real Estate Valuation And Forecasting In Non-homogeneous Markets:  A Case Study In Greece During The Financial Crisis</vt:lpstr>
      <vt:lpstr>Outline</vt:lpstr>
      <vt:lpstr>Motivation</vt:lpstr>
      <vt:lpstr>Motivation</vt:lpstr>
      <vt:lpstr>Introduction</vt:lpstr>
      <vt:lpstr>Decline of the Greek housing market</vt:lpstr>
      <vt:lpstr>Necessity for Automated Valuation Models (AVMs)</vt:lpstr>
      <vt:lpstr>Approaches in real estate valuation</vt:lpstr>
      <vt:lpstr>Data Description: Sample</vt:lpstr>
      <vt:lpstr>Data Description: Geographical Distribution</vt:lpstr>
      <vt:lpstr>Data Description: Geographical Distribution</vt:lpstr>
      <vt:lpstr>Data Description: Distribution of Properties</vt:lpstr>
      <vt:lpstr>Data Description: Initial set of variables</vt:lpstr>
      <vt:lpstr>Methodology</vt:lpstr>
      <vt:lpstr>Multiple Linear Regression</vt:lpstr>
      <vt:lpstr>Similarity Measure Valuation</vt:lpstr>
      <vt:lpstr>Similarity Measure Valuation</vt:lpstr>
      <vt:lpstr>Neural Networks</vt:lpstr>
      <vt:lpstr>PowerPoint Presentation</vt:lpstr>
      <vt:lpstr>Further steps to avoid overfitting: Validation sample</vt:lpstr>
      <vt:lpstr>Further steps to avoid overfitting: Bayesian Regularization</vt:lpstr>
      <vt:lpstr>Measuring forecasting ability</vt:lpstr>
      <vt:lpstr>Results – Out-of-Sample Forecasting</vt:lpstr>
      <vt:lpstr>Results – Out-of-Sample Forecasting</vt:lpstr>
      <vt:lpstr>Forecasting errors: Index areas</vt:lpstr>
      <vt:lpstr>Forecasting errors: Urban Classification</vt:lpstr>
      <vt:lpstr>Forecasting errors: Residence Area</vt:lpstr>
      <vt:lpstr>Forecasting errors: Age</vt:lpstr>
      <vt:lpstr>Conclusions</vt:lpstr>
      <vt:lpstr>Conclusions</vt:lpstr>
      <vt:lpstr>Future Work</vt:lpstr>
      <vt:lpstr>APPENDIX</vt:lpstr>
      <vt:lpstr>SMV – Error per Index Area</vt:lpstr>
      <vt:lpstr>NN – Error per Index Area</vt:lpstr>
      <vt:lpstr>MRA – Error per Index Area</vt:lpstr>
      <vt:lpstr>SMV+NN+MRA – Error per Index Area</vt:lpstr>
      <vt:lpstr>SMV – Error per Residence Area</vt:lpstr>
      <vt:lpstr>NN – Error per Residence Area</vt:lpstr>
      <vt:lpstr>MRA – Error per Residence Area</vt:lpstr>
      <vt:lpstr>SMV+NN+MRA – Error per Residence Area</vt:lpstr>
      <vt:lpstr>SMV – Error per Age category</vt:lpstr>
      <vt:lpstr>NN – Error per Age category</vt:lpstr>
      <vt:lpstr>MRA – Error per Age category</vt:lpstr>
      <vt:lpstr>SMV+NN+MRA – Error per Age category</vt:lpstr>
      <vt:lpstr>SMV – Error per Urban classification</vt:lpstr>
      <vt:lpstr>NN – Error per Urban classification</vt:lpstr>
      <vt:lpstr>MRA – Error per Urban classification</vt:lpstr>
      <vt:lpstr>SMV+NN+MRA – Error per Urban classification</vt:lpstr>
    </vt:vector>
  </TitlesOfParts>
  <Company>University of Kent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Antonis Alexandridis</dc:creator>
  <cp:lastModifiedBy>Papastamos Dimitrios</cp:lastModifiedBy>
  <cp:revision>57</cp:revision>
  <dcterms:created xsi:type="dcterms:W3CDTF">2017-05-30T14:23:46Z</dcterms:created>
  <dcterms:modified xsi:type="dcterms:W3CDTF">2017-06-26T12:43:39Z</dcterms:modified>
</cp:coreProperties>
</file>